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3" r:id="rId8"/>
    <p:sldId id="264" r:id="rId9"/>
    <p:sldId id="265" r:id="rId10"/>
    <p:sldId id="266" r:id="rId11"/>
    <p:sldId id="267" r:id="rId12"/>
    <p:sldId id="268" r:id="rId13"/>
    <p:sldId id="269" r:id="rId14"/>
    <p:sldId id="270" r:id="rId15"/>
    <p:sldId id="271" r:id="rId16"/>
    <p:sldId id="272" r:id="rId17"/>
    <p:sldId id="273" r:id="rId18"/>
    <p:sldId id="275" r:id="rId19"/>
    <p:sldId id="276" r:id="rId20"/>
    <p:sldId id="277" r:id="rId21"/>
    <p:sldId id="278" r:id="rId22"/>
    <p:sldId id="279" r:id="rId23"/>
    <p:sldId id="281" r:id="rId24"/>
    <p:sldId id="28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3CFC8"/>
    <a:srgbClr val="FC5130"/>
    <a:srgbClr val="FFFAFF"/>
    <a:srgbClr val="EFC3F5"/>
    <a:srgbClr val="0F1020"/>
    <a:srgbClr val="3C242E"/>
    <a:srgbClr val="971CA8"/>
    <a:srgbClr val="C39CAC"/>
    <a:srgbClr val="2F195F"/>
    <a:srgbClr val="FAA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4660"/>
  </p:normalViewPr>
  <p:slideViewPr>
    <p:cSldViewPr snapToGrid="0">
      <p:cViewPr>
        <p:scale>
          <a:sx n="66" d="100"/>
          <a:sy n="66" d="100"/>
        </p:scale>
        <p:origin x="2558" y="2688"/>
      </p:cViewPr>
      <p:guideLst/>
    </p:cSldViewPr>
  </p:slideViewPr>
  <p:notesTextViewPr>
    <p:cViewPr>
      <p:scale>
        <a:sx n="50" d="100"/>
        <a:sy n="5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0F7D6-7BD0-A808-7327-7CEADD8E3AE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6A0E481-9F13-A911-66F8-EAE674B2FCB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E9B577A-F956-81D7-C6C1-45A7BEF8AA67}"/>
              </a:ext>
            </a:extLst>
          </p:cNvPr>
          <p:cNvSpPr>
            <a:spLocks noGrp="1"/>
          </p:cNvSpPr>
          <p:nvPr>
            <p:ph type="dt" sz="half" idx="10"/>
          </p:nvPr>
        </p:nvSpPr>
        <p:spPr/>
        <p:txBody>
          <a:bodyPr/>
          <a:lstStyle/>
          <a:p>
            <a:fld id="{FAF61A57-E32A-4E9B-9EEA-E48D204AEF92}" type="datetimeFigureOut">
              <a:rPr lang="en-IN" smtClean="0"/>
              <a:t>02-07-2025</a:t>
            </a:fld>
            <a:endParaRPr lang="en-IN"/>
          </a:p>
        </p:txBody>
      </p:sp>
      <p:sp>
        <p:nvSpPr>
          <p:cNvPr id="5" name="Footer Placeholder 4">
            <a:extLst>
              <a:ext uri="{FF2B5EF4-FFF2-40B4-BE49-F238E27FC236}">
                <a16:creationId xmlns:a16="http://schemas.microsoft.com/office/drawing/2014/main" id="{5C8A9BD9-3A52-93E2-0787-A86E71213C8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76DD763-CA5E-E433-EF67-552645624324}"/>
              </a:ext>
            </a:extLst>
          </p:cNvPr>
          <p:cNvSpPr>
            <a:spLocks noGrp="1"/>
          </p:cNvSpPr>
          <p:nvPr>
            <p:ph type="sldNum" sz="quarter" idx="12"/>
          </p:nvPr>
        </p:nvSpPr>
        <p:spPr/>
        <p:txBody>
          <a:bodyPr/>
          <a:lstStyle/>
          <a:p>
            <a:fld id="{2787472E-94FB-40B2-8A77-36966BEB2B3C}" type="slidenum">
              <a:rPr lang="en-IN" smtClean="0"/>
              <a:t>‹#›</a:t>
            </a:fld>
            <a:endParaRPr lang="en-IN"/>
          </a:p>
        </p:txBody>
      </p:sp>
    </p:spTree>
    <p:extLst>
      <p:ext uri="{BB962C8B-B14F-4D97-AF65-F5344CB8AC3E}">
        <p14:creationId xmlns:p14="http://schemas.microsoft.com/office/powerpoint/2010/main" val="19480669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9CA45-8EB6-2835-E7D9-AE0E0BA41D7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0E6CCF0-CE11-2E6C-FEC4-A467D69C052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EE430BD-7EA2-D5E0-5080-36FDFEDCF5D6}"/>
              </a:ext>
            </a:extLst>
          </p:cNvPr>
          <p:cNvSpPr>
            <a:spLocks noGrp="1"/>
          </p:cNvSpPr>
          <p:nvPr>
            <p:ph type="dt" sz="half" idx="10"/>
          </p:nvPr>
        </p:nvSpPr>
        <p:spPr/>
        <p:txBody>
          <a:bodyPr/>
          <a:lstStyle/>
          <a:p>
            <a:fld id="{FAF61A57-E32A-4E9B-9EEA-E48D204AEF92}" type="datetimeFigureOut">
              <a:rPr lang="en-IN" smtClean="0"/>
              <a:t>02-07-2025</a:t>
            </a:fld>
            <a:endParaRPr lang="en-IN"/>
          </a:p>
        </p:txBody>
      </p:sp>
      <p:sp>
        <p:nvSpPr>
          <p:cNvPr id="5" name="Footer Placeholder 4">
            <a:extLst>
              <a:ext uri="{FF2B5EF4-FFF2-40B4-BE49-F238E27FC236}">
                <a16:creationId xmlns:a16="http://schemas.microsoft.com/office/drawing/2014/main" id="{32A2E479-D69E-2E1C-9711-7563EDEB0C8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9A47C8B-AA40-56E9-6F00-2E19EB4DDB90}"/>
              </a:ext>
            </a:extLst>
          </p:cNvPr>
          <p:cNvSpPr>
            <a:spLocks noGrp="1"/>
          </p:cNvSpPr>
          <p:nvPr>
            <p:ph type="sldNum" sz="quarter" idx="12"/>
          </p:nvPr>
        </p:nvSpPr>
        <p:spPr/>
        <p:txBody>
          <a:bodyPr/>
          <a:lstStyle/>
          <a:p>
            <a:fld id="{2787472E-94FB-40B2-8A77-36966BEB2B3C}" type="slidenum">
              <a:rPr lang="en-IN" smtClean="0"/>
              <a:t>‹#›</a:t>
            </a:fld>
            <a:endParaRPr lang="en-IN"/>
          </a:p>
        </p:txBody>
      </p:sp>
    </p:spTree>
    <p:extLst>
      <p:ext uri="{BB962C8B-B14F-4D97-AF65-F5344CB8AC3E}">
        <p14:creationId xmlns:p14="http://schemas.microsoft.com/office/powerpoint/2010/main" val="11073075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8E49407-E046-8BD9-C9A2-E6FE918B93D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DA01289-4184-A7D3-BA8A-A3D1C90709B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E683012-19D5-8190-63C1-B4E2F21B9A8E}"/>
              </a:ext>
            </a:extLst>
          </p:cNvPr>
          <p:cNvSpPr>
            <a:spLocks noGrp="1"/>
          </p:cNvSpPr>
          <p:nvPr>
            <p:ph type="dt" sz="half" idx="10"/>
          </p:nvPr>
        </p:nvSpPr>
        <p:spPr/>
        <p:txBody>
          <a:bodyPr/>
          <a:lstStyle/>
          <a:p>
            <a:fld id="{FAF61A57-E32A-4E9B-9EEA-E48D204AEF92}" type="datetimeFigureOut">
              <a:rPr lang="en-IN" smtClean="0"/>
              <a:t>02-07-2025</a:t>
            </a:fld>
            <a:endParaRPr lang="en-IN"/>
          </a:p>
        </p:txBody>
      </p:sp>
      <p:sp>
        <p:nvSpPr>
          <p:cNvPr id="5" name="Footer Placeholder 4">
            <a:extLst>
              <a:ext uri="{FF2B5EF4-FFF2-40B4-BE49-F238E27FC236}">
                <a16:creationId xmlns:a16="http://schemas.microsoft.com/office/drawing/2014/main" id="{40CCE350-962E-BC3F-AF81-B8C646E094E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4E3675D-5A94-BF6D-C37C-4D003DC8472F}"/>
              </a:ext>
            </a:extLst>
          </p:cNvPr>
          <p:cNvSpPr>
            <a:spLocks noGrp="1"/>
          </p:cNvSpPr>
          <p:nvPr>
            <p:ph type="sldNum" sz="quarter" idx="12"/>
          </p:nvPr>
        </p:nvSpPr>
        <p:spPr/>
        <p:txBody>
          <a:bodyPr/>
          <a:lstStyle/>
          <a:p>
            <a:fld id="{2787472E-94FB-40B2-8A77-36966BEB2B3C}" type="slidenum">
              <a:rPr lang="en-IN" smtClean="0"/>
              <a:t>‹#›</a:t>
            </a:fld>
            <a:endParaRPr lang="en-IN"/>
          </a:p>
        </p:txBody>
      </p:sp>
    </p:spTree>
    <p:extLst>
      <p:ext uri="{BB962C8B-B14F-4D97-AF65-F5344CB8AC3E}">
        <p14:creationId xmlns:p14="http://schemas.microsoft.com/office/powerpoint/2010/main" val="2146318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84F5A-F9BE-B065-5757-89CC59DE523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9B21086-111E-37B1-996C-181A1A96716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57220CF-4422-B581-564A-171AB69EC361}"/>
              </a:ext>
            </a:extLst>
          </p:cNvPr>
          <p:cNvSpPr>
            <a:spLocks noGrp="1"/>
          </p:cNvSpPr>
          <p:nvPr>
            <p:ph type="dt" sz="half" idx="10"/>
          </p:nvPr>
        </p:nvSpPr>
        <p:spPr/>
        <p:txBody>
          <a:bodyPr/>
          <a:lstStyle/>
          <a:p>
            <a:fld id="{FAF61A57-E32A-4E9B-9EEA-E48D204AEF92}" type="datetimeFigureOut">
              <a:rPr lang="en-IN" smtClean="0"/>
              <a:t>02-07-2025</a:t>
            </a:fld>
            <a:endParaRPr lang="en-IN"/>
          </a:p>
        </p:txBody>
      </p:sp>
      <p:sp>
        <p:nvSpPr>
          <p:cNvPr id="5" name="Footer Placeholder 4">
            <a:extLst>
              <a:ext uri="{FF2B5EF4-FFF2-40B4-BE49-F238E27FC236}">
                <a16:creationId xmlns:a16="http://schemas.microsoft.com/office/drawing/2014/main" id="{3D337E21-B56E-4972-EEB8-F332F4C3C0D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A60BAD2-4A11-6D36-E38B-8C24B9B60902}"/>
              </a:ext>
            </a:extLst>
          </p:cNvPr>
          <p:cNvSpPr>
            <a:spLocks noGrp="1"/>
          </p:cNvSpPr>
          <p:nvPr>
            <p:ph type="sldNum" sz="quarter" idx="12"/>
          </p:nvPr>
        </p:nvSpPr>
        <p:spPr/>
        <p:txBody>
          <a:bodyPr/>
          <a:lstStyle/>
          <a:p>
            <a:fld id="{2787472E-94FB-40B2-8A77-36966BEB2B3C}" type="slidenum">
              <a:rPr lang="en-IN" smtClean="0"/>
              <a:t>‹#›</a:t>
            </a:fld>
            <a:endParaRPr lang="en-IN"/>
          </a:p>
        </p:txBody>
      </p:sp>
    </p:spTree>
    <p:extLst>
      <p:ext uri="{BB962C8B-B14F-4D97-AF65-F5344CB8AC3E}">
        <p14:creationId xmlns:p14="http://schemas.microsoft.com/office/powerpoint/2010/main" val="41363477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07BEB-0581-1D47-EBCB-4231728BF6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6645A47-0B92-4EB9-351D-22B1A135AF5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A6E268C-88B3-3561-55EA-72D58441B2B9}"/>
              </a:ext>
            </a:extLst>
          </p:cNvPr>
          <p:cNvSpPr>
            <a:spLocks noGrp="1"/>
          </p:cNvSpPr>
          <p:nvPr>
            <p:ph type="dt" sz="half" idx="10"/>
          </p:nvPr>
        </p:nvSpPr>
        <p:spPr/>
        <p:txBody>
          <a:bodyPr/>
          <a:lstStyle/>
          <a:p>
            <a:fld id="{FAF61A57-E32A-4E9B-9EEA-E48D204AEF92}" type="datetimeFigureOut">
              <a:rPr lang="en-IN" smtClean="0"/>
              <a:t>02-07-2025</a:t>
            </a:fld>
            <a:endParaRPr lang="en-IN"/>
          </a:p>
        </p:txBody>
      </p:sp>
      <p:sp>
        <p:nvSpPr>
          <p:cNvPr id="5" name="Footer Placeholder 4">
            <a:extLst>
              <a:ext uri="{FF2B5EF4-FFF2-40B4-BE49-F238E27FC236}">
                <a16:creationId xmlns:a16="http://schemas.microsoft.com/office/drawing/2014/main" id="{EF0F30EE-0C86-6875-B3EE-E98D46FE582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B6AFE40-0D77-C7B4-84E8-08E7B52CDBBA}"/>
              </a:ext>
            </a:extLst>
          </p:cNvPr>
          <p:cNvSpPr>
            <a:spLocks noGrp="1"/>
          </p:cNvSpPr>
          <p:nvPr>
            <p:ph type="sldNum" sz="quarter" idx="12"/>
          </p:nvPr>
        </p:nvSpPr>
        <p:spPr/>
        <p:txBody>
          <a:bodyPr/>
          <a:lstStyle/>
          <a:p>
            <a:fld id="{2787472E-94FB-40B2-8A77-36966BEB2B3C}" type="slidenum">
              <a:rPr lang="en-IN" smtClean="0"/>
              <a:t>‹#›</a:t>
            </a:fld>
            <a:endParaRPr lang="en-IN"/>
          </a:p>
        </p:txBody>
      </p:sp>
    </p:spTree>
    <p:extLst>
      <p:ext uri="{BB962C8B-B14F-4D97-AF65-F5344CB8AC3E}">
        <p14:creationId xmlns:p14="http://schemas.microsoft.com/office/powerpoint/2010/main" val="4873098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D81BE-DCB7-41E7-179E-9CAF0491D5C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17DB0A0-6123-6402-2035-3FEC3E7567D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A156321-A8B3-A05A-17FF-31FB971F7D7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D2852A2-95B2-74BC-8E50-3926A322D178}"/>
              </a:ext>
            </a:extLst>
          </p:cNvPr>
          <p:cNvSpPr>
            <a:spLocks noGrp="1"/>
          </p:cNvSpPr>
          <p:nvPr>
            <p:ph type="dt" sz="half" idx="10"/>
          </p:nvPr>
        </p:nvSpPr>
        <p:spPr/>
        <p:txBody>
          <a:bodyPr/>
          <a:lstStyle/>
          <a:p>
            <a:fld id="{FAF61A57-E32A-4E9B-9EEA-E48D204AEF92}" type="datetimeFigureOut">
              <a:rPr lang="en-IN" smtClean="0"/>
              <a:t>02-07-2025</a:t>
            </a:fld>
            <a:endParaRPr lang="en-IN"/>
          </a:p>
        </p:txBody>
      </p:sp>
      <p:sp>
        <p:nvSpPr>
          <p:cNvPr id="6" name="Footer Placeholder 5">
            <a:extLst>
              <a:ext uri="{FF2B5EF4-FFF2-40B4-BE49-F238E27FC236}">
                <a16:creationId xmlns:a16="http://schemas.microsoft.com/office/drawing/2014/main" id="{96F0F309-C3EE-9171-5125-922243C9529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A602983-0986-E746-B57B-C0D075637A4B}"/>
              </a:ext>
            </a:extLst>
          </p:cNvPr>
          <p:cNvSpPr>
            <a:spLocks noGrp="1"/>
          </p:cNvSpPr>
          <p:nvPr>
            <p:ph type="sldNum" sz="quarter" idx="12"/>
          </p:nvPr>
        </p:nvSpPr>
        <p:spPr/>
        <p:txBody>
          <a:bodyPr/>
          <a:lstStyle/>
          <a:p>
            <a:fld id="{2787472E-94FB-40B2-8A77-36966BEB2B3C}" type="slidenum">
              <a:rPr lang="en-IN" smtClean="0"/>
              <a:t>‹#›</a:t>
            </a:fld>
            <a:endParaRPr lang="en-IN"/>
          </a:p>
        </p:txBody>
      </p:sp>
    </p:spTree>
    <p:extLst>
      <p:ext uri="{BB962C8B-B14F-4D97-AF65-F5344CB8AC3E}">
        <p14:creationId xmlns:p14="http://schemas.microsoft.com/office/powerpoint/2010/main" val="3825979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8208B-93CD-FCB7-B7E9-F9F6626E78A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5FD646C-E3AC-8A8F-DD33-DE3AD201696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272884B-4AA6-524A-854E-6A84F252468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9633954-83AD-9CC2-4ECB-10069F0875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FB8E3C-523B-914D-AD1D-6BA655002BB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C9C3F32-7CD6-44E6-4878-F147C817FE46}"/>
              </a:ext>
            </a:extLst>
          </p:cNvPr>
          <p:cNvSpPr>
            <a:spLocks noGrp="1"/>
          </p:cNvSpPr>
          <p:nvPr>
            <p:ph type="dt" sz="half" idx="10"/>
          </p:nvPr>
        </p:nvSpPr>
        <p:spPr/>
        <p:txBody>
          <a:bodyPr/>
          <a:lstStyle/>
          <a:p>
            <a:fld id="{FAF61A57-E32A-4E9B-9EEA-E48D204AEF92}" type="datetimeFigureOut">
              <a:rPr lang="en-IN" smtClean="0"/>
              <a:t>02-07-2025</a:t>
            </a:fld>
            <a:endParaRPr lang="en-IN"/>
          </a:p>
        </p:txBody>
      </p:sp>
      <p:sp>
        <p:nvSpPr>
          <p:cNvPr id="8" name="Footer Placeholder 7">
            <a:extLst>
              <a:ext uri="{FF2B5EF4-FFF2-40B4-BE49-F238E27FC236}">
                <a16:creationId xmlns:a16="http://schemas.microsoft.com/office/drawing/2014/main" id="{1BCAF9FD-8622-62B5-62EB-7BA38EBD33A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3CDCC7C-3A17-F7D0-ACE3-C2E5F6E5A1B5}"/>
              </a:ext>
            </a:extLst>
          </p:cNvPr>
          <p:cNvSpPr>
            <a:spLocks noGrp="1"/>
          </p:cNvSpPr>
          <p:nvPr>
            <p:ph type="sldNum" sz="quarter" idx="12"/>
          </p:nvPr>
        </p:nvSpPr>
        <p:spPr/>
        <p:txBody>
          <a:bodyPr/>
          <a:lstStyle/>
          <a:p>
            <a:fld id="{2787472E-94FB-40B2-8A77-36966BEB2B3C}" type="slidenum">
              <a:rPr lang="en-IN" smtClean="0"/>
              <a:t>‹#›</a:t>
            </a:fld>
            <a:endParaRPr lang="en-IN"/>
          </a:p>
        </p:txBody>
      </p:sp>
    </p:spTree>
    <p:extLst>
      <p:ext uri="{BB962C8B-B14F-4D97-AF65-F5344CB8AC3E}">
        <p14:creationId xmlns:p14="http://schemas.microsoft.com/office/powerpoint/2010/main" val="5470353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3D7E2-918E-2852-23DA-558FA55B13B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78C630D-DD22-AA4A-B6F1-0C843098D0E7}"/>
              </a:ext>
            </a:extLst>
          </p:cNvPr>
          <p:cNvSpPr>
            <a:spLocks noGrp="1"/>
          </p:cNvSpPr>
          <p:nvPr>
            <p:ph type="dt" sz="half" idx="10"/>
          </p:nvPr>
        </p:nvSpPr>
        <p:spPr/>
        <p:txBody>
          <a:bodyPr/>
          <a:lstStyle/>
          <a:p>
            <a:fld id="{FAF61A57-E32A-4E9B-9EEA-E48D204AEF92}" type="datetimeFigureOut">
              <a:rPr lang="en-IN" smtClean="0"/>
              <a:t>02-07-2025</a:t>
            </a:fld>
            <a:endParaRPr lang="en-IN"/>
          </a:p>
        </p:txBody>
      </p:sp>
      <p:sp>
        <p:nvSpPr>
          <p:cNvPr id="4" name="Footer Placeholder 3">
            <a:extLst>
              <a:ext uri="{FF2B5EF4-FFF2-40B4-BE49-F238E27FC236}">
                <a16:creationId xmlns:a16="http://schemas.microsoft.com/office/drawing/2014/main" id="{3C31AC4C-9FA9-19FA-2146-C83BCC1E18D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19F21D7-08DC-2B37-08BF-F199FE50337C}"/>
              </a:ext>
            </a:extLst>
          </p:cNvPr>
          <p:cNvSpPr>
            <a:spLocks noGrp="1"/>
          </p:cNvSpPr>
          <p:nvPr>
            <p:ph type="sldNum" sz="quarter" idx="12"/>
          </p:nvPr>
        </p:nvSpPr>
        <p:spPr/>
        <p:txBody>
          <a:bodyPr/>
          <a:lstStyle/>
          <a:p>
            <a:fld id="{2787472E-94FB-40B2-8A77-36966BEB2B3C}" type="slidenum">
              <a:rPr lang="en-IN" smtClean="0"/>
              <a:t>‹#›</a:t>
            </a:fld>
            <a:endParaRPr lang="en-IN"/>
          </a:p>
        </p:txBody>
      </p:sp>
    </p:spTree>
    <p:extLst>
      <p:ext uri="{BB962C8B-B14F-4D97-AF65-F5344CB8AC3E}">
        <p14:creationId xmlns:p14="http://schemas.microsoft.com/office/powerpoint/2010/main" val="36867692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E0DA52-E4A7-1827-15DD-8F961379DD0A}"/>
              </a:ext>
            </a:extLst>
          </p:cNvPr>
          <p:cNvSpPr>
            <a:spLocks noGrp="1"/>
          </p:cNvSpPr>
          <p:nvPr>
            <p:ph type="dt" sz="half" idx="10"/>
          </p:nvPr>
        </p:nvSpPr>
        <p:spPr/>
        <p:txBody>
          <a:bodyPr/>
          <a:lstStyle/>
          <a:p>
            <a:fld id="{FAF61A57-E32A-4E9B-9EEA-E48D204AEF92}" type="datetimeFigureOut">
              <a:rPr lang="en-IN" smtClean="0"/>
              <a:t>02-07-2025</a:t>
            </a:fld>
            <a:endParaRPr lang="en-IN"/>
          </a:p>
        </p:txBody>
      </p:sp>
      <p:sp>
        <p:nvSpPr>
          <p:cNvPr id="3" name="Footer Placeholder 2">
            <a:extLst>
              <a:ext uri="{FF2B5EF4-FFF2-40B4-BE49-F238E27FC236}">
                <a16:creationId xmlns:a16="http://schemas.microsoft.com/office/drawing/2014/main" id="{83BC5292-3C8E-573C-BF9E-78AC07C47B4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64F647D-FCEF-E1A5-38DD-C426F2AD38F2}"/>
              </a:ext>
            </a:extLst>
          </p:cNvPr>
          <p:cNvSpPr>
            <a:spLocks noGrp="1"/>
          </p:cNvSpPr>
          <p:nvPr>
            <p:ph type="sldNum" sz="quarter" idx="12"/>
          </p:nvPr>
        </p:nvSpPr>
        <p:spPr/>
        <p:txBody>
          <a:bodyPr/>
          <a:lstStyle/>
          <a:p>
            <a:fld id="{2787472E-94FB-40B2-8A77-36966BEB2B3C}" type="slidenum">
              <a:rPr lang="en-IN" smtClean="0"/>
              <a:t>‹#›</a:t>
            </a:fld>
            <a:endParaRPr lang="en-IN"/>
          </a:p>
        </p:txBody>
      </p:sp>
    </p:spTree>
    <p:extLst>
      <p:ext uri="{BB962C8B-B14F-4D97-AF65-F5344CB8AC3E}">
        <p14:creationId xmlns:p14="http://schemas.microsoft.com/office/powerpoint/2010/main" val="3031118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54AEA-7390-D357-22AC-C486857E3C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B44EA56-E65D-E8D3-A8CC-1AEC19E8D25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83D8F2A-2F41-8A2B-E32E-5D538A8FF0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63E77F-7692-C3C8-0D09-D7C330B4BAEE}"/>
              </a:ext>
            </a:extLst>
          </p:cNvPr>
          <p:cNvSpPr>
            <a:spLocks noGrp="1"/>
          </p:cNvSpPr>
          <p:nvPr>
            <p:ph type="dt" sz="half" idx="10"/>
          </p:nvPr>
        </p:nvSpPr>
        <p:spPr/>
        <p:txBody>
          <a:bodyPr/>
          <a:lstStyle/>
          <a:p>
            <a:fld id="{FAF61A57-E32A-4E9B-9EEA-E48D204AEF92}" type="datetimeFigureOut">
              <a:rPr lang="en-IN" smtClean="0"/>
              <a:t>02-07-2025</a:t>
            </a:fld>
            <a:endParaRPr lang="en-IN"/>
          </a:p>
        </p:txBody>
      </p:sp>
      <p:sp>
        <p:nvSpPr>
          <p:cNvPr id="6" name="Footer Placeholder 5">
            <a:extLst>
              <a:ext uri="{FF2B5EF4-FFF2-40B4-BE49-F238E27FC236}">
                <a16:creationId xmlns:a16="http://schemas.microsoft.com/office/drawing/2014/main" id="{B2DB2B2A-DF53-B2DA-7F04-D1571E88A0D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419B1A1-5963-366F-B4DC-D8686EE6EDE9}"/>
              </a:ext>
            </a:extLst>
          </p:cNvPr>
          <p:cNvSpPr>
            <a:spLocks noGrp="1"/>
          </p:cNvSpPr>
          <p:nvPr>
            <p:ph type="sldNum" sz="quarter" idx="12"/>
          </p:nvPr>
        </p:nvSpPr>
        <p:spPr/>
        <p:txBody>
          <a:bodyPr/>
          <a:lstStyle/>
          <a:p>
            <a:fld id="{2787472E-94FB-40B2-8A77-36966BEB2B3C}" type="slidenum">
              <a:rPr lang="en-IN" smtClean="0"/>
              <a:t>‹#›</a:t>
            </a:fld>
            <a:endParaRPr lang="en-IN"/>
          </a:p>
        </p:txBody>
      </p:sp>
    </p:spTree>
    <p:extLst>
      <p:ext uri="{BB962C8B-B14F-4D97-AF65-F5344CB8AC3E}">
        <p14:creationId xmlns:p14="http://schemas.microsoft.com/office/powerpoint/2010/main" val="11138316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B0C0C-B1CC-492A-ACCE-AD5A8802B8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0BC37D9-14E7-C1FE-FAAE-07836F0C2E8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F7EEC5A-0A4C-5428-4269-ACEE0A97E8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43C68D-4072-7BC8-8649-214EE4E59546}"/>
              </a:ext>
            </a:extLst>
          </p:cNvPr>
          <p:cNvSpPr>
            <a:spLocks noGrp="1"/>
          </p:cNvSpPr>
          <p:nvPr>
            <p:ph type="dt" sz="half" idx="10"/>
          </p:nvPr>
        </p:nvSpPr>
        <p:spPr/>
        <p:txBody>
          <a:bodyPr/>
          <a:lstStyle/>
          <a:p>
            <a:fld id="{FAF61A57-E32A-4E9B-9EEA-E48D204AEF92}" type="datetimeFigureOut">
              <a:rPr lang="en-IN" smtClean="0"/>
              <a:t>02-07-2025</a:t>
            </a:fld>
            <a:endParaRPr lang="en-IN"/>
          </a:p>
        </p:txBody>
      </p:sp>
      <p:sp>
        <p:nvSpPr>
          <p:cNvPr id="6" name="Footer Placeholder 5">
            <a:extLst>
              <a:ext uri="{FF2B5EF4-FFF2-40B4-BE49-F238E27FC236}">
                <a16:creationId xmlns:a16="http://schemas.microsoft.com/office/drawing/2014/main" id="{03265F98-BCDE-D2AC-F4E8-8DF0930EED1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24FBA36-A8D4-73E4-013A-F4DEB8C87DF7}"/>
              </a:ext>
            </a:extLst>
          </p:cNvPr>
          <p:cNvSpPr>
            <a:spLocks noGrp="1"/>
          </p:cNvSpPr>
          <p:nvPr>
            <p:ph type="sldNum" sz="quarter" idx="12"/>
          </p:nvPr>
        </p:nvSpPr>
        <p:spPr/>
        <p:txBody>
          <a:bodyPr/>
          <a:lstStyle/>
          <a:p>
            <a:fld id="{2787472E-94FB-40B2-8A77-36966BEB2B3C}" type="slidenum">
              <a:rPr lang="en-IN" smtClean="0"/>
              <a:t>‹#›</a:t>
            </a:fld>
            <a:endParaRPr lang="en-IN"/>
          </a:p>
        </p:txBody>
      </p:sp>
    </p:spTree>
    <p:extLst>
      <p:ext uri="{BB962C8B-B14F-4D97-AF65-F5344CB8AC3E}">
        <p14:creationId xmlns:p14="http://schemas.microsoft.com/office/powerpoint/2010/main" val="2368717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585764C-A853-4299-8220-F9424CA0D2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6636B75-06B4-B9BA-1FBC-D265F66A52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0198C61-9DD7-D1BE-CF2D-D40B639AC4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AF61A57-E32A-4E9B-9EEA-E48D204AEF92}" type="datetimeFigureOut">
              <a:rPr lang="en-IN" smtClean="0"/>
              <a:t>02-07-2025</a:t>
            </a:fld>
            <a:endParaRPr lang="en-IN"/>
          </a:p>
        </p:txBody>
      </p:sp>
      <p:sp>
        <p:nvSpPr>
          <p:cNvPr id="5" name="Footer Placeholder 4">
            <a:extLst>
              <a:ext uri="{FF2B5EF4-FFF2-40B4-BE49-F238E27FC236}">
                <a16:creationId xmlns:a16="http://schemas.microsoft.com/office/drawing/2014/main" id="{16E3E152-6BD9-5674-46CC-9C85D61FC3D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6B2BAA07-E35A-1843-ABDD-0512E021D93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787472E-94FB-40B2-8A77-36966BEB2B3C}" type="slidenum">
              <a:rPr lang="en-IN" smtClean="0"/>
              <a:t>‹#›</a:t>
            </a:fld>
            <a:endParaRPr lang="en-IN"/>
          </a:p>
        </p:txBody>
      </p:sp>
    </p:spTree>
    <p:extLst>
      <p:ext uri="{BB962C8B-B14F-4D97-AF65-F5344CB8AC3E}">
        <p14:creationId xmlns:p14="http://schemas.microsoft.com/office/powerpoint/2010/main" val="21654012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6.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3.sv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6.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3.sv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6.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3.sv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6.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3.sv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6.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3.sv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6.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3.sv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8" Type="http://schemas.openxmlformats.org/officeDocument/2006/relationships/image" Target="../media/image10.png"/><Relationship Id="rId3" Type="http://schemas.microsoft.com/office/2007/relationships/hdphoto" Target="../media/hdphoto1.wdp"/><Relationship Id="rId7" Type="http://schemas.microsoft.com/office/2007/relationships/hdphoto" Target="../media/hdphoto6.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3.sv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8" Type="http://schemas.openxmlformats.org/officeDocument/2006/relationships/image" Target="../media/image10.png"/><Relationship Id="rId3" Type="http://schemas.microsoft.com/office/2007/relationships/hdphoto" Target="../media/hdphoto1.wdp"/><Relationship Id="rId7" Type="http://schemas.microsoft.com/office/2007/relationships/hdphoto" Target="../media/hdphoto6.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3.sv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3.sv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8" Type="http://schemas.openxmlformats.org/officeDocument/2006/relationships/image" Target="../media/image12.png"/><Relationship Id="rId3" Type="http://schemas.microsoft.com/office/2007/relationships/hdphoto" Target="../media/hdphoto1.wdp"/><Relationship Id="rId7"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3.sv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sv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8" Type="http://schemas.openxmlformats.org/officeDocument/2006/relationships/image" Target="../media/image12.png"/><Relationship Id="rId3" Type="http://schemas.microsoft.com/office/2007/relationships/hdphoto" Target="../media/hdphoto1.wdp"/><Relationship Id="rId7"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3.svg"/><Relationship Id="rId4" Type="http://schemas.openxmlformats.org/officeDocument/2006/relationships/image" Target="../media/image2.png"/><Relationship Id="rId9" Type="http://schemas.openxmlformats.org/officeDocument/2006/relationships/image" Target="../media/image13.png"/></Relationships>
</file>

<file path=ppt/slides/_rels/slide21.xml.rels><?xml version="1.0" encoding="UTF-8" standalone="yes"?>
<Relationships xmlns="http://schemas.openxmlformats.org/package/2006/relationships"><Relationship Id="rId8" Type="http://schemas.openxmlformats.org/officeDocument/2006/relationships/image" Target="../media/image14.png"/><Relationship Id="rId3" Type="http://schemas.microsoft.com/office/2007/relationships/hdphoto" Target="../media/hdphoto1.wdp"/><Relationship Id="rId7"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3.sv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8" Type="http://schemas.openxmlformats.org/officeDocument/2006/relationships/image" Target="../media/image14.png"/><Relationship Id="rId3" Type="http://schemas.microsoft.com/office/2007/relationships/hdphoto" Target="../media/hdphoto1.wdp"/><Relationship Id="rId7"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3.svg"/><Relationship Id="rId4" Type="http://schemas.openxmlformats.org/officeDocument/2006/relationships/image" Target="../media/image2.png"/><Relationship Id="rId9" Type="http://schemas.openxmlformats.org/officeDocument/2006/relationships/image" Target="../media/image15.png"/></Relationships>
</file>

<file path=ppt/slides/_rels/slide23.xml.rels><?xml version="1.0" encoding="UTF-8" standalone="yes"?>
<Relationships xmlns="http://schemas.openxmlformats.org/package/2006/relationships"><Relationship Id="rId8" Type="http://schemas.openxmlformats.org/officeDocument/2006/relationships/image" Target="../media/image15.png"/><Relationship Id="rId3" Type="http://schemas.microsoft.com/office/2007/relationships/hdphoto" Target="../media/hdphoto1.wdp"/><Relationship Id="rId7"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3.sv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8" Type="http://schemas.openxmlformats.org/officeDocument/2006/relationships/image" Target="../media/image14.png"/><Relationship Id="rId3" Type="http://schemas.microsoft.com/office/2007/relationships/hdphoto" Target="../media/hdphoto1.wdp"/><Relationship Id="rId7"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3.svg"/><Relationship Id="rId4" Type="http://schemas.openxmlformats.org/officeDocument/2006/relationships/image" Target="../media/image2.png"/><Relationship Id="rId9" Type="http://schemas.openxmlformats.org/officeDocument/2006/relationships/image" Target="../media/image16.jpeg"/></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hdphoto" Target="../media/hdphoto1.wdp"/><Relationship Id="rId7" Type="http://schemas.microsoft.com/office/2007/relationships/hdphoto" Target="../media/hdphoto2.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svg"/><Relationship Id="rId4" Type="http://schemas.openxmlformats.org/officeDocument/2006/relationships/image" Target="../media/image2.png"/><Relationship Id="rId9" Type="http://schemas.microsoft.com/office/2007/relationships/hdphoto" Target="../media/hdphoto3.wdp"/></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13" Type="http://schemas.microsoft.com/office/2007/relationships/hdphoto" Target="../media/hdphoto5.wdp"/><Relationship Id="rId3" Type="http://schemas.microsoft.com/office/2007/relationships/hdphoto" Target="../media/hdphoto1.wdp"/><Relationship Id="rId7" Type="http://schemas.microsoft.com/office/2007/relationships/hdphoto" Target="../media/hdphoto2.wdp"/><Relationship Id="rId12"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11" Type="http://schemas.microsoft.com/office/2007/relationships/hdphoto" Target="../media/hdphoto3.wdp"/><Relationship Id="rId5" Type="http://schemas.openxmlformats.org/officeDocument/2006/relationships/image" Target="../media/image3.svg"/><Relationship Id="rId10" Type="http://schemas.openxmlformats.org/officeDocument/2006/relationships/image" Target="../media/image5.png"/><Relationship Id="rId4" Type="http://schemas.openxmlformats.org/officeDocument/2006/relationships/image" Target="../media/image2.png"/><Relationship Id="rId9" Type="http://schemas.microsoft.com/office/2007/relationships/hdphoto" Target="../media/hdphoto4.wdp"/></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hdphoto" Target="../media/hdphoto1.wdp"/><Relationship Id="rId7" Type="http://schemas.microsoft.com/office/2007/relationships/hdphoto" Target="../media/hdphoto4.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6.png"/><Relationship Id="rId11" Type="http://schemas.microsoft.com/office/2007/relationships/hdphoto" Target="../media/hdphoto5.wdp"/><Relationship Id="rId5" Type="http://schemas.openxmlformats.org/officeDocument/2006/relationships/image" Target="../media/image3.svg"/><Relationship Id="rId10" Type="http://schemas.openxmlformats.org/officeDocument/2006/relationships/image" Target="../media/image8.png"/><Relationship Id="rId4" Type="http://schemas.openxmlformats.org/officeDocument/2006/relationships/image" Target="../media/image2.png"/><Relationship Id="rId9" Type="http://schemas.microsoft.com/office/2007/relationships/hdphoto" Target="../media/hdphoto3.wdp"/></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4.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3.sv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4.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3.sv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sv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6.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3.sv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C5130"/>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8C5DA7B-41E2-FDDA-789F-AC471A110D6D}"/>
              </a:ext>
            </a:extLst>
          </p:cNvPr>
          <p:cNvSpPr txBox="1"/>
          <p:nvPr/>
        </p:nvSpPr>
        <p:spPr>
          <a:xfrm>
            <a:off x="-10399706" y="2292686"/>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14" name="Group 13">
            <a:extLst>
              <a:ext uri="{FF2B5EF4-FFF2-40B4-BE49-F238E27FC236}">
                <a16:creationId xmlns:a16="http://schemas.microsoft.com/office/drawing/2014/main" id="{749B1352-B00F-4FEC-1F9C-D694917B615D}"/>
              </a:ext>
            </a:extLst>
          </p:cNvPr>
          <p:cNvGrpSpPr/>
          <p:nvPr/>
        </p:nvGrpSpPr>
        <p:grpSpPr>
          <a:xfrm>
            <a:off x="15820308" y="270980"/>
            <a:ext cx="6193562" cy="6731703"/>
            <a:chOff x="6770084" y="270980"/>
            <a:chExt cx="6193562" cy="6731703"/>
          </a:xfrm>
        </p:grpSpPr>
        <p:sp>
          <p:nvSpPr>
            <p:cNvPr id="7" name="Oval 6">
              <a:extLst>
                <a:ext uri="{FF2B5EF4-FFF2-40B4-BE49-F238E27FC236}">
                  <a16:creationId xmlns:a16="http://schemas.microsoft.com/office/drawing/2014/main" id="{AE12617C-6BB8-4EC6-60C1-FC2BBB5A708A}"/>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E94C10AC-50EC-3ACF-AA85-13D0BA544A86}"/>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CC53ABA2-2D2A-56DD-01B9-7332CF73EBE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1741990" y="-2259956"/>
            <a:ext cx="914400" cy="914400"/>
          </a:xfrm>
          <a:prstGeom prst="rect">
            <a:avLst/>
          </a:prstGeom>
        </p:spPr>
      </p:pic>
      <p:pic>
        <p:nvPicPr>
          <p:cNvPr id="10" name="Graphic 9" descr="Stethoscope with solid fill">
            <a:extLst>
              <a:ext uri="{FF2B5EF4-FFF2-40B4-BE49-F238E27FC236}">
                <a16:creationId xmlns:a16="http://schemas.microsoft.com/office/drawing/2014/main" id="{2EB36E63-2EF7-7254-FF41-50B5280A813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7752656" y="12232954"/>
            <a:ext cx="914400" cy="914400"/>
          </a:xfrm>
          <a:prstGeom prst="rect">
            <a:avLst/>
          </a:prstGeom>
        </p:spPr>
      </p:pic>
      <p:pic>
        <p:nvPicPr>
          <p:cNvPr id="11" name="Graphic 10" descr="Stethoscope with solid fill">
            <a:extLst>
              <a:ext uri="{FF2B5EF4-FFF2-40B4-BE49-F238E27FC236}">
                <a16:creationId xmlns:a16="http://schemas.microsoft.com/office/drawing/2014/main" id="{AD724A69-D9D0-22F0-8280-63B71811979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485509" y="7742553"/>
            <a:ext cx="603785" cy="603785"/>
          </a:xfrm>
          <a:prstGeom prst="rect">
            <a:avLst/>
          </a:prstGeom>
        </p:spPr>
      </p:pic>
      <p:pic>
        <p:nvPicPr>
          <p:cNvPr id="12" name="Graphic 11" descr="Stethoscope with solid fill">
            <a:extLst>
              <a:ext uri="{FF2B5EF4-FFF2-40B4-BE49-F238E27FC236}">
                <a16:creationId xmlns:a16="http://schemas.microsoft.com/office/drawing/2014/main" id="{31296A2B-68A0-61F8-967B-E64FAC00DC2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4700656"/>
            <a:ext cx="401586" cy="401586"/>
          </a:xfrm>
          <a:prstGeom prst="rect">
            <a:avLst/>
          </a:prstGeom>
        </p:spPr>
      </p:pic>
      <p:pic>
        <p:nvPicPr>
          <p:cNvPr id="13" name="Graphic 12" descr="Stethoscope with solid fill">
            <a:extLst>
              <a:ext uri="{FF2B5EF4-FFF2-40B4-BE49-F238E27FC236}">
                <a16:creationId xmlns:a16="http://schemas.microsoft.com/office/drawing/2014/main" id="{7A2063DD-C1E7-EEAE-A06E-2B87D72E876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15948374" y="3363696"/>
            <a:ext cx="401586" cy="401586"/>
          </a:xfrm>
          <a:prstGeom prst="rect">
            <a:avLst/>
          </a:prstGeom>
        </p:spPr>
      </p:pic>
    </p:spTree>
    <p:extLst>
      <p:ext uri="{BB962C8B-B14F-4D97-AF65-F5344CB8AC3E}">
        <p14:creationId xmlns:p14="http://schemas.microsoft.com/office/powerpoint/2010/main" val="11369554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3CFC8"/>
        </a:solidFill>
        <a:effectLst/>
      </p:bgPr>
    </p:bg>
    <p:spTree>
      <p:nvGrpSpPr>
        <p:cNvPr id="1" name="">
          <a:extLst>
            <a:ext uri="{FF2B5EF4-FFF2-40B4-BE49-F238E27FC236}">
              <a16:creationId xmlns:a16="http://schemas.microsoft.com/office/drawing/2014/main" id="{5B5D9A61-EB5A-DFC3-D951-C6C104049277}"/>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208C8D65-5C81-AB20-A825-B4F9691FB483}"/>
              </a:ext>
            </a:extLst>
          </p:cNvPr>
          <p:cNvSpPr txBox="1"/>
          <p:nvPr/>
        </p:nvSpPr>
        <p:spPr>
          <a:xfrm>
            <a:off x="1018571" y="-6341740"/>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2" name="Group 1">
            <a:extLst>
              <a:ext uri="{FF2B5EF4-FFF2-40B4-BE49-F238E27FC236}">
                <a16:creationId xmlns:a16="http://schemas.microsoft.com/office/drawing/2014/main" id="{55545E27-A76A-6200-759C-00B2937E886C}"/>
              </a:ext>
            </a:extLst>
          </p:cNvPr>
          <p:cNvGrpSpPr/>
          <p:nvPr/>
        </p:nvGrpSpPr>
        <p:grpSpPr>
          <a:xfrm>
            <a:off x="6770084" y="-7606934"/>
            <a:ext cx="6193562" cy="6731703"/>
            <a:chOff x="6770084" y="270980"/>
            <a:chExt cx="6193562" cy="6731703"/>
          </a:xfrm>
        </p:grpSpPr>
        <p:sp>
          <p:nvSpPr>
            <p:cNvPr id="7" name="Oval 6">
              <a:extLst>
                <a:ext uri="{FF2B5EF4-FFF2-40B4-BE49-F238E27FC236}">
                  <a16:creationId xmlns:a16="http://schemas.microsoft.com/office/drawing/2014/main" id="{156A46F6-DCB3-4B19-5567-A38747079E0E}"/>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FE3B7E5C-3DA2-2835-6585-C174B8739A50}"/>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745E1023-BBBF-D72A-3E5E-96037946794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7614589"/>
            <a:ext cx="914400" cy="914400"/>
          </a:xfrm>
          <a:prstGeom prst="rect">
            <a:avLst/>
          </a:prstGeom>
        </p:spPr>
      </p:pic>
      <p:pic>
        <p:nvPicPr>
          <p:cNvPr id="10" name="Graphic 9" descr="Stethoscope with solid fill">
            <a:extLst>
              <a:ext uri="{FF2B5EF4-FFF2-40B4-BE49-F238E27FC236}">
                <a16:creationId xmlns:a16="http://schemas.microsoft.com/office/drawing/2014/main" id="{285176A1-DC1D-E1D8-ECF2-3B853C2969B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2256776"/>
            <a:ext cx="914400" cy="914400"/>
          </a:xfrm>
          <a:prstGeom prst="rect">
            <a:avLst/>
          </a:prstGeom>
        </p:spPr>
      </p:pic>
      <p:pic>
        <p:nvPicPr>
          <p:cNvPr id="11" name="Graphic 10" descr="Stethoscope with solid fill">
            <a:extLst>
              <a:ext uri="{FF2B5EF4-FFF2-40B4-BE49-F238E27FC236}">
                <a16:creationId xmlns:a16="http://schemas.microsoft.com/office/drawing/2014/main" id="{E64AB921-EB8A-5F29-21F7-FBA080E9593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2531320"/>
            <a:ext cx="603785" cy="603785"/>
          </a:xfrm>
          <a:prstGeom prst="rect">
            <a:avLst/>
          </a:prstGeom>
        </p:spPr>
      </p:pic>
      <p:pic>
        <p:nvPicPr>
          <p:cNvPr id="12" name="Graphic 11" descr="Stethoscope with solid fill">
            <a:extLst>
              <a:ext uri="{FF2B5EF4-FFF2-40B4-BE49-F238E27FC236}">
                <a16:creationId xmlns:a16="http://schemas.microsoft.com/office/drawing/2014/main" id="{5D88739A-18CB-D3D2-94F7-C1E4EDD9DD9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6810814"/>
            <a:ext cx="401586" cy="401586"/>
          </a:xfrm>
          <a:prstGeom prst="rect">
            <a:avLst/>
          </a:prstGeom>
        </p:spPr>
      </p:pic>
      <p:pic>
        <p:nvPicPr>
          <p:cNvPr id="13" name="Graphic 12" descr="Stethoscope with solid fill">
            <a:extLst>
              <a:ext uri="{FF2B5EF4-FFF2-40B4-BE49-F238E27FC236}">
                <a16:creationId xmlns:a16="http://schemas.microsoft.com/office/drawing/2014/main" id="{DAFC59D8-6C6F-CCBA-1ADF-10D246491F2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4782499"/>
            <a:ext cx="401586" cy="401586"/>
          </a:xfrm>
          <a:prstGeom prst="rect">
            <a:avLst/>
          </a:prstGeom>
        </p:spPr>
      </p:pic>
      <p:pic>
        <p:nvPicPr>
          <p:cNvPr id="5" name="Picture 4" descr="A statue of a person mopping the floor&#10;&#10;AI-generated content may be incorrect.">
            <a:extLst>
              <a:ext uri="{FF2B5EF4-FFF2-40B4-BE49-F238E27FC236}">
                <a16:creationId xmlns:a16="http://schemas.microsoft.com/office/drawing/2014/main" id="{3AB1700F-0D50-7659-12E5-74EA6FE3AD52}"/>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1875" l="10000" r="91797">
                        <a14:foregroundMark x1="33828" y1="78984" x2="34766" y2="88750"/>
                        <a14:foregroundMark x1="29844" y1="75391" x2="32344" y2="78672"/>
                        <a14:foregroundMark x1="59219" y1="89922" x2="59219" y2="89922"/>
                        <a14:foregroundMark x1="81875" y1="91875" x2="81875" y2="91875"/>
                        <a14:foregroundMark x1="87188" y1="90078" x2="87188" y2="90078"/>
                        <a14:foregroundMark x1="87500" y1="89766" x2="76797" y2="91719"/>
                        <a14:foregroundMark x1="89688" y1="89922" x2="87891" y2="90781"/>
                        <a14:foregroundMark x1="91797" y1="90547" x2="87813" y2="91719"/>
                        <a14:foregroundMark x1="81406" y1="89219" x2="71484" y2="90391"/>
                        <a14:foregroundMark x1="70703" y1="91250" x2="74922" y2="91875"/>
                        <a14:foregroundMark x1="69297" y1="91094" x2="71016" y2="91094"/>
                        <a14:foregroundMark x1="69844" y1="91406" x2="78750" y2="91250"/>
                        <a14:backgroundMark x1="49688" y1="84141" x2="49688" y2="84141"/>
                        <a14:backgroundMark x1="47500" y1="82344" x2="47500" y2="82344"/>
                        <a14:backgroundMark x1="46172" y1="82500" x2="46172" y2="82500"/>
                        <a14:backgroundMark x1="47656" y1="74688" x2="47656" y2="74688"/>
                        <a14:backgroundMark x1="49688" y1="81484" x2="49688" y2="81484"/>
                        <a14:backgroundMark x1="48828" y1="86094" x2="48828" y2="86094"/>
                        <a14:backgroundMark x1="48984" y1="85625" x2="48984" y2="85625"/>
                        <a14:backgroundMark x1="48984" y1="85938" x2="48984" y2="85938"/>
                      </a14:backgroundRemoval>
                    </a14:imgEffect>
                  </a14:imgLayer>
                </a14:imgProps>
              </a:ext>
              <a:ext uri="{28A0092B-C50C-407E-A947-70E740481C1C}">
                <a14:useLocalDpi xmlns:a14="http://schemas.microsoft.com/office/drawing/2010/main" val="0"/>
              </a:ext>
            </a:extLst>
          </a:blip>
          <a:stretch>
            <a:fillRect/>
          </a:stretch>
        </p:blipFill>
        <p:spPr>
          <a:xfrm>
            <a:off x="-1281066" y="182880"/>
            <a:ext cx="6858000" cy="6858000"/>
          </a:xfrm>
          <a:prstGeom prst="rect">
            <a:avLst/>
          </a:prstGeom>
        </p:spPr>
      </p:pic>
      <p:sp>
        <p:nvSpPr>
          <p:cNvPr id="16" name="TextBox 15">
            <a:extLst>
              <a:ext uri="{FF2B5EF4-FFF2-40B4-BE49-F238E27FC236}">
                <a16:creationId xmlns:a16="http://schemas.microsoft.com/office/drawing/2014/main" id="{B3CB9F6E-BE17-ABBD-6E89-45C93B6C60D6}"/>
              </a:ext>
            </a:extLst>
          </p:cNvPr>
          <p:cNvSpPr txBox="1"/>
          <p:nvPr/>
        </p:nvSpPr>
        <p:spPr>
          <a:xfrm>
            <a:off x="200139" y="268908"/>
            <a:ext cx="3449256" cy="1077218"/>
          </a:xfrm>
          <a:prstGeom prst="rect">
            <a:avLst/>
          </a:prstGeom>
          <a:noFill/>
        </p:spPr>
        <p:txBody>
          <a:bodyPr wrap="square" rtlCol="0">
            <a:spAutoFit/>
          </a:bodyPr>
          <a:lstStyle/>
          <a:p>
            <a:r>
              <a:rPr lang="en-IN" sz="3200" dirty="0">
                <a:latin typeface="Unbounded ExtraBold" pitchFamily="2" charset="0"/>
              </a:rPr>
              <a:t>Data</a:t>
            </a:r>
            <a:r>
              <a:rPr lang="en-IN" sz="3200" dirty="0">
                <a:solidFill>
                  <a:srgbClr val="FC5130"/>
                </a:solidFill>
                <a:latin typeface="Unbounded ExtraBold" pitchFamily="2" charset="0"/>
              </a:rPr>
              <a:t> Cleaning</a:t>
            </a:r>
            <a:endParaRPr lang="en-IN" sz="3200" dirty="0">
              <a:solidFill>
                <a:srgbClr val="FFFAFF"/>
              </a:solidFill>
              <a:latin typeface="Unbounded ExtraBold" pitchFamily="2" charset="0"/>
            </a:endParaRPr>
          </a:p>
        </p:txBody>
      </p:sp>
      <p:grpSp>
        <p:nvGrpSpPr>
          <p:cNvPr id="14" name="Group 13">
            <a:extLst>
              <a:ext uri="{FF2B5EF4-FFF2-40B4-BE49-F238E27FC236}">
                <a16:creationId xmlns:a16="http://schemas.microsoft.com/office/drawing/2014/main" id="{33956418-5C1B-0CB2-EA00-A044B2351C0C}"/>
              </a:ext>
            </a:extLst>
          </p:cNvPr>
          <p:cNvGrpSpPr/>
          <p:nvPr/>
        </p:nvGrpSpPr>
        <p:grpSpPr>
          <a:xfrm>
            <a:off x="13566042" y="1667641"/>
            <a:ext cx="6306918" cy="1938992"/>
            <a:chOff x="5478682" y="712601"/>
            <a:chExt cx="6306918" cy="1938992"/>
          </a:xfrm>
        </p:grpSpPr>
        <p:sp>
          <p:nvSpPr>
            <p:cNvPr id="8" name="TextBox 7">
              <a:extLst>
                <a:ext uri="{FF2B5EF4-FFF2-40B4-BE49-F238E27FC236}">
                  <a16:creationId xmlns:a16="http://schemas.microsoft.com/office/drawing/2014/main" id="{9C9AB7AC-6BE7-A1C1-8619-7B85DA5D2752}"/>
                </a:ext>
              </a:extLst>
            </p:cNvPr>
            <p:cNvSpPr txBox="1"/>
            <p:nvPr/>
          </p:nvSpPr>
          <p:spPr>
            <a:xfrm>
              <a:off x="6096000" y="712601"/>
              <a:ext cx="5689600" cy="1938992"/>
            </a:xfrm>
            <a:prstGeom prst="rect">
              <a:avLst/>
            </a:prstGeom>
            <a:noFill/>
          </p:spPr>
          <p:txBody>
            <a:bodyPr wrap="square" rtlCol="0">
              <a:spAutoFit/>
            </a:bodyPr>
            <a:lstStyle/>
            <a:p>
              <a:r>
                <a:rPr lang="en-US" sz="2000" dirty="0">
                  <a:latin typeface="+mj-lt"/>
                </a:rPr>
                <a:t>Data cleaning is a critical first step – some estimate it can take up to 80% of a data project’s  In this phase, we will load the dataset, inspect it, handle missing values, and correct inconsistent data types. Ensuring clean data will make the analysis easier and more reliable.</a:t>
              </a:r>
              <a:endParaRPr lang="en-IN" sz="2000" dirty="0">
                <a:latin typeface="+mj-lt"/>
              </a:endParaRPr>
            </a:p>
          </p:txBody>
        </p:sp>
        <p:cxnSp>
          <p:nvCxnSpPr>
            <p:cNvPr id="17" name="Straight Connector 16">
              <a:extLst>
                <a:ext uri="{FF2B5EF4-FFF2-40B4-BE49-F238E27FC236}">
                  <a16:creationId xmlns:a16="http://schemas.microsoft.com/office/drawing/2014/main" id="{2219259C-0CBE-E26B-AFBA-F30524069819}"/>
                </a:ext>
              </a:extLst>
            </p:cNvPr>
            <p:cNvCxnSpPr>
              <a:cxnSpLocks/>
            </p:cNvCxnSpPr>
            <p:nvPr/>
          </p:nvCxnSpPr>
          <p:spPr>
            <a:xfrm>
              <a:off x="5478682" y="1574800"/>
              <a:ext cx="420024" cy="0"/>
            </a:xfrm>
            <a:prstGeom prst="line">
              <a:avLst/>
            </a:prstGeom>
            <a:ln w="76200">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2" name="Arrow: Right 21">
            <a:extLst>
              <a:ext uri="{FF2B5EF4-FFF2-40B4-BE49-F238E27FC236}">
                <a16:creationId xmlns:a16="http://schemas.microsoft.com/office/drawing/2014/main" id="{55CF9993-E5FD-A6B9-1DC2-646D5D6FF538}"/>
              </a:ext>
            </a:extLst>
          </p:cNvPr>
          <p:cNvSpPr/>
          <p:nvPr/>
        </p:nvSpPr>
        <p:spPr>
          <a:xfrm rot="12638826">
            <a:off x="6286722" y="2334538"/>
            <a:ext cx="8244840" cy="5788202"/>
          </a:xfrm>
          <a:prstGeom prst="rightArrow">
            <a:avLst/>
          </a:prstGeom>
          <a:gradFill>
            <a:gsLst>
              <a:gs pos="0">
                <a:srgbClr val="FC5130">
                  <a:alpha val="10000"/>
                </a:srgbClr>
              </a:gs>
              <a:gs pos="71000">
                <a:srgbClr val="E3CFC8"/>
              </a:gs>
              <a:gs pos="100000">
                <a:srgbClr val="E3CFC8">
                  <a:alpha val="27000"/>
                </a:srgbClr>
              </a:gs>
            </a:gsLst>
            <a:lin ang="135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5" name="Group 14">
            <a:extLst>
              <a:ext uri="{FF2B5EF4-FFF2-40B4-BE49-F238E27FC236}">
                <a16:creationId xmlns:a16="http://schemas.microsoft.com/office/drawing/2014/main" id="{2814A8DE-7CBA-B841-6A7F-B8A4CF288962}"/>
              </a:ext>
            </a:extLst>
          </p:cNvPr>
          <p:cNvGrpSpPr/>
          <p:nvPr/>
        </p:nvGrpSpPr>
        <p:grpSpPr>
          <a:xfrm>
            <a:off x="13566042" y="3597424"/>
            <a:ext cx="6306918" cy="1631216"/>
            <a:chOff x="5478682" y="712601"/>
            <a:chExt cx="6306918" cy="1631216"/>
          </a:xfrm>
        </p:grpSpPr>
        <p:sp>
          <p:nvSpPr>
            <p:cNvPr id="18" name="TextBox 17">
              <a:extLst>
                <a:ext uri="{FF2B5EF4-FFF2-40B4-BE49-F238E27FC236}">
                  <a16:creationId xmlns:a16="http://schemas.microsoft.com/office/drawing/2014/main" id="{B8F1DE05-2473-7D5C-0F88-26AC21B07FE3}"/>
                </a:ext>
              </a:extLst>
            </p:cNvPr>
            <p:cNvSpPr txBox="1"/>
            <p:nvPr/>
          </p:nvSpPr>
          <p:spPr>
            <a:xfrm>
              <a:off x="6096000" y="712601"/>
              <a:ext cx="5689600" cy="1631216"/>
            </a:xfrm>
            <a:prstGeom prst="rect">
              <a:avLst/>
            </a:prstGeom>
            <a:noFill/>
          </p:spPr>
          <p:txBody>
            <a:bodyPr wrap="square" rtlCol="0">
              <a:spAutoFit/>
            </a:bodyPr>
            <a:lstStyle/>
            <a:p>
              <a:r>
                <a:rPr lang="en-US" sz="2000" dirty="0">
                  <a:latin typeface="+mj-lt"/>
                </a:rPr>
                <a:t>Understand missing data – Check how many values are missing in each </a:t>
              </a:r>
              <a:r>
                <a:rPr lang="en-US" sz="2000" dirty="0" err="1">
                  <a:latin typeface="+mj-lt"/>
                </a:rPr>
                <a:t>column:columns</a:t>
              </a:r>
              <a:r>
                <a:rPr lang="en-US" sz="2000" dirty="0">
                  <a:latin typeface="+mj-lt"/>
                </a:rPr>
                <a:t> with a lot of </a:t>
              </a:r>
              <a:r>
                <a:rPr lang="en-US" sz="2000" dirty="0" err="1">
                  <a:latin typeface="+mj-lt"/>
                </a:rPr>
                <a:t>NaN</a:t>
              </a:r>
              <a:r>
                <a:rPr lang="en-US" sz="2000" dirty="0">
                  <a:latin typeface="+mj-lt"/>
                </a:rPr>
                <a:t> (missing) values In this dataset, you might find that columns </a:t>
              </a:r>
              <a:r>
                <a:rPr lang="en-US" sz="2000" b="1" dirty="0">
                  <a:latin typeface="+mj-lt"/>
                </a:rPr>
                <a:t>like “Acronym”, “Study Documents”, </a:t>
              </a:r>
              <a:r>
                <a:rPr lang="en-US" sz="2000" dirty="0">
                  <a:latin typeface="+mj-lt"/>
                </a:rPr>
                <a:t>or</a:t>
              </a:r>
              <a:r>
                <a:rPr lang="en-US" sz="2000" b="1" dirty="0">
                  <a:latin typeface="+mj-lt"/>
                </a:rPr>
                <a:t> “Results First Posted” </a:t>
              </a:r>
              <a:r>
                <a:rPr lang="en-US" sz="2000" dirty="0">
                  <a:latin typeface="+mj-lt"/>
                </a:rPr>
                <a:t>are largely empty.</a:t>
              </a:r>
              <a:endParaRPr lang="en-IN" sz="2000" dirty="0">
                <a:latin typeface="+mj-lt"/>
              </a:endParaRPr>
            </a:p>
          </p:txBody>
        </p:sp>
        <p:cxnSp>
          <p:nvCxnSpPr>
            <p:cNvPr id="19" name="Straight Connector 18">
              <a:extLst>
                <a:ext uri="{FF2B5EF4-FFF2-40B4-BE49-F238E27FC236}">
                  <a16:creationId xmlns:a16="http://schemas.microsoft.com/office/drawing/2014/main" id="{C6B83565-F599-AF93-A0A8-A97B8322A321}"/>
                </a:ext>
              </a:extLst>
            </p:cNvPr>
            <p:cNvCxnSpPr>
              <a:cxnSpLocks/>
            </p:cNvCxnSpPr>
            <p:nvPr/>
          </p:nvCxnSpPr>
          <p:spPr>
            <a:xfrm>
              <a:off x="5478682" y="1528209"/>
              <a:ext cx="420024" cy="0"/>
            </a:xfrm>
            <a:prstGeom prst="line">
              <a:avLst/>
            </a:prstGeom>
            <a:ln w="76200">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3" name="TextBox 2">
            <a:extLst>
              <a:ext uri="{FF2B5EF4-FFF2-40B4-BE49-F238E27FC236}">
                <a16:creationId xmlns:a16="http://schemas.microsoft.com/office/drawing/2014/main" id="{468AC76C-DC2C-77B8-B659-3138B55088AD}"/>
              </a:ext>
            </a:extLst>
          </p:cNvPr>
          <p:cNvSpPr txBox="1"/>
          <p:nvPr/>
        </p:nvSpPr>
        <p:spPr>
          <a:xfrm>
            <a:off x="6096000" y="441048"/>
            <a:ext cx="5392692" cy="6370975"/>
          </a:xfrm>
          <a:prstGeom prst="rect">
            <a:avLst/>
          </a:prstGeom>
          <a:noFill/>
        </p:spPr>
        <p:txBody>
          <a:bodyPr wrap="square" rtlCol="0">
            <a:spAutoFit/>
          </a:bodyPr>
          <a:lstStyle/>
          <a:p>
            <a:r>
              <a:rPr lang="en-IN" dirty="0"/>
              <a:t>For Our Dataset We used isnull function and sum function to find the total number of null values in each tuple:</a:t>
            </a:r>
            <a:br>
              <a:rPr lang="en-IN" dirty="0"/>
            </a:br>
            <a:r>
              <a:rPr lang="en-IN" dirty="0"/>
              <a:t>the result:</a:t>
            </a:r>
            <a:br>
              <a:rPr lang="en-IN" dirty="0"/>
            </a:br>
            <a:r>
              <a:rPr lang="en-IN" sz="1200" dirty="0"/>
              <a:t>Rank                          		0</a:t>
            </a:r>
          </a:p>
          <a:p>
            <a:r>
              <a:rPr lang="en-IN" sz="1200" dirty="0"/>
              <a:t>NCT Number                    		0</a:t>
            </a:r>
          </a:p>
          <a:p>
            <a:r>
              <a:rPr lang="en-IN" sz="1200" dirty="0"/>
              <a:t>Title                         		0</a:t>
            </a:r>
          </a:p>
          <a:p>
            <a:r>
              <a:rPr lang="en-IN" sz="1200" dirty="0"/>
              <a:t>Acronym                    		3303</a:t>
            </a:r>
          </a:p>
          <a:p>
            <a:r>
              <a:rPr lang="en-IN" sz="1200" dirty="0"/>
              <a:t>Status                       		0</a:t>
            </a:r>
          </a:p>
          <a:p>
            <a:r>
              <a:rPr lang="en-IN" sz="1200" dirty="0"/>
              <a:t>Study Results                 		0</a:t>
            </a:r>
          </a:p>
          <a:p>
            <a:r>
              <a:rPr lang="en-IN" sz="1200" dirty="0"/>
              <a:t>Conditions                   		0</a:t>
            </a:r>
          </a:p>
          <a:p>
            <a:r>
              <a:rPr lang="en-IN" sz="1200" dirty="0"/>
              <a:t>Interventions               		886</a:t>
            </a:r>
          </a:p>
          <a:p>
            <a:r>
              <a:rPr lang="en-IN" sz="1200" dirty="0"/>
              <a:t>Outcome Measures             		35</a:t>
            </a:r>
          </a:p>
          <a:p>
            <a:r>
              <a:rPr lang="en-IN" sz="1200" dirty="0"/>
              <a:t>Sponsor/Collaborators        	 	0</a:t>
            </a:r>
          </a:p>
          <a:p>
            <a:r>
              <a:rPr lang="en-IN" sz="1200" dirty="0"/>
              <a:t>Gender                       		10</a:t>
            </a:r>
          </a:p>
          <a:p>
            <a:r>
              <a:rPr lang="en-IN" sz="1200" dirty="0"/>
              <a:t>Age                           		0</a:t>
            </a:r>
          </a:p>
          <a:p>
            <a:r>
              <a:rPr lang="en-IN" sz="1200" dirty="0"/>
              <a:t>Phases                     		2461</a:t>
            </a:r>
          </a:p>
          <a:p>
            <a:r>
              <a:rPr lang="en-IN" sz="1200" dirty="0" err="1"/>
              <a:t>Enrollment</a:t>
            </a:r>
            <a:r>
              <a:rPr lang="en-IN" sz="1200" dirty="0"/>
              <a:t>                   		34</a:t>
            </a:r>
          </a:p>
          <a:p>
            <a:r>
              <a:rPr lang="en-IN" sz="1200" dirty="0"/>
              <a:t>Funded Bys                    		0</a:t>
            </a:r>
          </a:p>
          <a:p>
            <a:r>
              <a:rPr lang="en-IN" sz="1200" dirty="0"/>
              <a:t>Study Type                    		0</a:t>
            </a:r>
          </a:p>
          <a:p>
            <a:r>
              <a:rPr lang="en-IN" sz="1200" dirty="0"/>
              <a:t>Study Designs                		35</a:t>
            </a:r>
          </a:p>
          <a:p>
            <a:r>
              <a:rPr lang="en-IN" sz="1200" dirty="0"/>
              <a:t>Other IDs                     		1</a:t>
            </a:r>
          </a:p>
          <a:p>
            <a:r>
              <a:rPr lang="en-IN" sz="1200" dirty="0"/>
              <a:t>Start Date                   		34</a:t>
            </a:r>
          </a:p>
          <a:p>
            <a:r>
              <a:rPr lang="en-IN" sz="1200" dirty="0"/>
              <a:t>Primary Completion Date      	36</a:t>
            </a:r>
          </a:p>
          <a:p>
            <a:r>
              <a:rPr lang="en-IN" sz="1200" dirty="0"/>
              <a:t>Completion Date              		36</a:t>
            </a:r>
          </a:p>
          <a:p>
            <a:r>
              <a:rPr lang="en-IN" sz="1200" dirty="0"/>
              <a:t>First Posted                  		0</a:t>
            </a:r>
          </a:p>
          <a:p>
            <a:r>
              <a:rPr lang="en-IN" sz="1200" dirty="0"/>
              <a:t>Results First Posted      		5747</a:t>
            </a:r>
          </a:p>
          <a:p>
            <a:r>
              <a:rPr lang="en-IN" sz="1200" dirty="0"/>
              <a:t>Last Update Posted            		0</a:t>
            </a:r>
          </a:p>
          <a:p>
            <a:r>
              <a:rPr lang="en-IN" sz="1200" dirty="0"/>
              <a:t>Locations                   		585</a:t>
            </a:r>
          </a:p>
          <a:p>
            <a:r>
              <a:rPr lang="en-IN" sz="1200" dirty="0"/>
              <a:t>Study Documents            		5601</a:t>
            </a:r>
          </a:p>
          <a:p>
            <a:r>
              <a:rPr lang="en-IN" sz="1200" dirty="0"/>
              <a:t>URL                          		0</a:t>
            </a:r>
          </a:p>
        </p:txBody>
      </p:sp>
      <p:sp>
        <p:nvSpPr>
          <p:cNvPr id="6" name="TextBox 5">
            <a:extLst>
              <a:ext uri="{FF2B5EF4-FFF2-40B4-BE49-F238E27FC236}">
                <a16:creationId xmlns:a16="http://schemas.microsoft.com/office/drawing/2014/main" id="{EDB01216-6C35-36C0-97F4-58E7D06D591B}"/>
              </a:ext>
            </a:extLst>
          </p:cNvPr>
          <p:cNvSpPr txBox="1"/>
          <p:nvPr/>
        </p:nvSpPr>
        <p:spPr>
          <a:xfrm>
            <a:off x="6101498" y="7010400"/>
            <a:ext cx="4830662" cy="2308324"/>
          </a:xfrm>
          <a:prstGeom prst="rect">
            <a:avLst/>
          </a:prstGeom>
          <a:noFill/>
        </p:spPr>
        <p:txBody>
          <a:bodyPr wrap="square" rtlCol="0">
            <a:spAutoFit/>
          </a:bodyPr>
          <a:lstStyle/>
          <a:p>
            <a:pPr algn="just"/>
            <a:r>
              <a:rPr lang="en-US" dirty="0">
                <a:latin typeface="+mj-lt"/>
              </a:rPr>
              <a:t>Most dataset columns, like Rank, NCT Number, and Title, are complete. Significant missing data occurs in Results First Posted, Study Documents, Acronym, and Phases. Interventions and Locations have moderate gaps, while Outcome Measures, Study Designs, and others show minimal missing values. Targeted data handling is needed for high-missing-value columns.</a:t>
            </a:r>
            <a:endParaRPr lang="en-IN" dirty="0">
              <a:latin typeface="+mj-lt"/>
            </a:endParaRPr>
          </a:p>
        </p:txBody>
      </p:sp>
      <p:sp>
        <p:nvSpPr>
          <p:cNvPr id="20" name="TextBox 19">
            <a:extLst>
              <a:ext uri="{FF2B5EF4-FFF2-40B4-BE49-F238E27FC236}">
                <a16:creationId xmlns:a16="http://schemas.microsoft.com/office/drawing/2014/main" id="{42ABFF33-F14E-551F-A1B6-1B262CF2D775}"/>
              </a:ext>
            </a:extLst>
          </p:cNvPr>
          <p:cNvSpPr txBox="1"/>
          <p:nvPr/>
        </p:nvSpPr>
        <p:spPr>
          <a:xfrm>
            <a:off x="6146800" y="9570720"/>
            <a:ext cx="5120640" cy="923330"/>
          </a:xfrm>
          <a:prstGeom prst="rect">
            <a:avLst/>
          </a:prstGeom>
          <a:noFill/>
        </p:spPr>
        <p:txBody>
          <a:bodyPr wrap="square" rtlCol="0">
            <a:spAutoFit/>
          </a:bodyPr>
          <a:lstStyle/>
          <a:p>
            <a:pPr algn="just"/>
            <a:r>
              <a:rPr lang="en-US" i="1" dirty="0">
                <a:solidFill>
                  <a:schemeClr val="tx1">
                    <a:alpha val="21000"/>
                  </a:schemeClr>
                </a:solidFill>
              </a:rPr>
              <a:t>Acronym</a:t>
            </a:r>
            <a:r>
              <a:rPr lang="en-US" dirty="0">
                <a:solidFill>
                  <a:schemeClr val="tx1">
                    <a:alpha val="21000"/>
                  </a:schemeClr>
                </a:solidFill>
              </a:rPr>
              <a:t> (shorthand for study titles) or </a:t>
            </a:r>
            <a:r>
              <a:rPr lang="en-US" i="1" dirty="0">
                <a:solidFill>
                  <a:schemeClr val="tx1">
                    <a:alpha val="21000"/>
                  </a:schemeClr>
                </a:solidFill>
              </a:rPr>
              <a:t>Study Documents</a:t>
            </a:r>
            <a:r>
              <a:rPr lang="en-US" dirty="0">
                <a:solidFill>
                  <a:schemeClr val="tx1">
                    <a:alpha val="21000"/>
                  </a:schemeClr>
                </a:solidFill>
              </a:rPr>
              <a:t> (links to PDFs) might not be needed for our analysis then we shall remove it</a:t>
            </a:r>
            <a:endParaRPr lang="en-IN" dirty="0">
              <a:solidFill>
                <a:schemeClr val="tx1">
                  <a:alpha val="21000"/>
                </a:schemeClr>
              </a:solidFill>
            </a:endParaRPr>
          </a:p>
        </p:txBody>
      </p:sp>
      <p:sp>
        <p:nvSpPr>
          <p:cNvPr id="21" name="TextBox 20">
            <a:extLst>
              <a:ext uri="{FF2B5EF4-FFF2-40B4-BE49-F238E27FC236}">
                <a16:creationId xmlns:a16="http://schemas.microsoft.com/office/drawing/2014/main" id="{23722065-3902-5B06-2EC5-FFE7C7E4824C}"/>
              </a:ext>
            </a:extLst>
          </p:cNvPr>
          <p:cNvSpPr txBox="1"/>
          <p:nvPr/>
        </p:nvSpPr>
        <p:spPr>
          <a:xfrm>
            <a:off x="6146800" y="10885971"/>
            <a:ext cx="5120640" cy="1477328"/>
          </a:xfrm>
          <a:prstGeom prst="rect">
            <a:avLst/>
          </a:prstGeom>
          <a:noFill/>
        </p:spPr>
        <p:txBody>
          <a:bodyPr wrap="square" rtlCol="0">
            <a:spAutoFit/>
          </a:bodyPr>
          <a:lstStyle/>
          <a:p>
            <a:pPr algn="just"/>
            <a:r>
              <a:rPr lang="en-US" dirty="0">
                <a:solidFill>
                  <a:schemeClr val="tx1">
                    <a:alpha val="40000"/>
                  </a:schemeClr>
                </a:solidFill>
                <a:latin typeface="+mj-lt"/>
              </a:rPr>
              <a:t>Fill missing Phase info with "Not Applicable“</a:t>
            </a:r>
          </a:p>
          <a:p>
            <a:pPr algn="just"/>
            <a:r>
              <a:rPr lang="en-US" dirty="0">
                <a:solidFill>
                  <a:schemeClr val="tx1">
                    <a:alpha val="40000"/>
                  </a:schemeClr>
                </a:solidFill>
                <a:latin typeface="+mj-lt"/>
              </a:rPr>
              <a:t>Fill missing Enrollment with 0 </a:t>
            </a:r>
          </a:p>
          <a:p>
            <a:pPr algn="just"/>
            <a:r>
              <a:rPr lang="en-US" dirty="0">
                <a:solidFill>
                  <a:schemeClr val="tx1">
                    <a:alpha val="40000"/>
                  </a:schemeClr>
                </a:solidFill>
                <a:latin typeface="+mj-lt"/>
              </a:rPr>
              <a:t>convert valid date strings to actual datetime objects, and turn invalid or missing dates into </a:t>
            </a:r>
            <a:r>
              <a:rPr lang="en-US" dirty="0" err="1">
                <a:solidFill>
                  <a:schemeClr val="tx1">
                    <a:alpha val="40000"/>
                  </a:schemeClr>
                </a:solidFill>
                <a:latin typeface="+mj-lt"/>
              </a:rPr>
              <a:t>NaT</a:t>
            </a:r>
            <a:r>
              <a:rPr lang="en-US" dirty="0">
                <a:solidFill>
                  <a:schemeClr val="tx1">
                    <a:alpha val="40000"/>
                  </a:schemeClr>
                </a:solidFill>
                <a:latin typeface="+mj-lt"/>
              </a:rPr>
              <a:t> (pandas’ “Not a Time” value).</a:t>
            </a:r>
            <a:endParaRPr lang="en-IN" dirty="0">
              <a:solidFill>
                <a:schemeClr val="tx1">
                  <a:alpha val="40000"/>
                </a:schemeClr>
              </a:solidFill>
              <a:latin typeface="+mj-lt"/>
            </a:endParaRPr>
          </a:p>
        </p:txBody>
      </p:sp>
    </p:spTree>
    <p:extLst>
      <p:ext uri="{BB962C8B-B14F-4D97-AF65-F5344CB8AC3E}">
        <p14:creationId xmlns:p14="http://schemas.microsoft.com/office/powerpoint/2010/main" val="25111947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3CFC8"/>
        </a:solidFill>
        <a:effectLst/>
      </p:bgPr>
    </p:bg>
    <p:spTree>
      <p:nvGrpSpPr>
        <p:cNvPr id="1" name="">
          <a:extLst>
            <a:ext uri="{FF2B5EF4-FFF2-40B4-BE49-F238E27FC236}">
              <a16:creationId xmlns:a16="http://schemas.microsoft.com/office/drawing/2014/main" id="{89A4AD20-2B25-8BC2-0E57-C388BBE92811}"/>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43C05010-132D-5D4A-A98A-1642372C404E}"/>
              </a:ext>
            </a:extLst>
          </p:cNvPr>
          <p:cNvSpPr txBox="1"/>
          <p:nvPr/>
        </p:nvSpPr>
        <p:spPr>
          <a:xfrm>
            <a:off x="1018571" y="-6341740"/>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2" name="Group 1">
            <a:extLst>
              <a:ext uri="{FF2B5EF4-FFF2-40B4-BE49-F238E27FC236}">
                <a16:creationId xmlns:a16="http://schemas.microsoft.com/office/drawing/2014/main" id="{4858E1A4-1E26-D69D-AED2-6222CA485235}"/>
              </a:ext>
            </a:extLst>
          </p:cNvPr>
          <p:cNvGrpSpPr/>
          <p:nvPr/>
        </p:nvGrpSpPr>
        <p:grpSpPr>
          <a:xfrm>
            <a:off x="6770084" y="-7606934"/>
            <a:ext cx="6193562" cy="6731703"/>
            <a:chOff x="6770084" y="270980"/>
            <a:chExt cx="6193562" cy="6731703"/>
          </a:xfrm>
        </p:grpSpPr>
        <p:sp>
          <p:nvSpPr>
            <p:cNvPr id="7" name="Oval 6">
              <a:extLst>
                <a:ext uri="{FF2B5EF4-FFF2-40B4-BE49-F238E27FC236}">
                  <a16:creationId xmlns:a16="http://schemas.microsoft.com/office/drawing/2014/main" id="{FD6F5AED-93CA-8449-F210-6C0EDE8301BB}"/>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58B51E25-C51F-E7D1-C973-C4DA3D9F8255}"/>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2DA3B36F-650A-A6FB-558B-23954B2FEAF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7614589"/>
            <a:ext cx="914400" cy="914400"/>
          </a:xfrm>
          <a:prstGeom prst="rect">
            <a:avLst/>
          </a:prstGeom>
        </p:spPr>
      </p:pic>
      <p:pic>
        <p:nvPicPr>
          <p:cNvPr id="10" name="Graphic 9" descr="Stethoscope with solid fill">
            <a:extLst>
              <a:ext uri="{FF2B5EF4-FFF2-40B4-BE49-F238E27FC236}">
                <a16:creationId xmlns:a16="http://schemas.microsoft.com/office/drawing/2014/main" id="{C6345F6A-ACAC-7E5A-507C-9816295D551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2256776"/>
            <a:ext cx="914400" cy="914400"/>
          </a:xfrm>
          <a:prstGeom prst="rect">
            <a:avLst/>
          </a:prstGeom>
        </p:spPr>
      </p:pic>
      <p:pic>
        <p:nvPicPr>
          <p:cNvPr id="11" name="Graphic 10" descr="Stethoscope with solid fill">
            <a:extLst>
              <a:ext uri="{FF2B5EF4-FFF2-40B4-BE49-F238E27FC236}">
                <a16:creationId xmlns:a16="http://schemas.microsoft.com/office/drawing/2014/main" id="{B2ECF599-9F06-7C13-918E-C1DFB641739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2531320"/>
            <a:ext cx="603785" cy="603785"/>
          </a:xfrm>
          <a:prstGeom prst="rect">
            <a:avLst/>
          </a:prstGeom>
        </p:spPr>
      </p:pic>
      <p:sp>
        <p:nvSpPr>
          <p:cNvPr id="20" name="Arrow: Right 19">
            <a:extLst>
              <a:ext uri="{FF2B5EF4-FFF2-40B4-BE49-F238E27FC236}">
                <a16:creationId xmlns:a16="http://schemas.microsoft.com/office/drawing/2014/main" id="{D6BBC592-CE8E-A400-AA1E-048DCD0C3FFE}"/>
              </a:ext>
            </a:extLst>
          </p:cNvPr>
          <p:cNvSpPr/>
          <p:nvPr/>
        </p:nvSpPr>
        <p:spPr>
          <a:xfrm rot="12638826">
            <a:off x="6286722" y="2334538"/>
            <a:ext cx="8244840" cy="5788202"/>
          </a:xfrm>
          <a:prstGeom prst="rightArrow">
            <a:avLst/>
          </a:prstGeom>
          <a:gradFill>
            <a:gsLst>
              <a:gs pos="0">
                <a:srgbClr val="FC5130">
                  <a:alpha val="10000"/>
                </a:srgbClr>
              </a:gs>
              <a:gs pos="71000">
                <a:srgbClr val="E3CFC8"/>
              </a:gs>
              <a:gs pos="100000">
                <a:srgbClr val="E3CFC8">
                  <a:alpha val="27000"/>
                </a:srgbClr>
              </a:gs>
            </a:gsLst>
            <a:lin ang="135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2" name="Graphic 11" descr="Stethoscope with solid fill">
            <a:extLst>
              <a:ext uri="{FF2B5EF4-FFF2-40B4-BE49-F238E27FC236}">
                <a16:creationId xmlns:a16="http://schemas.microsoft.com/office/drawing/2014/main" id="{CD4F5A4C-E0FE-B043-F9F7-65E3BAE66C0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6810814"/>
            <a:ext cx="401586" cy="401586"/>
          </a:xfrm>
          <a:prstGeom prst="rect">
            <a:avLst/>
          </a:prstGeom>
        </p:spPr>
      </p:pic>
      <p:pic>
        <p:nvPicPr>
          <p:cNvPr id="13" name="Graphic 12" descr="Stethoscope with solid fill">
            <a:extLst>
              <a:ext uri="{FF2B5EF4-FFF2-40B4-BE49-F238E27FC236}">
                <a16:creationId xmlns:a16="http://schemas.microsoft.com/office/drawing/2014/main" id="{A55FF0FD-6444-FBCD-CCD1-71732146170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4782499"/>
            <a:ext cx="401586" cy="401586"/>
          </a:xfrm>
          <a:prstGeom prst="rect">
            <a:avLst/>
          </a:prstGeom>
        </p:spPr>
      </p:pic>
      <p:pic>
        <p:nvPicPr>
          <p:cNvPr id="5" name="Picture 4" descr="A statue of a person mopping the floor&#10;&#10;AI-generated content may be incorrect.">
            <a:extLst>
              <a:ext uri="{FF2B5EF4-FFF2-40B4-BE49-F238E27FC236}">
                <a16:creationId xmlns:a16="http://schemas.microsoft.com/office/drawing/2014/main" id="{878EFFA9-A5DB-1ED2-816E-523ABBC8F91A}"/>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1875" l="10000" r="91797">
                        <a14:foregroundMark x1="33828" y1="78984" x2="34766" y2="88750"/>
                        <a14:foregroundMark x1="29844" y1="75391" x2="32344" y2="78672"/>
                        <a14:foregroundMark x1="59219" y1="89922" x2="59219" y2="89922"/>
                        <a14:foregroundMark x1="81875" y1="91875" x2="81875" y2="91875"/>
                        <a14:foregroundMark x1="87188" y1="90078" x2="87188" y2="90078"/>
                        <a14:foregroundMark x1="87500" y1="89766" x2="76797" y2="91719"/>
                        <a14:foregroundMark x1="89688" y1="89922" x2="87891" y2="90781"/>
                        <a14:foregroundMark x1="91797" y1="90547" x2="87813" y2="91719"/>
                        <a14:foregroundMark x1="81406" y1="89219" x2="71484" y2="90391"/>
                        <a14:foregroundMark x1="70703" y1="91250" x2="74922" y2="91875"/>
                        <a14:foregroundMark x1="69297" y1="91094" x2="71016" y2="91094"/>
                        <a14:foregroundMark x1="69844" y1="91406" x2="78750" y2="91250"/>
                        <a14:backgroundMark x1="49688" y1="84141" x2="49688" y2="84141"/>
                        <a14:backgroundMark x1="47500" y1="82344" x2="47500" y2="82344"/>
                        <a14:backgroundMark x1="46172" y1="82500" x2="46172" y2="82500"/>
                        <a14:backgroundMark x1="47656" y1="74688" x2="47656" y2="74688"/>
                        <a14:backgroundMark x1="49688" y1="81484" x2="49688" y2="81484"/>
                        <a14:backgroundMark x1="48828" y1="86094" x2="48828" y2="86094"/>
                        <a14:backgroundMark x1="48984" y1="85625" x2="48984" y2="85625"/>
                        <a14:backgroundMark x1="48984" y1="85938" x2="48984" y2="85938"/>
                      </a14:backgroundRemoval>
                    </a14:imgEffect>
                  </a14:imgLayer>
                </a14:imgProps>
              </a:ext>
              <a:ext uri="{28A0092B-C50C-407E-A947-70E740481C1C}">
                <a14:useLocalDpi xmlns:a14="http://schemas.microsoft.com/office/drawing/2010/main" val="0"/>
              </a:ext>
            </a:extLst>
          </a:blip>
          <a:stretch>
            <a:fillRect/>
          </a:stretch>
        </p:blipFill>
        <p:spPr>
          <a:xfrm>
            <a:off x="-1281066" y="182880"/>
            <a:ext cx="6858000" cy="6858000"/>
          </a:xfrm>
          <a:prstGeom prst="rect">
            <a:avLst/>
          </a:prstGeom>
        </p:spPr>
      </p:pic>
      <p:sp>
        <p:nvSpPr>
          <p:cNvPr id="16" name="TextBox 15">
            <a:extLst>
              <a:ext uri="{FF2B5EF4-FFF2-40B4-BE49-F238E27FC236}">
                <a16:creationId xmlns:a16="http://schemas.microsoft.com/office/drawing/2014/main" id="{6F093BE1-7582-A865-3CD4-E04914DE8B9E}"/>
              </a:ext>
            </a:extLst>
          </p:cNvPr>
          <p:cNvSpPr txBox="1"/>
          <p:nvPr/>
        </p:nvSpPr>
        <p:spPr>
          <a:xfrm>
            <a:off x="200139" y="268908"/>
            <a:ext cx="3449256" cy="1077218"/>
          </a:xfrm>
          <a:prstGeom prst="rect">
            <a:avLst/>
          </a:prstGeom>
          <a:noFill/>
        </p:spPr>
        <p:txBody>
          <a:bodyPr wrap="square" rtlCol="0">
            <a:spAutoFit/>
          </a:bodyPr>
          <a:lstStyle/>
          <a:p>
            <a:r>
              <a:rPr lang="en-IN" sz="3200" dirty="0">
                <a:latin typeface="Unbounded ExtraBold" pitchFamily="2" charset="0"/>
              </a:rPr>
              <a:t>Data</a:t>
            </a:r>
            <a:r>
              <a:rPr lang="en-IN" sz="3200" dirty="0">
                <a:solidFill>
                  <a:srgbClr val="FC5130"/>
                </a:solidFill>
                <a:latin typeface="Unbounded ExtraBold" pitchFamily="2" charset="0"/>
              </a:rPr>
              <a:t> Cleaning</a:t>
            </a:r>
            <a:endParaRPr lang="en-IN" sz="3200" dirty="0">
              <a:solidFill>
                <a:srgbClr val="FFFAFF"/>
              </a:solidFill>
              <a:latin typeface="Unbounded ExtraBold" pitchFamily="2" charset="0"/>
            </a:endParaRPr>
          </a:p>
        </p:txBody>
      </p:sp>
      <p:grpSp>
        <p:nvGrpSpPr>
          <p:cNvPr id="14" name="Group 13">
            <a:extLst>
              <a:ext uri="{FF2B5EF4-FFF2-40B4-BE49-F238E27FC236}">
                <a16:creationId xmlns:a16="http://schemas.microsoft.com/office/drawing/2014/main" id="{E05D9FFA-26D6-7392-9CF2-289E20FAC3CB}"/>
              </a:ext>
            </a:extLst>
          </p:cNvPr>
          <p:cNvGrpSpPr/>
          <p:nvPr/>
        </p:nvGrpSpPr>
        <p:grpSpPr>
          <a:xfrm>
            <a:off x="13566042" y="1659833"/>
            <a:ext cx="6306918" cy="1938992"/>
            <a:chOff x="5478682" y="712601"/>
            <a:chExt cx="6306918" cy="1938992"/>
          </a:xfrm>
        </p:grpSpPr>
        <p:sp>
          <p:nvSpPr>
            <p:cNvPr id="8" name="TextBox 7">
              <a:extLst>
                <a:ext uri="{FF2B5EF4-FFF2-40B4-BE49-F238E27FC236}">
                  <a16:creationId xmlns:a16="http://schemas.microsoft.com/office/drawing/2014/main" id="{6BE127A1-5373-5AB4-FADA-37621351C938}"/>
                </a:ext>
              </a:extLst>
            </p:cNvPr>
            <p:cNvSpPr txBox="1"/>
            <p:nvPr/>
          </p:nvSpPr>
          <p:spPr>
            <a:xfrm>
              <a:off x="6096000" y="712601"/>
              <a:ext cx="5689600" cy="1938992"/>
            </a:xfrm>
            <a:prstGeom prst="rect">
              <a:avLst/>
            </a:prstGeom>
            <a:noFill/>
          </p:spPr>
          <p:txBody>
            <a:bodyPr wrap="square" rtlCol="0">
              <a:spAutoFit/>
            </a:bodyPr>
            <a:lstStyle/>
            <a:p>
              <a:r>
                <a:rPr lang="en-US" sz="2000" dirty="0">
                  <a:latin typeface="+mj-lt"/>
                </a:rPr>
                <a:t>Data cleaning is a critical first step – some estimate it can take up to 80% of a data project’s  In this phase, we will load the dataset, inspect it, handle missing values, and correct inconsistent data types. Ensuring clean data will make the analysis easier and more reliable.</a:t>
              </a:r>
              <a:endParaRPr lang="en-IN" sz="2000" dirty="0">
                <a:latin typeface="+mj-lt"/>
              </a:endParaRPr>
            </a:p>
          </p:txBody>
        </p:sp>
        <p:cxnSp>
          <p:nvCxnSpPr>
            <p:cNvPr id="17" name="Straight Connector 16">
              <a:extLst>
                <a:ext uri="{FF2B5EF4-FFF2-40B4-BE49-F238E27FC236}">
                  <a16:creationId xmlns:a16="http://schemas.microsoft.com/office/drawing/2014/main" id="{A07D857B-4E37-3839-E5A6-48344F7C658E}"/>
                </a:ext>
              </a:extLst>
            </p:cNvPr>
            <p:cNvCxnSpPr>
              <a:cxnSpLocks/>
            </p:cNvCxnSpPr>
            <p:nvPr/>
          </p:nvCxnSpPr>
          <p:spPr>
            <a:xfrm>
              <a:off x="5478682" y="1574800"/>
              <a:ext cx="420024" cy="0"/>
            </a:xfrm>
            <a:prstGeom prst="line">
              <a:avLst/>
            </a:prstGeom>
            <a:ln w="76200">
              <a:solidFill>
                <a:schemeClr val="tx1"/>
              </a:solidFill>
            </a:ln>
          </p:spPr>
          <p:style>
            <a:lnRef idx="2">
              <a:schemeClr val="accent1"/>
            </a:lnRef>
            <a:fillRef idx="0">
              <a:schemeClr val="accent1"/>
            </a:fillRef>
            <a:effectRef idx="1">
              <a:schemeClr val="accent1"/>
            </a:effectRef>
            <a:fontRef idx="minor">
              <a:schemeClr val="tx1"/>
            </a:fontRef>
          </p:style>
        </p:cxnSp>
      </p:grpSp>
      <p:grpSp>
        <p:nvGrpSpPr>
          <p:cNvPr id="15" name="Group 14">
            <a:extLst>
              <a:ext uri="{FF2B5EF4-FFF2-40B4-BE49-F238E27FC236}">
                <a16:creationId xmlns:a16="http://schemas.microsoft.com/office/drawing/2014/main" id="{1776C704-7566-4EC0-4527-E1C5A7061EF9}"/>
              </a:ext>
            </a:extLst>
          </p:cNvPr>
          <p:cNvGrpSpPr/>
          <p:nvPr/>
        </p:nvGrpSpPr>
        <p:grpSpPr>
          <a:xfrm>
            <a:off x="13566042" y="3597424"/>
            <a:ext cx="6306918" cy="1631216"/>
            <a:chOff x="5478682" y="712601"/>
            <a:chExt cx="6306918" cy="1631216"/>
          </a:xfrm>
        </p:grpSpPr>
        <p:sp>
          <p:nvSpPr>
            <p:cNvPr id="18" name="TextBox 17">
              <a:extLst>
                <a:ext uri="{FF2B5EF4-FFF2-40B4-BE49-F238E27FC236}">
                  <a16:creationId xmlns:a16="http://schemas.microsoft.com/office/drawing/2014/main" id="{C2F61005-6407-9E36-79BE-B168A1FA413A}"/>
                </a:ext>
              </a:extLst>
            </p:cNvPr>
            <p:cNvSpPr txBox="1"/>
            <p:nvPr/>
          </p:nvSpPr>
          <p:spPr>
            <a:xfrm>
              <a:off x="6096000" y="712601"/>
              <a:ext cx="5689600" cy="1631216"/>
            </a:xfrm>
            <a:prstGeom prst="rect">
              <a:avLst/>
            </a:prstGeom>
            <a:noFill/>
          </p:spPr>
          <p:txBody>
            <a:bodyPr wrap="square" rtlCol="0">
              <a:spAutoFit/>
            </a:bodyPr>
            <a:lstStyle/>
            <a:p>
              <a:r>
                <a:rPr lang="en-US" sz="2000" dirty="0">
                  <a:latin typeface="+mj-lt"/>
                </a:rPr>
                <a:t>Understand missing data – Check how many values are missing in each </a:t>
              </a:r>
              <a:r>
                <a:rPr lang="en-US" sz="2000" dirty="0" err="1">
                  <a:latin typeface="+mj-lt"/>
                </a:rPr>
                <a:t>column:columns</a:t>
              </a:r>
              <a:r>
                <a:rPr lang="en-US" sz="2000" dirty="0">
                  <a:latin typeface="+mj-lt"/>
                </a:rPr>
                <a:t> with a lot of </a:t>
              </a:r>
              <a:r>
                <a:rPr lang="en-US" sz="2000" dirty="0" err="1">
                  <a:latin typeface="+mj-lt"/>
                </a:rPr>
                <a:t>NaN</a:t>
              </a:r>
              <a:r>
                <a:rPr lang="en-US" sz="2000" dirty="0">
                  <a:latin typeface="+mj-lt"/>
                </a:rPr>
                <a:t> (missing) values In this dataset, you might find that columns </a:t>
              </a:r>
              <a:r>
                <a:rPr lang="en-US" sz="2000" b="1" dirty="0">
                  <a:latin typeface="+mj-lt"/>
                </a:rPr>
                <a:t>like “Acronym”, “Study Documents”, </a:t>
              </a:r>
              <a:r>
                <a:rPr lang="en-US" sz="2000" dirty="0">
                  <a:latin typeface="+mj-lt"/>
                </a:rPr>
                <a:t>or</a:t>
              </a:r>
              <a:r>
                <a:rPr lang="en-US" sz="2000" b="1" dirty="0">
                  <a:latin typeface="+mj-lt"/>
                </a:rPr>
                <a:t> “Results First Posted” </a:t>
              </a:r>
              <a:r>
                <a:rPr lang="en-US" sz="2000" dirty="0">
                  <a:latin typeface="+mj-lt"/>
                </a:rPr>
                <a:t>are largely empty.</a:t>
              </a:r>
              <a:endParaRPr lang="en-IN" sz="2000" dirty="0">
                <a:latin typeface="+mj-lt"/>
              </a:endParaRPr>
            </a:p>
          </p:txBody>
        </p:sp>
        <p:cxnSp>
          <p:nvCxnSpPr>
            <p:cNvPr id="19" name="Straight Connector 18">
              <a:extLst>
                <a:ext uri="{FF2B5EF4-FFF2-40B4-BE49-F238E27FC236}">
                  <a16:creationId xmlns:a16="http://schemas.microsoft.com/office/drawing/2014/main" id="{46180630-5CD1-5E27-3505-92097640BCF9}"/>
                </a:ext>
              </a:extLst>
            </p:cNvPr>
            <p:cNvCxnSpPr>
              <a:cxnSpLocks/>
            </p:cNvCxnSpPr>
            <p:nvPr/>
          </p:nvCxnSpPr>
          <p:spPr>
            <a:xfrm>
              <a:off x="5478682" y="1528209"/>
              <a:ext cx="420024" cy="0"/>
            </a:xfrm>
            <a:prstGeom prst="line">
              <a:avLst/>
            </a:prstGeom>
            <a:ln w="76200">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3" name="TextBox 2">
            <a:extLst>
              <a:ext uri="{FF2B5EF4-FFF2-40B4-BE49-F238E27FC236}">
                <a16:creationId xmlns:a16="http://schemas.microsoft.com/office/drawing/2014/main" id="{9312927C-C6B2-C8F2-8D64-EDF76F7317BB}"/>
              </a:ext>
            </a:extLst>
          </p:cNvPr>
          <p:cNvSpPr txBox="1"/>
          <p:nvPr/>
        </p:nvSpPr>
        <p:spPr>
          <a:xfrm>
            <a:off x="6096000" y="-4496712"/>
            <a:ext cx="5392692" cy="6370975"/>
          </a:xfrm>
          <a:prstGeom prst="rect">
            <a:avLst/>
          </a:prstGeom>
          <a:noFill/>
        </p:spPr>
        <p:txBody>
          <a:bodyPr wrap="square" rtlCol="0">
            <a:spAutoFit/>
          </a:bodyPr>
          <a:lstStyle/>
          <a:p>
            <a:r>
              <a:rPr lang="en-IN" dirty="0">
                <a:solidFill>
                  <a:schemeClr val="tx1">
                    <a:alpha val="40000"/>
                  </a:schemeClr>
                </a:solidFill>
              </a:rPr>
              <a:t>For Our Dataset We used isnull function and sum function to find the total number of null values in each tuple:</a:t>
            </a:r>
            <a:br>
              <a:rPr lang="en-IN" dirty="0">
                <a:solidFill>
                  <a:schemeClr val="tx1">
                    <a:alpha val="40000"/>
                  </a:schemeClr>
                </a:solidFill>
              </a:rPr>
            </a:br>
            <a:r>
              <a:rPr lang="en-IN" dirty="0">
                <a:solidFill>
                  <a:schemeClr val="tx1">
                    <a:alpha val="40000"/>
                  </a:schemeClr>
                </a:solidFill>
              </a:rPr>
              <a:t>the result:</a:t>
            </a:r>
            <a:br>
              <a:rPr lang="en-IN" dirty="0">
                <a:solidFill>
                  <a:schemeClr val="tx1">
                    <a:alpha val="40000"/>
                  </a:schemeClr>
                </a:solidFill>
              </a:rPr>
            </a:br>
            <a:r>
              <a:rPr lang="en-IN" sz="1200" dirty="0">
                <a:solidFill>
                  <a:schemeClr val="tx1">
                    <a:alpha val="40000"/>
                  </a:schemeClr>
                </a:solidFill>
              </a:rPr>
              <a:t>Rank                          		0</a:t>
            </a:r>
          </a:p>
          <a:p>
            <a:r>
              <a:rPr lang="en-IN" sz="1200" dirty="0">
                <a:solidFill>
                  <a:schemeClr val="tx1">
                    <a:alpha val="40000"/>
                  </a:schemeClr>
                </a:solidFill>
              </a:rPr>
              <a:t>NCT Number                    		0</a:t>
            </a:r>
          </a:p>
          <a:p>
            <a:r>
              <a:rPr lang="en-IN" sz="1200" dirty="0">
                <a:solidFill>
                  <a:schemeClr val="tx1">
                    <a:alpha val="40000"/>
                  </a:schemeClr>
                </a:solidFill>
              </a:rPr>
              <a:t>Title                         		0</a:t>
            </a:r>
          </a:p>
          <a:p>
            <a:r>
              <a:rPr lang="en-IN" sz="1200" dirty="0">
                <a:solidFill>
                  <a:schemeClr val="tx1">
                    <a:alpha val="40000"/>
                  </a:schemeClr>
                </a:solidFill>
              </a:rPr>
              <a:t>Acronym                    		3303</a:t>
            </a:r>
          </a:p>
          <a:p>
            <a:r>
              <a:rPr lang="en-IN" sz="1200" dirty="0">
                <a:solidFill>
                  <a:schemeClr val="tx1">
                    <a:alpha val="40000"/>
                  </a:schemeClr>
                </a:solidFill>
              </a:rPr>
              <a:t>Status                       		0</a:t>
            </a:r>
          </a:p>
          <a:p>
            <a:r>
              <a:rPr lang="en-IN" sz="1200" dirty="0">
                <a:solidFill>
                  <a:schemeClr val="tx1">
                    <a:alpha val="40000"/>
                  </a:schemeClr>
                </a:solidFill>
              </a:rPr>
              <a:t>Study Results                 		0</a:t>
            </a:r>
          </a:p>
          <a:p>
            <a:r>
              <a:rPr lang="en-IN" sz="1200" dirty="0">
                <a:solidFill>
                  <a:schemeClr val="tx1">
                    <a:alpha val="40000"/>
                  </a:schemeClr>
                </a:solidFill>
              </a:rPr>
              <a:t>Conditions                   		0</a:t>
            </a:r>
          </a:p>
          <a:p>
            <a:r>
              <a:rPr lang="en-IN" sz="1200" dirty="0">
                <a:solidFill>
                  <a:schemeClr val="tx1">
                    <a:alpha val="40000"/>
                  </a:schemeClr>
                </a:solidFill>
              </a:rPr>
              <a:t>Interventions               		886</a:t>
            </a:r>
          </a:p>
          <a:p>
            <a:r>
              <a:rPr lang="en-IN" sz="1200" dirty="0">
                <a:solidFill>
                  <a:schemeClr val="tx1">
                    <a:alpha val="40000"/>
                  </a:schemeClr>
                </a:solidFill>
              </a:rPr>
              <a:t>Outcome Measures             		35</a:t>
            </a:r>
          </a:p>
          <a:p>
            <a:r>
              <a:rPr lang="en-IN" sz="1200" dirty="0">
                <a:solidFill>
                  <a:schemeClr val="tx1">
                    <a:alpha val="40000"/>
                  </a:schemeClr>
                </a:solidFill>
              </a:rPr>
              <a:t>Sponsor/Collaborators        	 	0</a:t>
            </a:r>
          </a:p>
          <a:p>
            <a:r>
              <a:rPr lang="en-IN" sz="1200" dirty="0">
                <a:solidFill>
                  <a:schemeClr val="tx1">
                    <a:alpha val="40000"/>
                  </a:schemeClr>
                </a:solidFill>
              </a:rPr>
              <a:t>Gender                       		10</a:t>
            </a:r>
          </a:p>
          <a:p>
            <a:r>
              <a:rPr lang="en-IN" sz="1200" dirty="0">
                <a:solidFill>
                  <a:schemeClr val="tx1">
                    <a:alpha val="40000"/>
                  </a:schemeClr>
                </a:solidFill>
              </a:rPr>
              <a:t>Age                           		0</a:t>
            </a:r>
          </a:p>
          <a:p>
            <a:r>
              <a:rPr lang="en-IN" sz="1200" dirty="0">
                <a:solidFill>
                  <a:schemeClr val="tx1">
                    <a:alpha val="40000"/>
                  </a:schemeClr>
                </a:solidFill>
              </a:rPr>
              <a:t>Phases                     		2461</a:t>
            </a:r>
          </a:p>
          <a:p>
            <a:r>
              <a:rPr lang="en-IN" sz="1200" dirty="0" err="1">
                <a:solidFill>
                  <a:schemeClr val="tx1">
                    <a:alpha val="40000"/>
                  </a:schemeClr>
                </a:solidFill>
              </a:rPr>
              <a:t>Enrollment</a:t>
            </a:r>
            <a:r>
              <a:rPr lang="en-IN" sz="1200" dirty="0">
                <a:solidFill>
                  <a:schemeClr val="tx1">
                    <a:alpha val="40000"/>
                  </a:schemeClr>
                </a:solidFill>
              </a:rPr>
              <a:t>                   		34</a:t>
            </a:r>
          </a:p>
          <a:p>
            <a:r>
              <a:rPr lang="en-IN" sz="1200" dirty="0">
                <a:solidFill>
                  <a:schemeClr val="tx1">
                    <a:alpha val="40000"/>
                  </a:schemeClr>
                </a:solidFill>
              </a:rPr>
              <a:t>Funded Bys                    		0</a:t>
            </a:r>
          </a:p>
          <a:p>
            <a:r>
              <a:rPr lang="en-IN" sz="1200" dirty="0">
                <a:solidFill>
                  <a:schemeClr val="tx1">
                    <a:alpha val="40000"/>
                  </a:schemeClr>
                </a:solidFill>
              </a:rPr>
              <a:t>Study Type                    		0</a:t>
            </a:r>
          </a:p>
          <a:p>
            <a:r>
              <a:rPr lang="en-IN" sz="1200" dirty="0">
                <a:solidFill>
                  <a:schemeClr val="tx1">
                    <a:alpha val="40000"/>
                  </a:schemeClr>
                </a:solidFill>
              </a:rPr>
              <a:t>Study Designs                		35</a:t>
            </a:r>
          </a:p>
          <a:p>
            <a:r>
              <a:rPr lang="en-IN" sz="1200" dirty="0">
                <a:solidFill>
                  <a:schemeClr val="tx1">
                    <a:alpha val="40000"/>
                  </a:schemeClr>
                </a:solidFill>
              </a:rPr>
              <a:t>Other IDs                     		1</a:t>
            </a:r>
          </a:p>
          <a:p>
            <a:r>
              <a:rPr lang="en-IN" sz="1200" dirty="0">
                <a:solidFill>
                  <a:schemeClr val="tx1">
                    <a:alpha val="40000"/>
                  </a:schemeClr>
                </a:solidFill>
              </a:rPr>
              <a:t>Start Date                   		34</a:t>
            </a:r>
          </a:p>
          <a:p>
            <a:r>
              <a:rPr lang="en-IN" sz="1200" dirty="0">
                <a:solidFill>
                  <a:schemeClr val="tx1">
                    <a:alpha val="40000"/>
                  </a:schemeClr>
                </a:solidFill>
              </a:rPr>
              <a:t>Primary Completion Date      	36</a:t>
            </a:r>
          </a:p>
          <a:p>
            <a:r>
              <a:rPr lang="en-IN" sz="1200" dirty="0">
                <a:solidFill>
                  <a:schemeClr val="tx1">
                    <a:alpha val="40000"/>
                  </a:schemeClr>
                </a:solidFill>
              </a:rPr>
              <a:t>Completion Date              		36</a:t>
            </a:r>
          </a:p>
          <a:p>
            <a:r>
              <a:rPr lang="en-IN" sz="1200" dirty="0">
                <a:solidFill>
                  <a:schemeClr val="tx1">
                    <a:alpha val="40000"/>
                  </a:schemeClr>
                </a:solidFill>
              </a:rPr>
              <a:t>First Posted                  		0</a:t>
            </a:r>
          </a:p>
          <a:p>
            <a:r>
              <a:rPr lang="en-IN" sz="1200" dirty="0">
                <a:solidFill>
                  <a:schemeClr val="tx1">
                    <a:alpha val="40000"/>
                  </a:schemeClr>
                </a:solidFill>
              </a:rPr>
              <a:t>Results First Posted      		5747</a:t>
            </a:r>
          </a:p>
          <a:p>
            <a:r>
              <a:rPr lang="en-IN" sz="1200" dirty="0">
                <a:solidFill>
                  <a:schemeClr val="tx1">
                    <a:alpha val="40000"/>
                  </a:schemeClr>
                </a:solidFill>
              </a:rPr>
              <a:t>Last Update Posted            		0</a:t>
            </a:r>
          </a:p>
          <a:p>
            <a:r>
              <a:rPr lang="en-IN" sz="1200" dirty="0">
                <a:solidFill>
                  <a:schemeClr val="tx1">
                    <a:alpha val="40000"/>
                  </a:schemeClr>
                </a:solidFill>
              </a:rPr>
              <a:t>Locations                   		585</a:t>
            </a:r>
          </a:p>
          <a:p>
            <a:r>
              <a:rPr lang="en-IN" sz="1200" dirty="0">
                <a:solidFill>
                  <a:schemeClr val="tx1">
                    <a:alpha val="40000"/>
                  </a:schemeClr>
                </a:solidFill>
              </a:rPr>
              <a:t>Study Documents            		5601</a:t>
            </a:r>
          </a:p>
          <a:p>
            <a:r>
              <a:rPr lang="en-IN" sz="1200" dirty="0">
                <a:solidFill>
                  <a:schemeClr val="tx1">
                    <a:alpha val="40000"/>
                  </a:schemeClr>
                </a:solidFill>
              </a:rPr>
              <a:t>URL                          		0</a:t>
            </a:r>
          </a:p>
        </p:txBody>
      </p:sp>
      <p:sp>
        <p:nvSpPr>
          <p:cNvPr id="6" name="TextBox 5">
            <a:extLst>
              <a:ext uri="{FF2B5EF4-FFF2-40B4-BE49-F238E27FC236}">
                <a16:creationId xmlns:a16="http://schemas.microsoft.com/office/drawing/2014/main" id="{6A9EF2F3-B392-1031-E8EF-589B9D6DEA4A}"/>
              </a:ext>
            </a:extLst>
          </p:cNvPr>
          <p:cNvSpPr txBox="1"/>
          <p:nvPr/>
        </p:nvSpPr>
        <p:spPr>
          <a:xfrm>
            <a:off x="6101498" y="1971040"/>
            <a:ext cx="4830662" cy="2308324"/>
          </a:xfrm>
          <a:prstGeom prst="rect">
            <a:avLst/>
          </a:prstGeom>
          <a:noFill/>
        </p:spPr>
        <p:txBody>
          <a:bodyPr wrap="square" rtlCol="0">
            <a:spAutoFit/>
          </a:bodyPr>
          <a:lstStyle/>
          <a:p>
            <a:pPr algn="just"/>
            <a:r>
              <a:rPr lang="en-US" dirty="0">
                <a:latin typeface="+mj-lt"/>
              </a:rPr>
              <a:t>Most dataset columns, like Rank, NCT Number, and Title, are complete. Significant missing data occurs in Results First Posted, Study Documents, Acronym, and Phases. Interventions and Locations have moderate gaps, while Outcome Measures, Study Designs, and others show minimal missing values. Targeted data handling is needed for high-missing-value columns.</a:t>
            </a:r>
            <a:endParaRPr lang="en-IN" dirty="0">
              <a:latin typeface="+mj-lt"/>
            </a:endParaRPr>
          </a:p>
        </p:txBody>
      </p:sp>
      <p:sp>
        <p:nvSpPr>
          <p:cNvPr id="22" name="TextBox 21">
            <a:extLst>
              <a:ext uri="{FF2B5EF4-FFF2-40B4-BE49-F238E27FC236}">
                <a16:creationId xmlns:a16="http://schemas.microsoft.com/office/drawing/2014/main" id="{41A51E34-BB01-6DF9-BF8D-7EA5DB407483}"/>
              </a:ext>
            </a:extLst>
          </p:cNvPr>
          <p:cNvSpPr txBox="1"/>
          <p:nvPr/>
        </p:nvSpPr>
        <p:spPr>
          <a:xfrm>
            <a:off x="6146800" y="4531360"/>
            <a:ext cx="5120640" cy="923330"/>
          </a:xfrm>
          <a:prstGeom prst="rect">
            <a:avLst/>
          </a:prstGeom>
          <a:noFill/>
        </p:spPr>
        <p:txBody>
          <a:bodyPr wrap="square" rtlCol="0">
            <a:spAutoFit/>
          </a:bodyPr>
          <a:lstStyle/>
          <a:p>
            <a:pPr algn="just"/>
            <a:r>
              <a:rPr lang="en-US" i="1" dirty="0">
                <a:solidFill>
                  <a:schemeClr val="tx1">
                    <a:alpha val="21000"/>
                  </a:schemeClr>
                </a:solidFill>
              </a:rPr>
              <a:t>Acronym</a:t>
            </a:r>
            <a:r>
              <a:rPr lang="en-US" dirty="0">
                <a:solidFill>
                  <a:schemeClr val="tx1">
                    <a:alpha val="21000"/>
                  </a:schemeClr>
                </a:solidFill>
              </a:rPr>
              <a:t> (shorthand for study titles) or </a:t>
            </a:r>
            <a:r>
              <a:rPr lang="en-US" i="1" dirty="0">
                <a:solidFill>
                  <a:schemeClr val="tx1">
                    <a:alpha val="21000"/>
                  </a:schemeClr>
                </a:solidFill>
              </a:rPr>
              <a:t>Study Documents</a:t>
            </a:r>
            <a:r>
              <a:rPr lang="en-US" dirty="0">
                <a:solidFill>
                  <a:schemeClr val="tx1">
                    <a:alpha val="21000"/>
                  </a:schemeClr>
                </a:solidFill>
              </a:rPr>
              <a:t> (links to PDFs) might not be needed for our analysis then we shall remove it</a:t>
            </a:r>
            <a:endParaRPr lang="en-IN" dirty="0">
              <a:solidFill>
                <a:schemeClr val="tx1">
                  <a:alpha val="21000"/>
                </a:schemeClr>
              </a:solidFill>
            </a:endParaRPr>
          </a:p>
        </p:txBody>
      </p:sp>
      <p:sp>
        <p:nvSpPr>
          <p:cNvPr id="26" name="TextBox 25">
            <a:extLst>
              <a:ext uri="{FF2B5EF4-FFF2-40B4-BE49-F238E27FC236}">
                <a16:creationId xmlns:a16="http://schemas.microsoft.com/office/drawing/2014/main" id="{81197A10-7D77-70E7-06A5-C95FCD673D0C}"/>
              </a:ext>
            </a:extLst>
          </p:cNvPr>
          <p:cNvSpPr txBox="1"/>
          <p:nvPr/>
        </p:nvSpPr>
        <p:spPr>
          <a:xfrm>
            <a:off x="6146800" y="5846611"/>
            <a:ext cx="5120640" cy="1477328"/>
          </a:xfrm>
          <a:prstGeom prst="rect">
            <a:avLst/>
          </a:prstGeom>
          <a:noFill/>
        </p:spPr>
        <p:txBody>
          <a:bodyPr wrap="square" rtlCol="0">
            <a:spAutoFit/>
          </a:bodyPr>
          <a:lstStyle/>
          <a:p>
            <a:pPr algn="just"/>
            <a:r>
              <a:rPr lang="en-US" dirty="0">
                <a:solidFill>
                  <a:schemeClr val="tx1">
                    <a:alpha val="40000"/>
                  </a:schemeClr>
                </a:solidFill>
                <a:latin typeface="+mj-lt"/>
              </a:rPr>
              <a:t>Fill missing Phase info with "Not Applicable“</a:t>
            </a:r>
          </a:p>
          <a:p>
            <a:pPr algn="just"/>
            <a:r>
              <a:rPr lang="en-US" dirty="0">
                <a:solidFill>
                  <a:schemeClr val="tx1">
                    <a:alpha val="40000"/>
                  </a:schemeClr>
                </a:solidFill>
                <a:latin typeface="+mj-lt"/>
              </a:rPr>
              <a:t>Fill missing Enrollment with 0 </a:t>
            </a:r>
          </a:p>
          <a:p>
            <a:pPr algn="just"/>
            <a:r>
              <a:rPr lang="en-US" dirty="0">
                <a:solidFill>
                  <a:schemeClr val="tx1">
                    <a:alpha val="40000"/>
                  </a:schemeClr>
                </a:solidFill>
                <a:latin typeface="+mj-lt"/>
              </a:rPr>
              <a:t>convert valid date strings to actual datetime objects, and turn invalid or missing dates into </a:t>
            </a:r>
            <a:r>
              <a:rPr lang="en-US" dirty="0" err="1">
                <a:solidFill>
                  <a:schemeClr val="tx1">
                    <a:alpha val="40000"/>
                  </a:schemeClr>
                </a:solidFill>
                <a:latin typeface="+mj-lt"/>
              </a:rPr>
              <a:t>NaT</a:t>
            </a:r>
            <a:r>
              <a:rPr lang="en-US" dirty="0">
                <a:solidFill>
                  <a:schemeClr val="tx1">
                    <a:alpha val="40000"/>
                  </a:schemeClr>
                </a:solidFill>
                <a:latin typeface="+mj-lt"/>
              </a:rPr>
              <a:t> (pandas’ “Not a Time” value).</a:t>
            </a:r>
            <a:endParaRPr lang="en-IN" dirty="0">
              <a:solidFill>
                <a:schemeClr val="tx1">
                  <a:alpha val="40000"/>
                </a:schemeClr>
              </a:solidFill>
              <a:latin typeface="+mj-lt"/>
            </a:endParaRPr>
          </a:p>
        </p:txBody>
      </p:sp>
    </p:spTree>
    <p:extLst>
      <p:ext uri="{BB962C8B-B14F-4D97-AF65-F5344CB8AC3E}">
        <p14:creationId xmlns:p14="http://schemas.microsoft.com/office/powerpoint/2010/main" val="15154355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3CFC8"/>
        </a:solidFill>
        <a:effectLst/>
      </p:bgPr>
    </p:bg>
    <p:spTree>
      <p:nvGrpSpPr>
        <p:cNvPr id="1" name="">
          <a:extLst>
            <a:ext uri="{FF2B5EF4-FFF2-40B4-BE49-F238E27FC236}">
              <a16:creationId xmlns:a16="http://schemas.microsoft.com/office/drawing/2014/main" id="{B7182CD4-4E1A-A690-F4D7-5ADDA4351F04}"/>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C4D3FDC5-5269-B4EF-B914-F42A233EEA61}"/>
              </a:ext>
            </a:extLst>
          </p:cNvPr>
          <p:cNvSpPr txBox="1"/>
          <p:nvPr/>
        </p:nvSpPr>
        <p:spPr>
          <a:xfrm>
            <a:off x="1018571" y="-6341740"/>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2" name="Group 1">
            <a:extLst>
              <a:ext uri="{FF2B5EF4-FFF2-40B4-BE49-F238E27FC236}">
                <a16:creationId xmlns:a16="http://schemas.microsoft.com/office/drawing/2014/main" id="{1246FAA1-48BC-4DA2-1A7D-234EB1AD1547}"/>
              </a:ext>
            </a:extLst>
          </p:cNvPr>
          <p:cNvGrpSpPr/>
          <p:nvPr/>
        </p:nvGrpSpPr>
        <p:grpSpPr>
          <a:xfrm>
            <a:off x="6770084" y="-7606934"/>
            <a:ext cx="6193562" cy="6731703"/>
            <a:chOff x="6770084" y="270980"/>
            <a:chExt cx="6193562" cy="6731703"/>
          </a:xfrm>
        </p:grpSpPr>
        <p:sp>
          <p:nvSpPr>
            <p:cNvPr id="7" name="Oval 6">
              <a:extLst>
                <a:ext uri="{FF2B5EF4-FFF2-40B4-BE49-F238E27FC236}">
                  <a16:creationId xmlns:a16="http://schemas.microsoft.com/office/drawing/2014/main" id="{E09524FF-C976-F92A-7B52-F98444A0DE49}"/>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2D7E4751-A932-572B-7A50-1E2C4BF78E55}"/>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189CA986-D0C4-A073-1B7E-DC3E599397E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7614589"/>
            <a:ext cx="914400" cy="914400"/>
          </a:xfrm>
          <a:prstGeom prst="rect">
            <a:avLst/>
          </a:prstGeom>
        </p:spPr>
      </p:pic>
      <p:pic>
        <p:nvPicPr>
          <p:cNvPr id="10" name="Graphic 9" descr="Stethoscope with solid fill">
            <a:extLst>
              <a:ext uri="{FF2B5EF4-FFF2-40B4-BE49-F238E27FC236}">
                <a16:creationId xmlns:a16="http://schemas.microsoft.com/office/drawing/2014/main" id="{8C5A6382-0198-AD3E-20D3-29B4AF90CE5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2256776"/>
            <a:ext cx="914400" cy="914400"/>
          </a:xfrm>
          <a:prstGeom prst="rect">
            <a:avLst/>
          </a:prstGeom>
        </p:spPr>
      </p:pic>
      <p:pic>
        <p:nvPicPr>
          <p:cNvPr id="11" name="Graphic 10" descr="Stethoscope with solid fill">
            <a:extLst>
              <a:ext uri="{FF2B5EF4-FFF2-40B4-BE49-F238E27FC236}">
                <a16:creationId xmlns:a16="http://schemas.microsoft.com/office/drawing/2014/main" id="{E9DDB9CC-E99F-A4D8-F114-18DA8B92566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2531320"/>
            <a:ext cx="603785" cy="603785"/>
          </a:xfrm>
          <a:prstGeom prst="rect">
            <a:avLst/>
          </a:prstGeom>
        </p:spPr>
      </p:pic>
      <p:pic>
        <p:nvPicPr>
          <p:cNvPr id="12" name="Graphic 11" descr="Stethoscope with solid fill">
            <a:extLst>
              <a:ext uri="{FF2B5EF4-FFF2-40B4-BE49-F238E27FC236}">
                <a16:creationId xmlns:a16="http://schemas.microsoft.com/office/drawing/2014/main" id="{7B050FB2-602B-4E3C-4166-77FDA9BD5B4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6810814"/>
            <a:ext cx="401586" cy="401586"/>
          </a:xfrm>
          <a:prstGeom prst="rect">
            <a:avLst/>
          </a:prstGeom>
        </p:spPr>
      </p:pic>
      <p:pic>
        <p:nvPicPr>
          <p:cNvPr id="13" name="Graphic 12" descr="Stethoscope with solid fill">
            <a:extLst>
              <a:ext uri="{FF2B5EF4-FFF2-40B4-BE49-F238E27FC236}">
                <a16:creationId xmlns:a16="http://schemas.microsoft.com/office/drawing/2014/main" id="{68490CC6-8F37-F0B9-C732-8FBE5829B72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4782499"/>
            <a:ext cx="401586" cy="401586"/>
          </a:xfrm>
          <a:prstGeom prst="rect">
            <a:avLst/>
          </a:prstGeom>
        </p:spPr>
      </p:pic>
      <p:pic>
        <p:nvPicPr>
          <p:cNvPr id="5" name="Picture 4" descr="A statue of a person mopping the floor&#10;&#10;AI-generated content may be incorrect.">
            <a:extLst>
              <a:ext uri="{FF2B5EF4-FFF2-40B4-BE49-F238E27FC236}">
                <a16:creationId xmlns:a16="http://schemas.microsoft.com/office/drawing/2014/main" id="{F5B878CA-6E59-48B3-F7EE-BE701AB68800}"/>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1875" l="10000" r="91797">
                        <a14:foregroundMark x1="33828" y1="78984" x2="34766" y2="88750"/>
                        <a14:foregroundMark x1="29844" y1="75391" x2="32344" y2="78672"/>
                        <a14:foregroundMark x1="59219" y1="89922" x2="59219" y2="89922"/>
                        <a14:foregroundMark x1="81875" y1="91875" x2="81875" y2="91875"/>
                        <a14:foregroundMark x1="87188" y1="90078" x2="87188" y2="90078"/>
                        <a14:foregroundMark x1="87500" y1="89766" x2="76797" y2="91719"/>
                        <a14:foregroundMark x1="89688" y1="89922" x2="87891" y2="90781"/>
                        <a14:foregroundMark x1="91797" y1="90547" x2="87813" y2="91719"/>
                        <a14:foregroundMark x1="81406" y1="89219" x2="71484" y2="90391"/>
                        <a14:foregroundMark x1="70703" y1="91250" x2="74922" y2="91875"/>
                        <a14:foregroundMark x1="69297" y1="91094" x2="71016" y2="91094"/>
                        <a14:foregroundMark x1="69844" y1="91406" x2="78750" y2="91250"/>
                        <a14:backgroundMark x1="49688" y1="84141" x2="49688" y2="84141"/>
                        <a14:backgroundMark x1="47500" y1="82344" x2="47500" y2="82344"/>
                        <a14:backgroundMark x1="46172" y1="82500" x2="46172" y2="82500"/>
                        <a14:backgroundMark x1="47656" y1="74688" x2="47656" y2="74688"/>
                        <a14:backgroundMark x1="49688" y1="81484" x2="49688" y2="81484"/>
                        <a14:backgroundMark x1="48828" y1="86094" x2="48828" y2="86094"/>
                        <a14:backgroundMark x1="48984" y1="85625" x2="48984" y2="85625"/>
                        <a14:backgroundMark x1="48984" y1="85938" x2="48984" y2="85938"/>
                      </a14:backgroundRemoval>
                    </a14:imgEffect>
                  </a14:imgLayer>
                </a14:imgProps>
              </a:ext>
              <a:ext uri="{28A0092B-C50C-407E-A947-70E740481C1C}">
                <a14:useLocalDpi xmlns:a14="http://schemas.microsoft.com/office/drawing/2010/main" val="0"/>
              </a:ext>
            </a:extLst>
          </a:blip>
          <a:stretch>
            <a:fillRect/>
          </a:stretch>
        </p:blipFill>
        <p:spPr>
          <a:xfrm>
            <a:off x="-1281066" y="182880"/>
            <a:ext cx="6858000" cy="6858000"/>
          </a:xfrm>
          <a:prstGeom prst="rect">
            <a:avLst/>
          </a:prstGeom>
        </p:spPr>
      </p:pic>
      <p:sp>
        <p:nvSpPr>
          <p:cNvPr id="6" name="Arrow: Right 5">
            <a:extLst>
              <a:ext uri="{FF2B5EF4-FFF2-40B4-BE49-F238E27FC236}">
                <a16:creationId xmlns:a16="http://schemas.microsoft.com/office/drawing/2014/main" id="{0897A025-5A03-51EF-6C78-838BBFFC582B}"/>
              </a:ext>
            </a:extLst>
          </p:cNvPr>
          <p:cNvSpPr/>
          <p:nvPr/>
        </p:nvSpPr>
        <p:spPr>
          <a:xfrm rot="12638826">
            <a:off x="6286722" y="2334538"/>
            <a:ext cx="8244840" cy="5788202"/>
          </a:xfrm>
          <a:prstGeom prst="rightArrow">
            <a:avLst/>
          </a:prstGeom>
          <a:gradFill>
            <a:gsLst>
              <a:gs pos="0">
                <a:srgbClr val="FC5130">
                  <a:alpha val="10000"/>
                </a:srgbClr>
              </a:gs>
              <a:gs pos="71000">
                <a:srgbClr val="E3CFC8"/>
              </a:gs>
              <a:gs pos="100000">
                <a:srgbClr val="E3CFC8">
                  <a:alpha val="27000"/>
                </a:srgbClr>
              </a:gs>
            </a:gsLst>
            <a:lin ang="135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a:extLst>
              <a:ext uri="{FF2B5EF4-FFF2-40B4-BE49-F238E27FC236}">
                <a16:creationId xmlns:a16="http://schemas.microsoft.com/office/drawing/2014/main" id="{E152907B-04AB-7E2B-C270-7FD3B548B283}"/>
              </a:ext>
            </a:extLst>
          </p:cNvPr>
          <p:cNvSpPr txBox="1"/>
          <p:nvPr/>
        </p:nvSpPr>
        <p:spPr>
          <a:xfrm>
            <a:off x="200139" y="268908"/>
            <a:ext cx="3449256" cy="1077218"/>
          </a:xfrm>
          <a:prstGeom prst="rect">
            <a:avLst/>
          </a:prstGeom>
          <a:noFill/>
        </p:spPr>
        <p:txBody>
          <a:bodyPr wrap="square" rtlCol="0">
            <a:spAutoFit/>
          </a:bodyPr>
          <a:lstStyle/>
          <a:p>
            <a:r>
              <a:rPr lang="en-IN" sz="3200" dirty="0">
                <a:latin typeface="Unbounded ExtraBold" pitchFamily="2" charset="0"/>
              </a:rPr>
              <a:t>Data</a:t>
            </a:r>
            <a:r>
              <a:rPr lang="en-IN" sz="3200" dirty="0">
                <a:solidFill>
                  <a:srgbClr val="FC5130"/>
                </a:solidFill>
                <a:latin typeface="Unbounded ExtraBold" pitchFamily="2" charset="0"/>
              </a:rPr>
              <a:t> Cleaning</a:t>
            </a:r>
            <a:endParaRPr lang="en-IN" sz="3200" dirty="0">
              <a:solidFill>
                <a:srgbClr val="FFFAFF"/>
              </a:solidFill>
              <a:latin typeface="Unbounded ExtraBold" pitchFamily="2" charset="0"/>
            </a:endParaRPr>
          </a:p>
        </p:txBody>
      </p:sp>
      <p:grpSp>
        <p:nvGrpSpPr>
          <p:cNvPr id="14" name="Group 13">
            <a:extLst>
              <a:ext uri="{FF2B5EF4-FFF2-40B4-BE49-F238E27FC236}">
                <a16:creationId xmlns:a16="http://schemas.microsoft.com/office/drawing/2014/main" id="{D3347C71-C542-F13D-285A-3D4796A3F250}"/>
              </a:ext>
            </a:extLst>
          </p:cNvPr>
          <p:cNvGrpSpPr/>
          <p:nvPr/>
        </p:nvGrpSpPr>
        <p:grpSpPr>
          <a:xfrm>
            <a:off x="13566042" y="1667641"/>
            <a:ext cx="6306918" cy="1938992"/>
            <a:chOff x="5478682" y="712601"/>
            <a:chExt cx="6306918" cy="1938992"/>
          </a:xfrm>
        </p:grpSpPr>
        <p:sp>
          <p:nvSpPr>
            <p:cNvPr id="8" name="TextBox 7">
              <a:extLst>
                <a:ext uri="{FF2B5EF4-FFF2-40B4-BE49-F238E27FC236}">
                  <a16:creationId xmlns:a16="http://schemas.microsoft.com/office/drawing/2014/main" id="{6C3C22A2-1675-13A6-19E2-3E3583160141}"/>
                </a:ext>
              </a:extLst>
            </p:cNvPr>
            <p:cNvSpPr txBox="1"/>
            <p:nvPr/>
          </p:nvSpPr>
          <p:spPr>
            <a:xfrm>
              <a:off x="6096000" y="712601"/>
              <a:ext cx="5689600" cy="1938992"/>
            </a:xfrm>
            <a:prstGeom prst="rect">
              <a:avLst/>
            </a:prstGeom>
            <a:noFill/>
          </p:spPr>
          <p:txBody>
            <a:bodyPr wrap="square" rtlCol="0">
              <a:spAutoFit/>
            </a:bodyPr>
            <a:lstStyle/>
            <a:p>
              <a:r>
                <a:rPr lang="en-US" sz="2000" dirty="0">
                  <a:latin typeface="+mj-lt"/>
                </a:rPr>
                <a:t>Data cleaning is a critical first step – some estimate it can take up to 80% of a data project’s  In this phase, we will load the dataset, inspect it, handle missing values, and correct inconsistent data types. Ensuring clean data will make the analysis easier and more reliable.</a:t>
              </a:r>
              <a:endParaRPr lang="en-IN" sz="2000" dirty="0">
                <a:latin typeface="+mj-lt"/>
              </a:endParaRPr>
            </a:p>
          </p:txBody>
        </p:sp>
        <p:cxnSp>
          <p:nvCxnSpPr>
            <p:cNvPr id="17" name="Straight Connector 16">
              <a:extLst>
                <a:ext uri="{FF2B5EF4-FFF2-40B4-BE49-F238E27FC236}">
                  <a16:creationId xmlns:a16="http://schemas.microsoft.com/office/drawing/2014/main" id="{D7599DC8-F6F3-63D5-AE04-8C83FA476872}"/>
                </a:ext>
              </a:extLst>
            </p:cNvPr>
            <p:cNvCxnSpPr>
              <a:cxnSpLocks/>
            </p:cNvCxnSpPr>
            <p:nvPr/>
          </p:nvCxnSpPr>
          <p:spPr>
            <a:xfrm>
              <a:off x="5478682" y="1574800"/>
              <a:ext cx="420024" cy="0"/>
            </a:xfrm>
            <a:prstGeom prst="line">
              <a:avLst/>
            </a:prstGeom>
            <a:ln w="76200">
              <a:solidFill>
                <a:schemeClr val="tx1"/>
              </a:solidFill>
            </a:ln>
          </p:spPr>
          <p:style>
            <a:lnRef idx="2">
              <a:schemeClr val="accent1"/>
            </a:lnRef>
            <a:fillRef idx="0">
              <a:schemeClr val="accent1"/>
            </a:fillRef>
            <a:effectRef idx="1">
              <a:schemeClr val="accent1"/>
            </a:effectRef>
            <a:fontRef idx="minor">
              <a:schemeClr val="tx1"/>
            </a:fontRef>
          </p:style>
        </p:cxnSp>
      </p:grpSp>
      <p:grpSp>
        <p:nvGrpSpPr>
          <p:cNvPr id="15" name="Group 14">
            <a:extLst>
              <a:ext uri="{FF2B5EF4-FFF2-40B4-BE49-F238E27FC236}">
                <a16:creationId xmlns:a16="http://schemas.microsoft.com/office/drawing/2014/main" id="{DB04BA8E-9BAA-AEE5-EB1B-B529477BDEBD}"/>
              </a:ext>
            </a:extLst>
          </p:cNvPr>
          <p:cNvGrpSpPr/>
          <p:nvPr/>
        </p:nvGrpSpPr>
        <p:grpSpPr>
          <a:xfrm>
            <a:off x="13566042" y="3597424"/>
            <a:ext cx="6306918" cy="1631216"/>
            <a:chOff x="5478682" y="712601"/>
            <a:chExt cx="6306918" cy="1631216"/>
          </a:xfrm>
        </p:grpSpPr>
        <p:sp>
          <p:nvSpPr>
            <p:cNvPr id="18" name="TextBox 17">
              <a:extLst>
                <a:ext uri="{FF2B5EF4-FFF2-40B4-BE49-F238E27FC236}">
                  <a16:creationId xmlns:a16="http://schemas.microsoft.com/office/drawing/2014/main" id="{7564E3E3-200A-E2DC-CEB1-1E68EAA54E30}"/>
                </a:ext>
              </a:extLst>
            </p:cNvPr>
            <p:cNvSpPr txBox="1"/>
            <p:nvPr/>
          </p:nvSpPr>
          <p:spPr>
            <a:xfrm>
              <a:off x="6096000" y="712601"/>
              <a:ext cx="5689600" cy="1631216"/>
            </a:xfrm>
            <a:prstGeom prst="rect">
              <a:avLst/>
            </a:prstGeom>
            <a:noFill/>
          </p:spPr>
          <p:txBody>
            <a:bodyPr wrap="square" rtlCol="0">
              <a:spAutoFit/>
            </a:bodyPr>
            <a:lstStyle/>
            <a:p>
              <a:r>
                <a:rPr lang="en-US" sz="2000" dirty="0">
                  <a:latin typeface="+mj-lt"/>
                </a:rPr>
                <a:t>Understand missing data – Check how many values are missing in each </a:t>
              </a:r>
              <a:r>
                <a:rPr lang="en-US" sz="2000" dirty="0" err="1">
                  <a:latin typeface="+mj-lt"/>
                </a:rPr>
                <a:t>column:columns</a:t>
              </a:r>
              <a:r>
                <a:rPr lang="en-US" sz="2000" dirty="0">
                  <a:latin typeface="+mj-lt"/>
                </a:rPr>
                <a:t> with a lot of </a:t>
              </a:r>
              <a:r>
                <a:rPr lang="en-US" sz="2000" dirty="0" err="1">
                  <a:latin typeface="+mj-lt"/>
                </a:rPr>
                <a:t>NaN</a:t>
              </a:r>
              <a:r>
                <a:rPr lang="en-US" sz="2000" dirty="0">
                  <a:latin typeface="+mj-lt"/>
                </a:rPr>
                <a:t> (missing) values In this dataset, you might find that columns </a:t>
              </a:r>
              <a:r>
                <a:rPr lang="en-US" sz="2000" b="1" dirty="0">
                  <a:latin typeface="+mj-lt"/>
                </a:rPr>
                <a:t>like “Acronym”, “Study Documents”, </a:t>
              </a:r>
              <a:r>
                <a:rPr lang="en-US" sz="2000" dirty="0">
                  <a:latin typeface="+mj-lt"/>
                </a:rPr>
                <a:t>or</a:t>
              </a:r>
              <a:r>
                <a:rPr lang="en-US" sz="2000" b="1" dirty="0">
                  <a:latin typeface="+mj-lt"/>
                </a:rPr>
                <a:t> “Results First Posted” </a:t>
              </a:r>
              <a:r>
                <a:rPr lang="en-US" sz="2000" dirty="0">
                  <a:latin typeface="+mj-lt"/>
                </a:rPr>
                <a:t>are largely empty.</a:t>
              </a:r>
              <a:endParaRPr lang="en-IN" sz="2000" dirty="0">
                <a:latin typeface="+mj-lt"/>
              </a:endParaRPr>
            </a:p>
          </p:txBody>
        </p:sp>
        <p:cxnSp>
          <p:nvCxnSpPr>
            <p:cNvPr id="19" name="Straight Connector 18">
              <a:extLst>
                <a:ext uri="{FF2B5EF4-FFF2-40B4-BE49-F238E27FC236}">
                  <a16:creationId xmlns:a16="http://schemas.microsoft.com/office/drawing/2014/main" id="{2D33FE0E-C62E-F326-6E6B-2D9F1748B690}"/>
                </a:ext>
              </a:extLst>
            </p:cNvPr>
            <p:cNvCxnSpPr>
              <a:cxnSpLocks/>
            </p:cNvCxnSpPr>
            <p:nvPr/>
          </p:nvCxnSpPr>
          <p:spPr>
            <a:xfrm>
              <a:off x="5478682" y="1528209"/>
              <a:ext cx="420024" cy="0"/>
            </a:xfrm>
            <a:prstGeom prst="line">
              <a:avLst/>
            </a:prstGeom>
            <a:ln w="76200">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3" name="TextBox 2">
            <a:extLst>
              <a:ext uri="{FF2B5EF4-FFF2-40B4-BE49-F238E27FC236}">
                <a16:creationId xmlns:a16="http://schemas.microsoft.com/office/drawing/2014/main" id="{B9BEC3CB-B556-CF75-E73C-48B0D721C0DE}"/>
              </a:ext>
            </a:extLst>
          </p:cNvPr>
          <p:cNvSpPr txBox="1"/>
          <p:nvPr/>
        </p:nvSpPr>
        <p:spPr>
          <a:xfrm>
            <a:off x="6096000" y="-6589672"/>
            <a:ext cx="5392692" cy="6370975"/>
          </a:xfrm>
          <a:prstGeom prst="rect">
            <a:avLst/>
          </a:prstGeom>
          <a:noFill/>
        </p:spPr>
        <p:txBody>
          <a:bodyPr wrap="square" rtlCol="0">
            <a:spAutoFit/>
          </a:bodyPr>
          <a:lstStyle/>
          <a:p>
            <a:r>
              <a:rPr lang="en-IN" dirty="0">
                <a:solidFill>
                  <a:schemeClr val="tx1">
                    <a:alpha val="40000"/>
                  </a:schemeClr>
                </a:solidFill>
              </a:rPr>
              <a:t>For Our Dataset We used isnull function and sum function to find the total number of null values in each tuple:</a:t>
            </a:r>
            <a:br>
              <a:rPr lang="en-IN" dirty="0">
                <a:solidFill>
                  <a:schemeClr val="tx1">
                    <a:alpha val="40000"/>
                  </a:schemeClr>
                </a:solidFill>
              </a:rPr>
            </a:br>
            <a:r>
              <a:rPr lang="en-IN" dirty="0">
                <a:solidFill>
                  <a:schemeClr val="tx1">
                    <a:alpha val="40000"/>
                  </a:schemeClr>
                </a:solidFill>
              </a:rPr>
              <a:t>the result:</a:t>
            </a:r>
            <a:br>
              <a:rPr lang="en-IN" dirty="0">
                <a:solidFill>
                  <a:schemeClr val="tx1">
                    <a:alpha val="40000"/>
                  </a:schemeClr>
                </a:solidFill>
              </a:rPr>
            </a:br>
            <a:r>
              <a:rPr lang="en-IN" sz="1200" dirty="0">
                <a:solidFill>
                  <a:schemeClr val="tx1">
                    <a:alpha val="40000"/>
                  </a:schemeClr>
                </a:solidFill>
              </a:rPr>
              <a:t>Rank                          		0</a:t>
            </a:r>
          </a:p>
          <a:p>
            <a:r>
              <a:rPr lang="en-IN" sz="1200" dirty="0">
                <a:solidFill>
                  <a:schemeClr val="tx1">
                    <a:alpha val="40000"/>
                  </a:schemeClr>
                </a:solidFill>
              </a:rPr>
              <a:t>NCT Number                    		0</a:t>
            </a:r>
          </a:p>
          <a:p>
            <a:r>
              <a:rPr lang="en-IN" sz="1200" dirty="0">
                <a:solidFill>
                  <a:schemeClr val="tx1">
                    <a:alpha val="40000"/>
                  </a:schemeClr>
                </a:solidFill>
              </a:rPr>
              <a:t>Title                         		0</a:t>
            </a:r>
          </a:p>
          <a:p>
            <a:r>
              <a:rPr lang="en-IN" sz="1200" dirty="0">
                <a:solidFill>
                  <a:schemeClr val="tx1">
                    <a:alpha val="40000"/>
                  </a:schemeClr>
                </a:solidFill>
              </a:rPr>
              <a:t>Acronym                    		3303</a:t>
            </a:r>
          </a:p>
          <a:p>
            <a:r>
              <a:rPr lang="en-IN" sz="1200" dirty="0">
                <a:solidFill>
                  <a:schemeClr val="tx1">
                    <a:alpha val="40000"/>
                  </a:schemeClr>
                </a:solidFill>
              </a:rPr>
              <a:t>Status                       		0</a:t>
            </a:r>
          </a:p>
          <a:p>
            <a:r>
              <a:rPr lang="en-IN" sz="1200" dirty="0">
                <a:solidFill>
                  <a:schemeClr val="tx1">
                    <a:alpha val="40000"/>
                  </a:schemeClr>
                </a:solidFill>
              </a:rPr>
              <a:t>Study Results                 		0</a:t>
            </a:r>
          </a:p>
          <a:p>
            <a:r>
              <a:rPr lang="en-IN" sz="1200" dirty="0">
                <a:solidFill>
                  <a:schemeClr val="tx1">
                    <a:alpha val="40000"/>
                  </a:schemeClr>
                </a:solidFill>
              </a:rPr>
              <a:t>Conditions                   		0</a:t>
            </a:r>
          </a:p>
          <a:p>
            <a:r>
              <a:rPr lang="en-IN" sz="1200" dirty="0">
                <a:solidFill>
                  <a:schemeClr val="tx1">
                    <a:alpha val="40000"/>
                  </a:schemeClr>
                </a:solidFill>
              </a:rPr>
              <a:t>Interventions               		886</a:t>
            </a:r>
          </a:p>
          <a:p>
            <a:r>
              <a:rPr lang="en-IN" sz="1200" dirty="0">
                <a:solidFill>
                  <a:schemeClr val="tx1">
                    <a:alpha val="40000"/>
                  </a:schemeClr>
                </a:solidFill>
              </a:rPr>
              <a:t>Outcome Measures             		35</a:t>
            </a:r>
          </a:p>
          <a:p>
            <a:r>
              <a:rPr lang="en-IN" sz="1200" dirty="0">
                <a:solidFill>
                  <a:schemeClr val="tx1">
                    <a:alpha val="40000"/>
                  </a:schemeClr>
                </a:solidFill>
              </a:rPr>
              <a:t>Sponsor/Collaborators        	 	0</a:t>
            </a:r>
          </a:p>
          <a:p>
            <a:r>
              <a:rPr lang="en-IN" sz="1200" dirty="0">
                <a:solidFill>
                  <a:schemeClr val="tx1">
                    <a:alpha val="40000"/>
                  </a:schemeClr>
                </a:solidFill>
              </a:rPr>
              <a:t>Gender                       		10</a:t>
            </a:r>
          </a:p>
          <a:p>
            <a:r>
              <a:rPr lang="en-IN" sz="1200" dirty="0">
                <a:solidFill>
                  <a:schemeClr val="tx1">
                    <a:alpha val="40000"/>
                  </a:schemeClr>
                </a:solidFill>
              </a:rPr>
              <a:t>Age                           		0</a:t>
            </a:r>
          </a:p>
          <a:p>
            <a:r>
              <a:rPr lang="en-IN" sz="1200" dirty="0">
                <a:solidFill>
                  <a:schemeClr val="tx1">
                    <a:alpha val="40000"/>
                  </a:schemeClr>
                </a:solidFill>
              </a:rPr>
              <a:t>Phases                     		2461</a:t>
            </a:r>
          </a:p>
          <a:p>
            <a:r>
              <a:rPr lang="en-IN" sz="1200" dirty="0" err="1">
                <a:solidFill>
                  <a:schemeClr val="tx1">
                    <a:alpha val="40000"/>
                  </a:schemeClr>
                </a:solidFill>
              </a:rPr>
              <a:t>Enrollment</a:t>
            </a:r>
            <a:r>
              <a:rPr lang="en-IN" sz="1200" dirty="0">
                <a:solidFill>
                  <a:schemeClr val="tx1">
                    <a:alpha val="40000"/>
                  </a:schemeClr>
                </a:solidFill>
              </a:rPr>
              <a:t>                   		34</a:t>
            </a:r>
          </a:p>
          <a:p>
            <a:r>
              <a:rPr lang="en-IN" sz="1200" dirty="0">
                <a:solidFill>
                  <a:schemeClr val="tx1">
                    <a:alpha val="40000"/>
                  </a:schemeClr>
                </a:solidFill>
              </a:rPr>
              <a:t>Funded Bys                    		0</a:t>
            </a:r>
          </a:p>
          <a:p>
            <a:r>
              <a:rPr lang="en-IN" sz="1200" dirty="0">
                <a:solidFill>
                  <a:schemeClr val="tx1">
                    <a:alpha val="40000"/>
                  </a:schemeClr>
                </a:solidFill>
              </a:rPr>
              <a:t>Study Type                    		0</a:t>
            </a:r>
          </a:p>
          <a:p>
            <a:r>
              <a:rPr lang="en-IN" sz="1200" dirty="0">
                <a:solidFill>
                  <a:schemeClr val="tx1">
                    <a:alpha val="40000"/>
                  </a:schemeClr>
                </a:solidFill>
              </a:rPr>
              <a:t>Study Designs                		35</a:t>
            </a:r>
          </a:p>
          <a:p>
            <a:r>
              <a:rPr lang="en-IN" sz="1200" dirty="0">
                <a:solidFill>
                  <a:schemeClr val="tx1">
                    <a:alpha val="40000"/>
                  </a:schemeClr>
                </a:solidFill>
              </a:rPr>
              <a:t>Other IDs                     		1</a:t>
            </a:r>
          </a:p>
          <a:p>
            <a:r>
              <a:rPr lang="en-IN" sz="1200" dirty="0">
                <a:solidFill>
                  <a:schemeClr val="tx1">
                    <a:alpha val="40000"/>
                  </a:schemeClr>
                </a:solidFill>
              </a:rPr>
              <a:t>Start Date                   		34</a:t>
            </a:r>
          </a:p>
          <a:p>
            <a:r>
              <a:rPr lang="en-IN" sz="1200" dirty="0">
                <a:solidFill>
                  <a:schemeClr val="tx1">
                    <a:alpha val="40000"/>
                  </a:schemeClr>
                </a:solidFill>
              </a:rPr>
              <a:t>Primary Completion Date      	36</a:t>
            </a:r>
          </a:p>
          <a:p>
            <a:r>
              <a:rPr lang="en-IN" sz="1200" dirty="0">
                <a:solidFill>
                  <a:schemeClr val="tx1">
                    <a:alpha val="40000"/>
                  </a:schemeClr>
                </a:solidFill>
              </a:rPr>
              <a:t>Completion Date              		36</a:t>
            </a:r>
          </a:p>
          <a:p>
            <a:r>
              <a:rPr lang="en-IN" sz="1200" dirty="0">
                <a:solidFill>
                  <a:schemeClr val="tx1">
                    <a:alpha val="40000"/>
                  </a:schemeClr>
                </a:solidFill>
              </a:rPr>
              <a:t>First Posted                  		0</a:t>
            </a:r>
          </a:p>
          <a:p>
            <a:r>
              <a:rPr lang="en-IN" sz="1200" dirty="0">
                <a:solidFill>
                  <a:schemeClr val="tx1">
                    <a:alpha val="40000"/>
                  </a:schemeClr>
                </a:solidFill>
              </a:rPr>
              <a:t>Results First Posted      		5747</a:t>
            </a:r>
          </a:p>
          <a:p>
            <a:r>
              <a:rPr lang="en-IN" sz="1200" dirty="0">
                <a:solidFill>
                  <a:schemeClr val="tx1">
                    <a:alpha val="40000"/>
                  </a:schemeClr>
                </a:solidFill>
              </a:rPr>
              <a:t>Last Update Posted            		0</a:t>
            </a:r>
          </a:p>
          <a:p>
            <a:r>
              <a:rPr lang="en-IN" sz="1200" dirty="0">
                <a:solidFill>
                  <a:schemeClr val="tx1">
                    <a:alpha val="40000"/>
                  </a:schemeClr>
                </a:solidFill>
              </a:rPr>
              <a:t>Locations                   		585</a:t>
            </a:r>
          </a:p>
          <a:p>
            <a:r>
              <a:rPr lang="en-IN" sz="1200" dirty="0">
                <a:solidFill>
                  <a:schemeClr val="tx1">
                    <a:alpha val="40000"/>
                  </a:schemeClr>
                </a:solidFill>
              </a:rPr>
              <a:t>Study Documents            		5601</a:t>
            </a:r>
          </a:p>
          <a:p>
            <a:r>
              <a:rPr lang="en-IN" sz="1200" dirty="0">
                <a:solidFill>
                  <a:schemeClr val="tx1">
                    <a:alpha val="40000"/>
                  </a:schemeClr>
                </a:solidFill>
              </a:rPr>
              <a:t>URL                          		0</a:t>
            </a:r>
          </a:p>
        </p:txBody>
      </p:sp>
      <p:sp>
        <p:nvSpPr>
          <p:cNvPr id="22" name="TextBox 21">
            <a:extLst>
              <a:ext uri="{FF2B5EF4-FFF2-40B4-BE49-F238E27FC236}">
                <a16:creationId xmlns:a16="http://schemas.microsoft.com/office/drawing/2014/main" id="{8737A212-2FBA-523D-A66E-5F4F38E790B1}"/>
              </a:ext>
            </a:extLst>
          </p:cNvPr>
          <p:cNvSpPr txBox="1"/>
          <p:nvPr/>
        </p:nvSpPr>
        <p:spPr>
          <a:xfrm>
            <a:off x="6146800" y="3149600"/>
            <a:ext cx="5120640" cy="923330"/>
          </a:xfrm>
          <a:prstGeom prst="rect">
            <a:avLst/>
          </a:prstGeom>
          <a:noFill/>
        </p:spPr>
        <p:txBody>
          <a:bodyPr wrap="square" rtlCol="0">
            <a:spAutoFit/>
          </a:bodyPr>
          <a:lstStyle/>
          <a:p>
            <a:pPr algn="just"/>
            <a:r>
              <a:rPr lang="en-US" i="1" dirty="0"/>
              <a:t>Acronym</a:t>
            </a:r>
            <a:r>
              <a:rPr lang="en-US" dirty="0"/>
              <a:t> (shorthand for study titles) or </a:t>
            </a:r>
            <a:r>
              <a:rPr lang="en-US" i="1" dirty="0"/>
              <a:t>Study Documents</a:t>
            </a:r>
            <a:r>
              <a:rPr lang="en-US" dirty="0"/>
              <a:t> (links to PDFs) might not be needed for our analysis then we shall remove it</a:t>
            </a:r>
            <a:endParaRPr lang="en-IN" dirty="0"/>
          </a:p>
        </p:txBody>
      </p:sp>
      <p:sp>
        <p:nvSpPr>
          <p:cNvPr id="26" name="TextBox 25">
            <a:extLst>
              <a:ext uri="{FF2B5EF4-FFF2-40B4-BE49-F238E27FC236}">
                <a16:creationId xmlns:a16="http://schemas.microsoft.com/office/drawing/2014/main" id="{5DE21A80-26E6-74AB-21C9-8885890A745C}"/>
              </a:ext>
            </a:extLst>
          </p:cNvPr>
          <p:cNvSpPr txBox="1"/>
          <p:nvPr/>
        </p:nvSpPr>
        <p:spPr>
          <a:xfrm>
            <a:off x="6146800" y="4527232"/>
            <a:ext cx="5120640" cy="1477328"/>
          </a:xfrm>
          <a:prstGeom prst="rect">
            <a:avLst/>
          </a:prstGeom>
          <a:noFill/>
        </p:spPr>
        <p:txBody>
          <a:bodyPr wrap="square" rtlCol="0">
            <a:spAutoFit/>
          </a:bodyPr>
          <a:lstStyle/>
          <a:p>
            <a:pPr algn="just"/>
            <a:r>
              <a:rPr lang="en-US" dirty="0">
                <a:solidFill>
                  <a:schemeClr val="tx1">
                    <a:alpha val="20000"/>
                  </a:schemeClr>
                </a:solidFill>
                <a:latin typeface="+mj-lt"/>
              </a:rPr>
              <a:t>Fill missing Phase info with "Not Applicable“</a:t>
            </a:r>
          </a:p>
          <a:p>
            <a:pPr algn="just"/>
            <a:r>
              <a:rPr lang="en-US" dirty="0">
                <a:solidFill>
                  <a:schemeClr val="tx1">
                    <a:alpha val="20000"/>
                  </a:schemeClr>
                </a:solidFill>
                <a:latin typeface="+mj-lt"/>
              </a:rPr>
              <a:t>Fill missing Enrollment with 0 </a:t>
            </a:r>
          </a:p>
          <a:p>
            <a:pPr algn="just"/>
            <a:r>
              <a:rPr lang="en-US" dirty="0">
                <a:solidFill>
                  <a:schemeClr val="tx1">
                    <a:alpha val="20000"/>
                  </a:schemeClr>
                </a:solidFill>
                <a:latin typeface="+mj-lt"/>
              </a:rPr>
              <a:t>convert valid date strings to actual datetime objects, and turn invalid or missing dates into </a:t>
            </a:r>
            <a:r>
              <a:rPr lang="en-US" dirty="0" err="1">
                <a:solidFill>
                  <a:schemeClr val="tx1">
                    <a:alpha val="20000"/>
                  </a:schemeClr>
                </a:solidFill>
                <a:latin typeface="+mj-lt"/>
              </a:rPr>
              <a:t>NaT</a:t>
            </a:r>
            <a:r>
              <a:rPr lang="en-US" dirty="0">
                <a:solidFill>
                  <a:schemeClr val="tx1">
                    <a:alpha val="20000"/>
                  </a:schemeClr>
                </a:solidFill>
                <a:latin typeface="+mj-lt"/>
              </a:rPr>
              <a:t> (pandas’ “Not a Time” value).</a:t>
            </a:r>
            <a:endParaRPr lang="en-IN" dirty="0">
              <a:solidFill>
                <a:schemeClr val="tx1">
                  <a:alpha val="20000"/>
                </a:schemeClr>
              </a:solidFill>
              <a:latin typeface="+mj-lt"/>
            </a:endParaRPr>
          </a:p>
        </p:txBody>
      </p:sp>
      <p:sp>
        <p:nvSpPr>
          <p:cNvPr id="29" name="TextBox 28">
            <a:extLst>
              <a:ext uri="{FF2B5EF4-FFF2-40B4-BE49-F238E27FC236}">
                <a16:creationId xmlns:a16="http://schemas.microsoft.com/office/drawing/2014/main" id="{108FBE81-021E-313B-46D3-C9DE246323CA}"/>
              </a:ext>
            </a:extLst>
          </p:cNvPr>
          <p:cNvSpPr txBox="1"/>
          <p:nvPr/>
        </p:nvSpPr>
        <p:spPr>
          <a:xfrm>
            <a:off x="6101498" y="477520"/>
            <a:ext cx="4830662" cy="2308324"/>
          </a:xfrm>
          <a:prstGeom prst="rect">
            <a:avLst/>
          </a:prstGeom>
          <a:noFill/>
        </p:spPr>
        <p:txBody>
          <a:bodyPr wrap="square" rtlCol="0">
            <a:spAutoFit/>
          </a:bodyPr>
          <a:lstStyle/>
          <a:p>
            <a:pPr algn="just"/>
            <a:r>
              <a:rPr lang="en-US" dirty="0">
                <a:solidFill>
                  <a:schemeClr val="tx1">
                    <a:alpha val="20000"/>
                  </a:schemeClr>
                </a:solidFill>
                <a:latin typeface="+mj-lt"/>
              </a:rPr>
              <a:t>Most dataset columns, like Rank, NCT Number, and Title, are complete. Significant missing data occurs in Results First Posted, Study Documents, Acronym, and Phases. Interventions and Locations have moderate gaps, while Outcome Measures, Study Designs, and others show minimal missing values. Targeted data handling is needed for high-missing-value columns.</a:t>
            </a:r>
            <a:endParaRPr lang="en-IN" dirty="0">
              <a:solidFill>
                <a:schemeClr val="tx1">
                  <a:alpha val="20000"/>
                </a:schemeClr>
              </a:solidFill>
              <a:latin typeface="+mj-lt"/>
            </a:endParaRPr>
          </a:p>
        </p:txBody>
      </p:sp>
    </p:spTree>
    <p:extLst>
      <p:ext uri="{BB962C8B-B14F-4D97-AF65-F5344CB8AC3E}">
        <p14:creationId xmlns:p14="http://schemas.microsoft.com/office/powerpoint/2010/main" val="28426900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3CFC8"/>
        </a:solidFill>
        <a:effectLst/>
      </p:bgPr>
    </p:bg>
    <p:spTree>
      <p:nvGrpSpPr>
        <p:cNvPr id="1" name="">
          <a:extLst>
            <a:ext uri="{FF2B5EF4-FFF2-40B4-BE49-F238E27FC236}">
              <a16:creationId xmlns:a16="http://schemas.microsoft.com/office/drawing/2014/main" id="{96DD7E6F-3EF1-BDED-97A4-3E7D58C5F359}"/>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6E23598-12A9-ECAC-255B-DD8912278103}"/>
              </a:ext>
            </a:extLst>
          </p:cNvPr>
          <p:cNvSpPr txBox="1"/>
          <p:nvPr/>
        </p:nvSpPr>
        <p:spPr>
          <a:xfrm>
            <a:off x="1018571" y="-6341740"/>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2" name="Group 1">
            <a:extLst>
              <a:ext uri="{FF2B5EF4-FFF2-40B4-BE49-F238E27FC236}">
                <a16:creationId xmlns:a16="http://schemas.microsoft.com/office/drawing/2014/main" id="{E61CE74C-B3A9-EB7B-F4F4-A9EB1306E56D}"/>
              </a:ext>
            </a:extLst>
          </p:cNvPr>
          <p:cNvGrpSpPr/>
          <p:nvPr/>
        </p:nvGrpSpPr>
        <p:grpSpPr>
          <a:xfrm>
            <a:off x="6770084" y="-7606934"/>
            <a:ext cx="6193562" cy="6731703"/>
            <a:chOff x="6770084" y="270980"/>
            <a:chExt cx="6193562" cy="6731703"/>
          </a:xfrm>
        </p:grpSpPr>
        <p:sp>
          <p:nvSpPr>
            <p:cNvPr id="7" name="Oval 6">
              <a:extLst>
                <a:ext uri="{FF2B5EF4-FFF2-40B4-BE49-F238E27FC236}">
                  <a16:creationId xmlns:a16="http://schemas.microsoft.com/office/drawing/2014/main" id="{3600A405-ECCB-4EAB-E4E2-F5C94E8B97BC}"/>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E4E48DD4-9313-3169-C778-8C4B8AE4DD7A}"/>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76DDA127-27D1-70A4-6AF9-5CAF9C5E991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7614589"/>
            <a:ext cx="914400" cy="914400"/>
          </a:xfrm>
          <a:prstGeom prst="rect">
            <a:avLst/>
          </a:prstGeom>
        </p:spPr>
      </p:pic>
      <p:pic>
        <p:nvPicPr>
          <p:cNvPr id="10" name="Graphic 9" descr="Stethoscope with solid fill">
            <a:extLst>
              <a:ext uri="{FF2B5EF4-FFF2-40B4-BE49-F238E27FC236}">
                <a16:creationId xmlns:a16="http://schemas.microsoft.com/office/drawing/2014/main" id="{BC4C41AD-5AB1-4005-8122-C41704B8A90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2256776"/>
            <a:ext cx="914400" cy="914400"/>
          </a:xfrm>
          <a:prstGeom prst="rect">
            <a:avLst/>
          </a:prstGeom>
        </p:spPr>
      </p:pic>
      <p:pic>
        <p:nvPicPr>
          <p:cNvPr id="11" name="Graphic 10" descr="Stethoscope with solid fill">
            <a:extLst>
              <a:ext uri="{FF2B5EF4-FFF2-40B4-BE49-F238E27FC236}">
                <a16:creationId xmlns:a16="http://schemas.microsoft.com/office/drawing/2014/main" id="{A4FACB71-1D3F-3D82-D839-FF79AE656EB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2531320"/>
            <a:ext cx="603785" cy="603785"/>
          </a:xfrm>
          <a:prstGeom prst="rect">
            <a:avLst/>
          </a:prstGeom>
        </p:spPr>
      </p:pic>
      <p:pic>
        <p:nvPicPr>
          <p:cNvPr id="12" name="Graphic 11" descr="Stethoscope with solid fill">
            <a:extLst>
              <a:ext uri="{FF2B5EF4-FFF2-40B4-BE49-F238E27FC236}">
                <a16:creationId xmlns:a16="http://schemas.microsoft.com/office/drawing/2014/main" id="{C4D899A5-9637-71E8-DAA1-19B1DD2206A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6810814"/>
            <a:ext cx="401586" cy="401586"/>
          </a:xfrm>
          <a:prstGeom prst="rect">
            <a:avLst/>
          </a:prstGeom>
        </p:spPr>
      </p:pic>
      <p:pic>
        <p:nvPicPr>
          <p:cNvPr id="13" name="Graphic 12" descr="Stethoscope with solid fill">
            <a:extLst>
              <a:ext uri="{FF2B5EF4-FFF2-40B4-BE49-F238E27FC236}">
                <a16:creationId xmlns:a16="http://schemas.microsoft.com/office/drawing/2014/main" id="{892912A7-A6C3-E99A-CC4B-064D3F72F33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4782499"/>
            <a:ext cx="401586" cy="401586"/>
          </a:xfrm>
          <a:prstGeom prst="rect">
            <a:avLst/>
          </a:prstGeom>
        </p:spPr>
      </p:pic>
      <p:pic>
        <p:nvPicPr>
          <p:cNvPr id="5" name="Picture 4" descr="A statue of a person mopping the floor&#10;&#10;AI-generated content may be incorrect.">
            <a:extLst>
              <a:ext uri="{FF2B5EF4-FFF2-40B4-BE49-F238E27FC236}">
                <a16:creationId xmlns:a16="http://schemas.microsoft.com/office/drawing/2014/main" id="{756041A9-A2F2-54D5-F14C-3AA9A54B6DAA}"/>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1875" l="10000" r="91797">
                        <a14:foregroundMark x1="33828" y1="78984" x2="34766" y2="88750"/>
                        <a14:foregroundMark x1="29844" y1="75391" x2="32344" y2="78672"/>
                        <a14:foregroundMark x1="59219" y1="89922" x2="59219" y2="89922"/>
                        <a14:foregroundMark x1="81875" y1="91875" x2="81875" y2="91875"/>
                        <a14:foregroundMark x1="87188" y1="90078" x2="87188" y2="90078"/>
                        <a14:foregroundMark x1="87500" y1="89766" x2="76797" y2="91719"/>
                        <a14:foregroundMark x1="89688" y1="89922" x2="87891" y2="90781"/>
                        <a14:foregroundMark x1="91797" y1="90547" x2="87813" y2="91719"/>
                        <a14:foregroundMark x1="81406" y1="89219" x2="71484" y2="90391"/>
                        <a14:foregroundMark x1="70703" y1="91250" x2="74922" y2="91875"/>
                        <a14:foregroundMark x1="69297" y1="91094" x2="71016" y2="91094"/>
                        <a14:foregroundMark x1="69844" y1="91406" x2="78750" y2="91250"/>
                        <a14:backgroundMark x1="49688" y1="84141" x2="49688" y2="84141"/>
                        <a14:backgroundMark x1="47500" y1="82344" x2="47500" y2="82344"/>
                        <a14:backgroundMark x1="46172" y1="82500" x2="46172" y2="82500"/>
                        <a14:backgroundMark x1="47656" y1="74688" x2="47656" y2="74688"/>
                        <a14:backgroundMark x1="49688" y1="81484" x2="49688" y2="81484"/>
                        <a14:backgroundMark x1="48828" y1="86094" x2="48828" y2="86094"/>
                        <a14:backgroundMark x1="48984" y1="85625" x2="48984" y2="85625"/>
                        <a14:backgroundMark x1="48984" y1="85938" x2="48984" y2="85938"/>
                      </a14:backgroundRemoval>
                    </a14:imgEffect>
                  </a14:imgLayer>
                </a14:imgProps>
              </a:ext>
              <a:ext uri="{28A0092B-C50C-407E-A947-70E740481C1C}">
                <a14:useLocalDpi xmlns:a14="http://schemas.microsoft.com/office/drawing/2010/main" val="0"/>
              </a:ext>
            </a:extLst>
          </a:blip>
          <a:stretch>
            <a:fillRect/>
          </a:stretch>
        </p:blipFill>
        <p:spPr>
          <a:xfrm>
            <a:off x="-1281066" y="182880"/>
            <a:ext cx="6858000" cy="6858000"/>
          </a:xfrm>
          <a:prstGeom prst="rect">
            <a:avLst/>
          </a:prstGeom>
        </p:spPr>
      </p:pic>
      <p:sp>
        <p:nvSpPr>
          <p:cNvPr id="16" name="TextBox 15">
            <a:extLst>
              <a:ext uri="{FF2B5EF4-FFF2-40B4-BE49-F238E27FC236}">
                <a16:creationId xmlns:a16="http://schemas.microsoft.com/office/drawing/2014/main" id="{E5737C72-0473-EC75-FB4D-C90FE26AD841}"/>
              </a:ext>
            </a:extLst>
          </p:cNvPr>
          <p:cNvSpPr txBox="1"/>
          <p:nvPr/>
        </p:nvSpPr>
        <p:spPr>
          <a:xfrm>
            <a:off x="200139" y="268908"/>
            <a:ext cx="3449256" cy="1077218"/>
          </a:xfrm>
          <a:prstGeom prst="rect">
            <a:avLst/>
          </a:prstGeom>
          <a:noFill/>
        </p:spPr>
        <p:txBody>
          <a:bodyPr wrap="square" rtlCol="0">
            <a:spAutoFit/>
          </a:bodyPr>
          <a:lstStyle/>
          <a:p>
            <a:r>
              <a:rPr lang="en-IN" sz="3200" dirty="0">
                <a:latin typeface="Unbounded ExtraBold" pitchFamily="2" charset="0"/>
              </a:rPr>
              <a:t>Data</a:t>
            </a:r>
            <a:r>
              <a:rPr lang="en-IN" sz="3200" dirty="0">
                <a:solidFill>
                  <a:srgbClr val="FC5130"/>
                </a:solidFill>
                <a:latin typeface="Unbounded ExtraBold" pitchFamily="2" charset="0"/>
              </a:rPr>
              <a:t> Cleaning</a:t>
            </a:r>
            <a:endParaRPr lang="en-IN" sz="3200" dirty="0">
              <a:solidFill>
                <a:srgbClr val="FFFAFF"/>
              </a:solidFill>
              <a:latin typeface="Unbounded ExtraBold" pitchFamily="2" charset="0"/>
            </a:endParaRPr>
          </a:p>
        </p:txBody>
      </p:sp>
      <p:sp>
        <p:nvSpPr>
          <p:cNvPr id="3" name="Arrow: Right 2">
            <a:extLst>
              <a:ext uri="{FF2B5EF4-FFF2-40B4-BE49-F238E27FC236}">
                <a16:creationId xmlns:a16="http://schemas.microsoft.com/office/drawing/2014/main" id="{59C51C38-A8B5-192E-E5F4-88D11DEBE0D8}"/>
              </a:ext>
            </a:extLst>
          </p:cNvPr>
          <p:cNvSpPr/>
          <p:nvPr/>
        </p:nvSpPr>
        <p:spPr>
          <a:xfrm rot="12638826">
            <a:off x="6286722" y="2334538"/>
            <a:ext cx="8244840" cy="5788202"/>
          </a:xfrm>
          <a:prstGeom prst="rightArrow">
            <a:avLst/>
          </a:prstGeom>
          <a:gradFill>
            <a:gsLst>
              <a:gs pos="0">
                <a:srgbClr val="FC5130">
                  <a:alpha val="10000"/>
                </a:srgbClr>
              </a:gs>
              <a:gs pos="71000">
                <a:srgbClr val="E3CFC8"/>
              </a:gs>
              <a:gs pos="100000">
                <a:srgbClr val="E3CFC8">
                  <a:alpha val="27000"/>
                </a:srgbClr>
              </a:gs>
            </a:gsLst>
            <a:lin ang="135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4" name="Group 13">
            <a:extLst>
              <a:ext uri="{FF2B5EF4-FFF2-40B4-BE49-F238E27FC236}">
                <a16:creationId xmlns:a16="http://schemas.microsoft.com/office/drawing/2014/main" id="{C57B4C1D-3831-4961-2C0C-AE98E4DFE70F}"/>
              </a:ext>
            </a:extLst>
          </p:cNvPr>
          <p:cNvGrpSpPr/>
          <p:nvPr/>
        </p:nvGrpSpPr>
        <p:grpSpPr>
          <a:xfrm>
            <a:off x="13566042" y="1667641"/>
            <a:ext cx="6306918" cy="1938992"/>
            <a:chOff x="5478682" y="712601"/>
            <a:chExt cx="6306918" cy="1938992"/>
          </a:xfrm>
        </p:grpSpPr>
        <p:sp>
          <p:nvSpPr>
            <p:cNvPr id="8" name="TextBox 7">
              <a:extLst>
                <a:ext uri="{FF2B5EF4-FFF2-40B4-BE49-F238E27FC236}">
                  <a16:creationId xmlns:a16="http://schemas.microsoft.com/office/drawing/2014/main" id="{E3152EA8-B6D2-9224-F7FF-B19CAAFCD2A8}"/>
                </a:ext>
              </a:extLst>
            </p:cNvPr>
            <p:cNvSpPr txBox="1"/>
            <p:nvPr/>
          </p:nvSpPr>
          <p:spPr>
            <a:xfrm>
              <a:off x="6096000" y="712601"/>
              <a:ext cx="5689600" cy="1938992"/>
            </a:xfrm>
            <a:prstGeom prst="rect">
              <a:avLst/>
            </a:prstGeom>
            <a:noFill/>
          </p:spPr>
          <p:txBody>
            <a:bodyPr wrap="square" rtlCol="0">
              <a:spAutoFit/>
            </a:bodyPr>
            <a:lstStyle/>
            <a:p>
              <a:r>
                <a:rPr lang="en-US" sz="2000" dirty="0">
                  <a:latin typeface="+mj-lt"/>
                </a:rPr>
                <a:t>Data cleaning is a critical first step – some estimate it can take up to 80% of a data project’s  In this phase, we will load the dataset, inspect it, handle missing values, and correct inconsistent data types. Ensuring clean data will make the analysis easier and more reliable.</a:t>
              </a:r>
              <a:endParaRPr lang="en-IN" sz="2000" dirty="0">
                <a:latin typeface="+mj-lt"/>
              </a:endParaRPr>
            </a:p>
          </p:txBody>
        </p:sp>
        <p:cxnSp>
          <p:nvCxnSpPr>
            <p:cNvPr id="17" name="Straight Connector 16">
              <a:extLst>
                <a:ext uri="{FF2B5EF4-FFF2-40B4-BE49-F238E27FC236}">
                  <a16:creationId xmlns:a16="http://schemas.microsoft.com/office/drawing/2014/main" id="{86F5D904-72F6-EB0E-6665-396A5EA41A6F}"/>
                </a:ext>
              </a:extLst>
            </p:cNvPr>
            <p:cNvCxnSpPr>
              <a:cxnSpLocks/>
            </p:cNvCxnSpPr>
            <p:nvPr/>
          </p:nvCxnSpPr>
          <p:spPr>
            <a:xfrm>
              <a:off x="5478682" y="1574800"/>
              <a:ext cx="420024" cy="0"/>
            </a:xfrm>
            <a:prstGeom prst="line">
              <a:avLst/>
            </a:prstGeom>
            <a:ln w="76200">
              <a:solidFill>
                <a:schemeClr val="tx1"/>
              </a:solidFill>
            </a:ln>
          </p:spPr>
          <p:style>
            <a:lnRef idx="2">
              <a:schemeClr val="accent1"/>
            </a:lnRef>
            <a:fillRef idx="0">
              <a:schemeClr val="accent1"/>
            </a:fillRef>
            <a:effectRef idx="1">
              <a:schemeClr val="accent1"/>
            </a:effectRef>
            <a:fontRef idx="minor">
              <a:schemeClr val="tx1"/>
            </a:fontRef>
          </p:style>
        </p:cxnSp>
      </p:grpSp>
      <p:grpSp>
        <p:nvGrpSpPr>
          <p:cNvPr id="15" name="Group 14">
            <a:extLst>
              <a:ext uri="{FF2B5EF4-FFF2-40B4-BE49-F238E27FC236}">
                <a16:creationId xmlns:a16="http://schemas.microsoft.com/office/drawing/2014/main" id="{BCE88855-FB7B-6705-10A6-F2D396449C20}"/>
              </a:ext>
            </a:extLst>
          </p:cNvPr>
          <p:cNvGrpSpPr/>
          <p:nvPr/>
        </p:nvGrpSpPr>
        <p:grpSpPr>
          <a:xfrm>
            <a:off x="13566042" y="3597424"/>
            <a:ext cx="6306918" cy="1631216"/>
            <a:chOff x="5478682" y="712601"/>
            <a:chExt cx="6306918" cy="1631216"/>
          </a:xfrm>
        </p:grpSpPr>
        <p:sp>
          <p:nvSpPr>
            <p:cNvPr id="18" name="TextBox 17">
              <a:extLst>
                <a:ext uri="{FF2B5EF4-FFF2-40B4-BE49-F238E27FC236}">
                  <a16:creationId xmlns:a16="http://schemas.microsoft.com/office/drawing/2014/main" id="{BAD26C2A-349C-E1D1-3F1C-49D1A3FF352B}"/>
                </a:ext>
              </a:extLst>
            </p:cNvPr>
            <p:cNvSpPr txBox="1"/>
            <p:nvPr/>
          </p:nvSpPr>
          <p:spPr>
            <a:xfrm>
              <a:off x="6096000" y="712601"/>
              <a:ext cx="5689600" cy="1631216"/>
            </a:xfrm>
            <a:prstGeom prst="rect">
              <a:avLst/>
            </a:prstGeom>
            <a:noFill/>
          </p:spPr>
          <p:txBody>
            <a:bodyPr wrap="square" rtlCol="0">
              <a:spAutoFit/>
            </a:bodyPr>
            <a:lstStyle/>
            <a:p>
              <a:r>
                <a:rPr lang="en-US" sz="2000" dirty="0">
                  <a:latin typeface="+mj-lt"/>
                </a:rPr>
                <a:t>Understand missing data – Check how many values are missing in each </a:t>
              </a:r>
              <a:r>
                <a:rPr lang="en-US" sz="2000" dirty="0" err="1">
                  <a:latin typeface="+mj-lt"/>
                </a:rPr>
                <a:t>column:columns</a:t>
              </a:r>
              <a:r>
                <a:rPr lang="en-US" sz="2000" dirty="0">
                  <a:latin typeface="+mj-lt"/>
                </a:rPr>
                <a:t> with a lot of </a:t>
              </a:r>
              <a:r>
                <a:rPr lang="en-US" sz="2000" dirty="0" err="1">
                  <a:latin typeface="+mj-lt"/>
                </a:rPr>
                <a:t>NaN</a:t>
              </a:r>
              <a:r>
                <a:rPr lang="en-US" sz="2000" dirty="0">
                  <a:latin typeface="+mj-lt"/>
                </a:rPr>
                <a:t> (missing) values In this dataset, you might find that columns </a:t>
              </a:r>
              <a:r>
                <a:rPr lang="en-US" sz="2000" b="1" dirty="0">
                  <a:latin typeface="+mj-lt"/>
                </a:rPr>
                <a:t>like “Acronym”, “Study Documents”, </a:t>
              </a:r>
              <a:r>
                <a:rPr lang="en-US" sz="2000" dirty="0">
                  <a:latin typeface="+mj-lt"/>
                </a:rPr>
                <a:t>or</a:t>
              </a:r>
              <a:r>
                <a:rPr lang="en-US" sz="2000" b="1" dirty="0">
                  <a:latin typeface="+mj-lt"/>
                </a:rPr>
                <a:t> “Results First Posted” </a:t>
              </a:r>
              <a:r>
                <a:rPr lang="en-US" sz="2000" dirty="0">
                  <a:latin typeface="+mj-lt"/>
                </a:rPr>
                <a:t>are largely empty.</a:t>
              </a:r>
              <a:endParaRPr lang="en-IN" sz="2000" dirty="0">
                <a:latin typeface="+mj-lt"/>
              </a:endParaRPr>
            </a:p>
          </p:txBody>
        </p:sp>
        <p:cxnSp>
          <p:nvCxnSpPr>
            <p:cNvPr id="19" name="Straight Connector 18">
              <a:extLst>
                <a:ext uri="{FF2B5EF4-FFF2-40B4-BE49-F238E27FC236}">
                  <a16:creationId xmlns:a16="http://schemas.microsoft.com/office/drawing/2014/main" id="{2BB635B8-5C8B-FAC1-5627-F820B923D767}"/>
                </a:ext>
              </a:extLst>
            </p:cNvPr>
            <p:cNvCxnSpPr>
              <a:cxnSpLocks/>
            </p:cNvCxnSpPr>
            <p:nvPr/>
          </p:nvCxnSpPr>
          <p:spPr>
            <a:xfrm>
              <a:off x="5478682" y="1528209"/>
              <a:ext cx="420024" cy="0"/>
            </a:xfrm>
            <a:prstGeom prst="line">
              <a:avLst/>
            </a:prstGeom>
            <a:ln w="76200">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6" name="TextBox 5">
            <a:extLst>
              <a:ext uri="{FF2B5EF4-FFF2-40B4-BE49-F238E27FC236}">
                <a16:creationId xmlns:a16="http://schemas.microsoft.com/office/drawing/2014/main" id="{5274F00F-0272-12D4-8521-FDA99674ACAA}"/>
              </a:ext>
            </a:extLst>
          </p:cNvPr>
          <p:cNvSpPr txBox="1"/>
          <p:nvPr/>
        </p:nvSpPr>
        <p:spPr>
          <a:xfrm>
            <a:off x="6101498" y="-1503680"/>
            <a:ext cx="4830662" cy="2308324"/>
          </a:xfrm>
          <a:prstGeom prst="rect">
            <a:avLst/>
          </a:prstGeom>
          <a:noFill/>
        </p:spPr>
        <p:txBody>
          <a:bodyPr wrap="square" rtlCol="0">
            <a:spAutoFit/>
          </a:bodyPr>
          <a:lstStyle/>
          <a:p>
            <a:pPr algn="just"/>
            <a:r>
              <a:rPr lang="en-US" dirty="0">
                <a:solidFill>
                  <a:schemeClr val="tx1">
                    <a:alpha val="20000"/>
                  </a:schemeClr>
                </a:solidFill>
                <a:latin typeface="+mj-lt"/>
              </a:rPr>
              <a:t>Most dataset columns, like Rank, NCT Number, and Title, are complete. Significant missing data occurs in Results First Posted, Study Documents, Acronym, and Phases. Interventions and Locations have moderate gaps, while Outcome Measures, Study Designs, and others show minimal missing values. Targeted data handling is needed for high-missing-value columns.</a:t>
            </a:r>
            <a:endParaRPr lang="en-IN" dirty="0">
              <a:solidFill>
                <a:schemeClr val="tx1">
                  <a:alpha val="20000"/>
                </a:schemeClr>
              </a:solidFill>
              <a:latin typeface="+mj-lt"/>
            </a:endParaRPr>
          </a:p>
        </p:txBody>
      </p:sp>
      <p:sp>
        <p:nvSpPr>
          <p:cNvPr id="22" name="TextBox 21">
            <a:extLst>
              <a:ext uri="{FF2B5EF4-FFF2-40B4-BE49-F238E27FC236}">
                <a16:creationId xmlns:a16="http://schemas.microsoft.com/office/drawing/2014/main" id="{F6549EFB-785F-0470-ADD4-57996CC9ACA7}"/>
              </a:ext>
            </a:extLst>
          </p:cNvPr>
          <p:cNvSpPr txBox="1"/>
          <p:nvPr/>
        </p:nvSpPr>
        <p:spPr>
          <a:xfrm>
            <a:off x="6146800" y="1341120"/>
            <a:ext cx="5120640" cy="923330"/>
          </a:xfrm>
          <a:prstGeom prst="rect">
            <a:avLst/>
          </a:prstGeom>
          <a:noFill/>
        </p:spPr>
        <p:txBody>
          <a:bodyPr wrap="square" rtlCol="0">
            <a:spAutoFit/>
          </a:bodyPr>
          <a:lstStyle/>
          <a:p>
            <a:pPr algn="just"/>
            <a:r>
              <a:rPr lang="en-US" i="1" dirty="0">
                <a:solidFill>
                  <a:schemeClr val="tx1">
                    <a:alpha val="20000"/>
                  </a:schemeClr>
                </a:solidFill>
              </a:rPr>
              <a:t>Acronym</a:t>
            </a:r>
            <a:r>
              <a:rPr lang="en-US" dirty="0">
                <a:solidFill>
                  <a:schemeClr val="tx1">
                    <a:alpha val="20000"/>
                  </a:schemeClr>
                </a:solidFill>
              </a:rPr>
              <a:t> (shorthand for study titles) or </a:t>
            </a:r>
            <a:r>
              <a:rPr lang="en-US" i="1" dirty="0">
                <a:solidFill>
                  <a:schemeClr val="tx1">
                    <a:alpha val="20000"/>
                  </a:schemeClr>
                </a:solidFill>
              </a:rPr>
              <a:t>Study Documents</a:t>
            </a:r>
            <a:r>
              <a:rPr lang="en-US" dirty="0">
                <a:solidFill>
                  <a:schemeClr val="tx1">
                    <a:alpha val="20000"/>
                  </a:schemeClr>
                </a:solidFill>
              </a:rPr>
              <a:t> (links to PDFs) might not be needed for our analysis then we shall remove it</a:t>
            </a:r>
            <a:endParaRPr lang="en-IN" dirty="0">
              <a:solidFill>
                <a:schemeClr val="tx1">
                  <a:alpha val="20000"/>
                </a:schemeClr>
              </a:solidFill>
            </a:endParaRPr>
          </a:p>
        </p:txBody>
      </p:sp>
      <p:sp>
        <p:nvSpPr>
          <p:cNvPr id="26" name="TextBox 25">
            <a:extLst>
              <a:ext uri="{FF2B5EF4-FFF2-40B4-BE49-F238E27FC236}">
                <a16:creationId xmlns:a16="http://schemas.microsoft.com/office/drawing/2014/main" id="{547EFB6C-051B-DD27-890F-B1B8125C8917}"/>
              </a:ext>
            </a:extLst>
          </p:cNvPr>
          <p:cNvSpPr txBox="1"/>
          <p:nvPr/>
        </p:nvSpPr>
        <p:spPr>
          <a:xfrm>
            <a:off x="6146800" y="3145472"/>
            <a:ext cx="5120640" cy="1477328"/>
          </a:xfrm>
          <a:prstGeom prst="rect">
            <a:avLst/>
          </a:prstGeom>
          <a:noFill/>
        </p:spPr>
        <p:txBody>
          <a:bodyPr wrap="square" rtlCol="0">
            <a:spAutoFit/>
          </a:bodyPr>
          <a:lstStyle/>
          <a:p>
            <a:pPr algn="just"/>
            <a:r>
              <a:rPr lang="en-US" dirty="0">
                <a:latin typeface="+mj-lt"/>
              </a:rPr>
              <a:t>Fill missing Phase info with "Not Applicable“</a:t>
            </a:r>
          </a:p>
          <a:p>
            <a:pPr algn="just"/>
            <a:r>
              <a:rPr lang="en-US" dirty="0">
                <a:latin typeface="+mj-lt"/>
              </a:rPr>
              <a:t>Fill missing Enrollment with 0 </a:t>
            </a:r>
          </a:p>
          <a:p>
            <a:pPr algn="just"/>
            <a:r>
              <a:rPr lang="en-US" dirty="0">
                <a:latin typeface="+mj-lt"/>
              </a:rPr>
              <a:t>convert valid date strings to actual datetime objects, and turn invalid or missing dates into </a:t>
            </a:r>
            <a:r>
              <a:rPr lang="en-US" dirty="0" err="1">
                <a:latin typeface="+mj-lt"/>
              </a:rPr>
              <a:t>NaT</a:t>
            </a:r>
            <a:r>
              <a:rPr lang="en-US" dirty="0">
                <a:latin typeface="+mj-lt"/>
              </a:rPr>
              <a:t> (pandas’ “Not a Time” value).</a:t>
            </a:r>
            <a:endParaRPr lang="en-IN" dirty="0">
              <a:latin typeface="+mj-lt"/>
            </a:endParaRPr>
          </a:p>
        </p:txBody>
      </p:sp>
    </p:spTree>
    <p:extLst>
      <p:ext uri="{BB962C8B-B14F-4D97-AF65-F5344CB8AC3E}">
        <p14:creationId xmlns:p14="http://schemas.microsoft.com/office/powerpoint/2010/main" val="38702867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3CFC8"/>
        </a:solidFill>
        <a:effectLst/>
      </p:bgPr>
    </p:bg>
    <p:spTree>
      <p:nvGrpSpPr>
        <p:cNvPr id="1" name="">
          <a:extLst>
            <a:ext uri="{FF2B5EF4-FFF2-40B4-BE49-F238E27FC236}">
              <a16:creationId xmlns:a16="http://schemas.microsoft.com/office/drawing/2014/main" id="{3E4A195B-0183-1C04-FEEB-68BCF734F6CF}"/>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2BFB98C8-379C-49AA-C7A0-5324D68B3183}"/>
              </a:ext>
            </a:extLst>
          </p:cNvPr>
          <p:cNvSpPr txBox="1"/>
          <p:nvPr/>
        </p:nvSpPr>
        <p:spPr>
          <a:xfrm>
            <a:off x="1018571" y="-6341740"/>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2" name="Group 1">
            <a:extLst>
              <a:ext uri="{FF2B5EF4-FFF2-40B4-BE49-F238E27FC236}">
                <a16:creationId xmlns:a16="http://schemas.microsoft.com/office/drawing/2014/main" id="{62A1F38E-4767-A864-79D0-E0900A640843}"/>
              </a:ext>
            </a:extLst>
          </p:cNvPr>
          <p:cNvGrpSpPr/>
          <p:nvPr/>
        </p:nvGrpSpPr>
        <p:grpSpPr>
          <a:xfrm>
            <a:off x="6770084" y="-7606934"/>
            <a:ext cx="6193562" cy="6731703"/>
            <a:chOff x="6770084" y="270980"/>
            <a:chExt cx="6193562" cy="6731703"/>
          </a:xfrm>
        </p:grpSpPr>
        <p:sp>
          <p:nvSpPr>
            <p:cNvPr id="7" name="Oval 6">
              <a:extLst>
                <a:ext uri="{FF2B5EF4-FFF2-40B4-BE49-F238E27FC236}">
                  <a16:creationId xmlns:a16="http://schemas.microsoft.com/office/drawing/2014/main" id="{E14F3AC0-3FC3-0F50-14E9-403B06C98697}"/>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5C7E0B53-3CFE-8F9C-A1A2-563FC7794A68}"/>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0B9FB3B3-53C8-24E6-885B-5D8E843DF7B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7614589"/>
            <a:ext cx="914400" cy="914400"/>
          </a:xfrm>
          <a:prstGeom prst="rect">
            <a:avLst/>
          </a:prstGeom>
        </p:spPr>
      </p:pic>
      <p:pic>
        <p:nvPicPr>
          <p:cNvPr id="10" name="Graphic 9" descr="Stethoscope with solid fill">
            <a:extLst>
              <a:ext uri="{FF2B5EF4-FFF2-40B4-BE49-F238E27FC236}">
                <a16:creationId xmlns:a16="http://schemas.microsoft.com/office/drawing/2014/main" id="{A9B434E6-FFA0-5881-E6AD-FB9C859FB2A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2256776"/>
            <a:ext cx="914400" cy="914400"/>
          </a:xfrm>
          <a:prstGeom prst="rect">
            <a:avLst/>
          </a:prstGeom>
        </p:spPr>
      </p:pic>
      <p:pic>
        <p:nvPicPr>
          <p:cNvPr id="11" name="Graphic 10" descr="Stethoscope with solid fill">
            <a:extLst>
              <a:ext uri="{FF2B5EF4-FFF2-40B4-BE49-F238E27FC236}">
                <a16:creationId xmlns:a16="http://schemas.microsoft.com/office/drawing/2014/main" id="{5F4636DD-23F9-D6E5-C067-A77F497D9B8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2531320"/>
            <a:ext cx="603785" cy="603785"/>
          </a:xfrm>
          <a:prstGeom prst="rect">
            <a:avLst/>
          </a:prstGeom>
        </p:spPr>
      </p:pic>
      <p:pic>
        <p:nvPicPr>
          <p:cNvPr id="12" name="Graphic 11" descr="Stethoscope with solid fill">
            <a:extLst>
              <a:ext uri="{FF2B5EF4-FFF2-40B4-BE49-F238E27FC236}">
                <a16:creationId xmlns:a16="http://schemas.microsoft.com/office/drawing/2014/main" id="{13D0AEE1-B582-510F-0AF5-738768375C2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6810814"/>
            <a:ext cx="401586" cy="401586"/>
          </a:xfrm>
          <a:prstGeom prst="rect">
            <a:avLst/>
          </a:prstGeom>
        </p:spPr>
      </p:pic>
      <p:sp>
        <p:nvSpPr>
          <p:cNvPr id="3" name="Arrow: Right 2">
            <a:extLst>
              <a:ext uri="{FF2B5EF4-FFF2-40B4-BE49-F238E27FC236}">
                <a16:creationId xmlns:a16="http://schemas.microsoft.com/office/drawing/2014/main" id="{B1ABE9D5-B3FA-F743-3770-7184B0BCFC53}"/>
              </a:ext>
            </a:extLst>
          </p:cNvPr>
          <p:cNvSpPr/>
          <p:nvPr/>
        </p:nvSpPr>
        <p:spPr>
          <a:xfrm rot="12638826">
            <a:off x="6286722" y="2334538"/>
            <a:ext cx="8244840" cy="5788202"/>
          </a:xfrm>
          <a:prstGeom prst="rightArrow">
            <a:avLst/>
          </a:prstGeom>
          <a:gradFill>
            <a:gsLst>
              <a:gs pos="0">
                <a:srgbClr val="FC5130">
                  <a:alpha val="10000"/>
                </a:srgbClr>
              </a:gs>
              <a:gs pos="71000">
                <a:srgbClr val="E3CFC8"/>
              </a:gs>
              <a:gs pos="100000">
                <a:srgbClr val="E3CFC8">
                  <a:alpha val="27000"/>
                </a:srgbClr>
              </a:gs>
            </a:gsLst>
            <a:lin ang="135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3" name="Graphic 12" descr="Stethoscope with solid fill">
            <a:extLst>
              <a:ext uri="{FF2B5EF4-FFF2-40B4-BE49-F238E27FC236}">
                <a16:creationId xmlns:a16="http://schemas.microsoft.com/office/drawing/2014/main" id="{69267787-65F8-90DD-E86F-0ED3962312E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4782499"/>
            <a:ext cx="401586" cy="401586"/>
          </a:xfrm>
          <a:prstGeom prst="rect">
            <a:avLst/>
          </a:prstGeom>
        </p:spPr>
      </p:pic>
      <p:pic>
        <p:nvPicPr>
          <p:cNvPr id="5" name="Picture 4" descr="A statue of a person mopping the floor&#10;&#10;AI-generated content may be incorrect.">
            <a:extLst>
              <a:ext uri="{FF2B5EF4-FFF2-40B4-BE49-F238E27FC236}">
                <a16:creationId xmlns:a16="http://schemas.microsoft.com/office/drawing/2014/main" id="{0B4FD156-86E1-88F8-FCC7-443C4D773374}"/>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1875" l="10000" r="91797">
                        <a14:foregroundMark x1="33828" y1="78984" x2="34766" y2="88750"/>
                        <a14:foregroundMark x1="29844" y1="75391" x2="32344" y2="78672"/>
                        <a14:foregroundMark x1="59219" y1="89922" x2="59219" y2="89922"/>
                        <a14:foregroundMark x1="81875" y1="91875" x2="81875" y2="91875"/>
                        <a14:foregroundMark x1="87188" y1="90078" x2="87188" y2="90078"/>
                        <a14:foregroundMark x1="87500" y1="89766" x2="76797" y2="91719"/>
                        <a14:foregroundMark x1="89688" y1="89922" x2="87891" y2="90781"/>
                        <a14:foregroundMark x1="91797" y1="90547" x2="87813" y2="91719"/>
                        <a14:foregroundMark x1="81406" y1="89219" x2="71484" y2="90391"/>
                        <a14:foregroundMark x1="70703" y1="91250" x2="74922" y2="91875"/>
                        <a14:foregroundMark x1="69297" y1="91094" x2="71016" y2="91094"/>
                        <a14:foregroundMark x1="69844" y1="91406" x2="78750" y2="91250"/>
                        <a14:backgroundMark x1="49688" y1="84141" x2="49688" y2="84141"/>
                        <a14:backgroundMark x1="47500" y1="82344" x2="47500" y2="82344"/>
                        <a14:backgroundMark x1="46172" y1="82500" x2="46172" y2="82500"/>
                        <a14:backgroundMark x1="47656" y1="74688" x2="47656" y2="74688"/>
                        <a14:backgroundMark x1="49688" y1="81484" x2="49688" y2="81484"/>
                        <a14:backgroundMark x1="48828" y1="86094" x2="48828" y2="86094"/>
                        <a14:backgroundMark x1="48984" y1="85625" x2="48984" y2="85625"/>
                        <a14:backgroundMark x1="48984" y1="85938" x2="48984" y2="85938"/>
                      </a14:backgroundRemoval>
                    </a14:imgEffect>
                  </a14:imgLayer>
                </a14:imgProps>
              </a:ext>
              <a:ext uri="{28A0092B-C50C-407E-A947-70E740481C1C}">
                <a14:useLocalDpi xmlns:a14="http://schemas.microsoft.com/office/drawing/2010/main" val="0"/>
              </a:ext>
            </a:extLst>
          </a:blip>
          <a:stretch>
            <a:fillRect/>
          </a:stretch>
        </p:blipFill>
        <p:spPr>
          <a:xfrm>
            <a:off x="-1281066" y="182880"/>
            <a:ext cx="6858000" cy="6858000"/>
          </a:xfrm>
          <a:prstGeom prst="rect">
            <a:avLst/>
          </a:prstGeom>
        </p:spPr>
      </p:pic>
      <p:sp>
        <p:nvSpPr>
          <p:cNvPr id="16" name="TextBox 15">
            <a:extLst>
              <a:ext uri="{FF2B5EF4-FFF2-40B4-BE49-F238E27FC236}">
                <a16:creationId xmlns:a16="http://schemas.microsoft.com/office/drawing/2014/main" id="{7AB07B9F-E91F-A648-CA8F-FAD706A5A999}"/>
              </a:ext>
            </a:extLst>
          </p:cNvPr>
          <p:cNvSpPr txBox="1"/>
          <p:nvPr/>
        </p:nvSpPr>
        <p:spPr>
          <a:xfrm>
            <a:off x="200139" y="268908"/>
            <a:ext cx="3449256" cy="1077218"/>
          </a:xfrm>
          <a:prstGeom prst="rect">
            <a:avLst/>
          </a:prstGeom>
          <a:noFill/>
        </p:spPr>
        <p:txBody>
          <a:bodyPr wrap="square" rtlCol="0">
            <a:spAutoFit/>
          </a:bodyPr>
          <a:lstStyle/>
          <a:p>
            <a:r>
              <a:rPr lang="en-IN" sz="3200" dirty="0">
                <a:latin typeface="Unbounded ExtraBold" pitchFamily="2" charset="0"/>
              </a:rPr>
              <a:t>Data</a:t>
            </a:r>
            <a:r>
              <a:rPr lang="en-IN" sz="3200" dirty="0">
                <a:solidFill>
                  <a:srgbClr val="FC5130"/>
                </a:solidFill>
                <a:latin typeface="Unbounded ExtraBold" pitchFamily="2" charset="0"/>
              </a:rPr>
              <a:t> Cleaning</a:t>
            </a:r>
            <a:endParaRPr lang="en-IN" sz="3200" dirty="0">
              <a:solidFill>
                <a:srgbClr val="FFFAFF"/>
              </a:solidFill>
              <a:latin typeface="Unbounded ExtraBold" pitchFamily="2" charset="0"/>
            </a:endParaRPr>
          </a:p>
        </p:txBody>
      </p:sp>
      <p:sp>
        <p:nvSpPr>
          <p:cNvPr id="6" name="TextBox 5">
            <a:extLst>
              <a:ext uri="{FF2B5EF4-FFF2-40B4-BE49-F238E27FC236}">
                <a16:creationId xmlns:a16="http://schemas.microsoft.com/office/drawing/2014/main" id="{5EC0B40E-D5DC-76E2-1E41-5F1CAA2405A4}"/>
              </a:ext>
            </a:extLst>
          </p:cNvPr>
          <p:cNvSpPr txBox="1"/>
          <p:nvPr/>
        </p:nvSpPr>
        <p:spPr>
          <a:xfrm>
            <a:off x="6101498" y="-6339840"/>
            <a:ext cx="4830662" cy="2308324"/>
          </a:xfrm>
          <a:prstGeom prst="rect">
            <a:avLst/>
          </a:prstGeom>
          <a:noFill/>
        </p:spPr>
        <p:txBody>
          <a:bodyPr wrap="square" rtlCol="0">
            <a:spAutoFit/>
          </a:bodyPr>
          <a:lstStyle/>
          <a:p>
            <a:pPr algn="just"/>
            <a:r>
              <a:rPr lang="en-US" dirty="0">
                <a:solidFill>
                  <a:schemeClr val="tx1">
                    <a:alpha val="20000"/>
                  </a:schemeClr>
                </a:solidFill>
                <a:latin typeface="+mj-lt"/>
              </a:rPr>
              <a:t>Most dataset columns, like Rank, NCT Number, and Title, are complete. Significant missing data occurs in Results First Posted, Study Documents, Acronym, and Phases. Interventions and Locations have moderate gaps, while Outcome Measures, Study Designs, and others show minimal missing values. Targeted data handling is needed for high-missing-value columns.</a:t>
            </a:r>
            <a:endParaRPr lang="en-IN" dirty="0">
              <a:solidFill>
                <a:schemeClr val="tx1">
                  <a:alpha val="20000"/>
                </a:schemeClr>
              </a:solidFill>
              <a:latin typeface="+mj-lt"/>
            </a:endParaRPr>
          </a:p>
        </p:txBody>
      </p:sp>
      <p:sp>
        <p:nvSpPr>
          <p:cNvPr id="22" name="TextBox 21">
            <a:extLst>
              <a:ext uri="{FF2B5EF4-FFF2-40B4-BE49-F238E27FC236}">
                <a16:creationId xmlns:a16="http://schemas.microsoft.com/office/drawing/2014/main" id="{824C12A0-C77B-0BC5-36B2-30D1A5FFE884}"/>
              </a:ext>
            </a:extLst>
          </p:cNvPr>
          <p:cNvSpPr txBox="1"/>
          <p:nvPr/>
        </p:nvSpPr>
        <p:spPr>
          <a:xfrm>
            <a:off x="6146800" y="-3495040"/>
            <a:ext cx="5120640" cy="923330"/>
          </a:xfrm>
          <a:prstGeom prst="rect">
            <a:avLst/>
          </a:prstGeom>
          <a:noFill/>
        </p:spPr>
        <p:txBody>
          <a:bodyPr wrap="square" rtlCol="0">
            <a:spAutoFit/>
          </a:bodyPr>
          <a:lstStyle/>
          <a:p>
            <a:pPr algn="just"/>
            <a:r>
              <a:rPr lang="en-US" i="1" dirty="0">
                <a:solidFill>
                  <a:schemeClr val="tx1">
                    <a:alpha val="20000"/>
                  </a:schemeClr>
                </a:solidFill>
              </a:rPr>
              <a:t>Acronym</a:t>
            </a:r>
            <a:r>
              <a:rPr lang="en-US" dirty="0">
                <a:solidFill>
                  <a:schemeClr val="tx1">
                    <a:alpha val="20000"/>
                  </a:schemeClr>
                </a:solidFill>
              </a:rPr>
              <a:t> (shorthand for study titles) or </a:t>
            </a:r>
            <a:r>
              <a:rPr lang="en-US" i="1" dirty="0">
                <a:solidFill>
                  <a:schemeClr val="tx1">
                    <a:alpha val="20000"/>
                  </a:schemeClr>
                </a:solidFill>
              </a:rPr>
              <a:t>Study Documents</a:t>
            </a:r>
            <a:r>
              <a:rPr lang="en-US" dirty="0">
                <a:solidFill>
                  <a:schemeClr val="tx1">
                    <a:alpha val="20000"/>
                  </a:schemeClr>
                </a:solidFill>
              </a:rPr>
              <a:t> (links to PDFs) might not be needed for our analysis then we shall remove it</a:t>
            </a:r>
            <a:endParaRPr lang="en-IN" dirty="0">
              <a:solidFill>
                <a:schemeClr val="tx1">
                  <a:alpha val="20000"/>
                </a:schemeClr>
              </a:solidFill>
            </a:endParaRPr>
          </a:p>
        </p:txBody>
      </p:sp>
      <p:sp>
        <p:nvSpPr>
          <p:cNvPr id="26" name="TextBox 25">
            <a:extLst>
              <a:ext uri="{FF2B5EF4-FFF2-40B4-BE49-F238E27FC236}">
                <a16:creationId xmlns:a16="http://schemas.microsoft.com/office/drawing/2014/main" id="{3CD8B467-11C5-1683-6995-7EECD1D55F53}"/>
              </a:ext>
            </a:extLst>
          </p:cNvPr>
          <p:cNvSpPr txBox="1"/>
          <p:nvPr/>
        </p:nvSpPr>
        <p:spPr>
          <a:xfrm>
            <a:off x="6146800" y="-1690688"/>
            <a:ext cx="5120640" cy="1477328"/>
          </a:xfrm>
          <a:prstGeom prst="rect">
            <a:avLst/>
          </a:prstGeom>
          <a:noFill/>
        </p:spPr>
        <p:txBody>
          <a:bodyPr wrap="square" rtlCol="0">
            <a:spAutoFit/>
          </a:bodyPr>
          <a:lstStyle/>
          <a:p>
            <a:pPr algn="just"/>
            <a:r>
              <a:rPr lang="en-US" dirty="0">
                <a:latin typeface="+mj-lt"/>
              </a:rPr>
              <a:t>Fill missing Phase info with "Not Applicable“</a:t>
            </a:r>
          </a:p>
          <a:p>
            <a:pPr algn="just"/>
            <a:r>
              <a:rPr lang="en-US" dirty="0">
                <a:latin typeface="+mj-lt"/>
              </a:rPr>
              <a:t>Fill missing Enrollment with 0 </a:t>
            </a:r>
          </a:p>
          <a:p>
            <a:pPr algn="just"/>
            <a:r>
              <a:rPr lang="en-US" dirty="0">
                <a:latin typeface="+mj-lt"/>
              </a:rPr>
              <a:t>convert valid date strings to actual datetime objects, and turn invalid or missing dates into </a:t>
            </a:r>
            <a:r>
              <a:rPr lang="en-US" dirty="0" err="1">
                <a:latin typeface="+mj-lt"/>
              </a:rPr>
              <a:t>NaT</a:t>
            </a:r>
            <a:r>
              <a:rPr lang="en-US" dirty="0">
                <a:latin typeface="+mj-lt"/>
              </a:rPr>
              <a:t> (pandas’ “Not a Time” value).</a:t>
            </a:r>
            <a:endParaRPr lang="en-IN" dirty="0">
              <a:latin typeface="+mj-lt"/>
            </a:endParaRPr>
          </a:p>
        </p:txBody>
      </p:sp>
      <p:grpSp>
        <p:nvGrpSpPr>
          <p:cNvPr id="34" name="Group 33">
            <a:extLst>
              <a:ext uri="{FF2B5EF4-FFF2-40B4-BE49-F238E27FC236}">
                <a16:creationId xmlns:a16="http://schemas.microsoft.com/office/drawing/2014/main" id="{8EE4EA49-BC46-0B78-684B-B676C4C3B78F}"/>
              </a:ext>
            </a:extLst>
          </p:cNvPr>
          <p:cNvGrpSpPr/>
          <p:nvPr/>
        </p:nvGrpSpPr>
        <p:grpSpPr>
          <a:xfrm>
            <a:off x="3649395" y="930221"/>
            <a:ext cx="8187005" cy="5501059"/>
            <a:chOff x="3649395" y="930221"/>
            <a:chExt cx="8187005" cy="3785651"/>
          </a:xfrm>
        </p:grpSpPr>
        <p:sp>
          <p:nvSpPr>
            <p:cNvPr id="27" name="Rectangle: Rounded Corners 26">
              <a:extLst>
                <a:ext uri="{FF2B5EF4-FFF2-40B4-BE49-F238E27FC236}">
                  <a16:creationId xmlns:a16="http://schemas.microsoft.com/office/drawing/2014/main" id="{D4DE478A-4CDA-779A-9EC1-A1622DEA3EDD}"/>
                </a:ext>
              </a:extLst>
            </p:cNvPr>
            <p:cNvSpPr/>
            <p:nvPr/>
          </p:nvSpPr>
          <p:spPr>
            <a:xfrm>
              <a:off x="3649395" y="930221"/>
              <a:ext cx="8187005" cy="3785651"/>
            </a:xfrm>
            <a:prstGeom prst="roundRect">
              <a:avLst>
                <a:gd name="adj" fmla="val 8884"/>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Rectangle: Rounded Corners 27">
              <a:extLst>
                <a:ext uri="{FF2B5EF4-FFF2-40B4-BE49-F238E27FC236}">
                  <a16:creationId xmlns:a16="http://schemas.microsoft.com/office/drawing/2014/main" id="{E805FB35-5479-1C72-E06A-2AB66197A1F5}"/>
                </a:ext>
              </a:extLst>
            </p:cNvPr>
            <p:cNvSpPr/>
            <p:nvPr/>
          </p:nvSpPr>
          <p:spPr>
            <a:xfrm>
              <a:off x="3713389" y="1013534"/>
              <a:ext cx="8081434" cy="538746"/>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9" name="Oval 28">
              <a:extLst>
                <a:ext uri="{FF2B5EF4-FFF2-40B4-BE49-F238E27FC236}">
                  <a16:creationId xmlns:a16="http://schemas.microsoft.com/office/drawing/2014/main" id="{FFA3E0E6-52C9-9131-94AF-5054198DBDE0}"/>
                </a:ext>
              </a:extLst>
            </p:cNvPr>
            <p:cNvSpPr/>
            <p:nvPr/>
          </p:nvSpPr>
          <p:spPr>
            <a:xfrm>
              <a:off x="10645912" y="1174907"/>
              <a:ext cx="262800" cy="180000"/>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Oval 29">
              <a:extLst>
                <a:ext uri="{FF2B5EF4-FFF2-40B4-BE49-F238E27FC236}">
                  <a16:creationId xmlns:a16="http://schemas.microsoft.com/office/drawing/2014/main" id="{FAE0611B-4BCC-FDB4-3D77-23C2081D755C}"/>
                </a:ext>
              </a:extLst>
            </p:cNvPr>
            <p:cNvSpPr/>
            <p:nvPr/>
          </p:nvSpPr>
          <p:spPr>
            <a:xfrm>
              <a:off x="10925906" y="1174907"/>
              <a:ext cx="262800" cy="180000"/>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Oval 30">
              <a:extLst>
                <a:ext uri="{FF2B5EF4-FFF2-40B4-BE49-F238E27FC236}">
                  <a16:creationId xmlns:a16="http://schemas.microsoft.com/office/drawing/2014/main" id="{464610D9-A353-49CD-4D2C-557BFE45F919}"/>
                </a:ext>
              </a:extLst>
            </p:cNvPr>
            <p:cNvSpPr/>
            <p:nvPr/>
          </p:nvSpPr>
          <p:spPr>
            <a:xfrm>
              <a:off x="11205900" y="1174907"/>
              <a:ext cx="262800" cy="180000"/>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TextBox 31">
              <a:extLst>
                <a:ext uri="{FF2B5EF4-FFF2-40B4-BE49-F238E27FC236}">
                  <a16:creationId xmlns:a16="http://schemas.microsoft.com/office/drawing/2014/main" id="{D7E5EB29-07FD-8D6C-0D6F-1AE3B421EEB1}"/>
                </a:ext>
              </a:extLst>
            </p:cNvPr>
            <p:cNvSpPr txBox="1"/>
            <p:nvPr/>
          </p:nvSpPr>
          <p:spPr>
            <a:xfrm>
              <a:off x="3982130" y="1077934"/>
              <a:ext cx="1272933"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33" name="TextBox 32">
              <a:extLst>
                <a:ext uri="{FF2B5EF4-FFF2-40B4-BE49-F238E27FC236}">
                  <a16:creationId xmlns:a16="http://schemas.microsoft.com/office/drawing/2014/main" id="{CA9F3902-36F7-E6E8-5A53-0CFF55AD00AE}"/>
                </a:ext>
              </a:extLst>
            </p:cNvPr>
            <p:cNvSpPr txBox="1"/>
            <p:nvPr/>
          </p:nvSpPr>
          <p:spPr>
            <a:xfrm>
              <a:off x="3855965" y="1635593"/>
              <a:ext cx="7980435" cy="2351001"/>
            </a:xfrm>
            <a:prstGeom prst="rect">
              <a:avLst/>
            </a:prstGeom>
            <a:noFill/>
          </p:spPr>
          <p:txBody>
            <a:bodyPr wrap="square" rtlCol="0">
              <a:spAutoFit/>
            </a:bodyPr>
            <a:lstStyle/>
            <a:p>
              <a:r>
                <a:rPr lang="en-IN" dirty="0">
                  <a:solidFill>
                    <a:srgbClr val="FC5130"/>
                  </a:solidFill>
                </a:rPr>
                <a:t>data[</a:t>
              </a:r>
              <a:r>
                <a:rPr lang="en-IN" dirty="0">
                  <a:solidFill>
                    <a:schemeClr val="accent3">
                      <a:lumMod val="60000"/>
                      <a:lumOff val="40000"/>
                    </a:schemeClr>
                  </a:solidFill>
                </a:rPr>
                <a:t>'Phases</a:t>
              </a:r>
              <a:r>
                <a:rPr lang="en-IN" dirty="0">
                  <a:solidFill>
                    <a:srgbClr val="FC5130"/>
                  </a:solidFill>
                </a:rPr>
                <a:t>']</a:t>
              </a:r>
              <a:r>
                <a:rPr lang="en-IN" dirty="0">
                  <a:solidFill>
                    <a:schemeClr val="bg1"/>
                  </a:solidFill>
                </a:rPr>
                <a:t>=</a:t>
              </a:r>
              <a:r>
                <a:rPr lang="en-IN" dirty="0">
                  <a:solidFill>
                    <a:srgbClr val="FC5130"/>
                  </a:solidFill>
                </a:rPr>
                <a:t>data[</a:t>
              </a:r>
              <a:r>
                <a:rPr lang="en-IN" dirty="0">
                  <a:solidFill>
                    <a:schemeClr val="accent3">
                      <a:lumMod val="60000"/>
                      <a:lumOff val="40000"/>
                    </a:schemeClr>
                  </a:solidFill>
                </a:rPr>
                <a:t>'Phases'</a:t>
              </a:r>
              <a:r>
                <a:rPr lang="en-IN" dirty="0">
                  <a:solidFill>
                    <a:srgbClr val="FC5130"/>
                  </a:solidFill>
                </a:rPr>
                <a:t>].</a:t>
              </a:r>
              <a:r>
                <a:rPr lang="en-IN" dirty="0" err="1">
                  <a:solidFill>
                    <a:srgbClr val="FC5130"/>
                  </a:solidFill>
                </a:rPr>
                <a:t>fillna</a:t>
              </a:r>
              <a:r>
                <a:rPr lang="en-IN" dirty="0">
                  <a:solidFill>
                    <a:srgbClr val="FC5130"/>
                  </a:solidFill>
                </a:rPr>
                <a:t>(</a:t>
              </a:r>
              <a:r>
                <a:rPr lang="en-IN" dirty="0">
                  <a:solidFill>
                    <a:schemeClr val="accent3">
                      <a:lumMod val="60000"/>
                      <a:lumOff val="40000"/>
                    </a:schemeClr>
                  </a:solidFill>
                </a:rPr>
                <a:t>'Not Applicable'</a:t>
              </a:r>
              <a:r>
                <a:rPr lang="en-IN" dirty="0">
                  <a:solidFill>
                    <a:srgbClr val="FC5130"/>
                  </a:solidFill>
                </a:rPr>
                <a:t>)</a:t>
              </a:r>
            </a:p>
            <a:p>
              <a:r>
                <a:rPr lang="en-IN" dirty="0">
                  <a:solidFill>
                    <a:srgbClr val="FC5130"/>
                  </a:solidFill>
                </a:rPr>
                <a:t>data[</a:t>
              </a:r>
              <a:r>
                <a:rPr lang="en-IN" dirty="0">
                  <a:solidFill>
                    <a:schemeClr val="accent3">
                      <a:lumMod val="60000"/>
                      <a:lumOff val="40000"/>
                    </a:schemeClr>
                  </a:solidFill>
                </a:rPr>
                <a:t>'</a:t>
              </a:r>
              <a:r>
                <a:rPr lang="en-IN" dirty="0" err="1">
                  <a:solidFill>
                    <a:schemeClr val="accent3">
                      <a:lumMod val="60000"/>
                      <a:lumOff val="40000"/>
                    </a:schemeClr>
                  </a:solidFill>
                </a:rPr>
                <a:t>Enrollment</a:t>
              </a:r>
              <a:r>
                <a:rPr lang="en-IN" dirty="0">
                  <a:solidFill>
                    <a:schemeClr val="accent3">
                      <a:lumMod val="60000"/>
                      <a:lumOff val="40000"/>
                    </a:schemeClr>
                  </a:solidFill>
                </a:rPr>
                <a:t>'</a:t>
              </a:r>
              <a:r>
                <a:rPr lang="en-IN" dirty="0">
                  <a:solidFill>
                    <a:srgbClr val="FC5130"/>
                  </a:solidFill>
                </a:rPr>
                <a:t>]</a:t>
              </a:r>
              <a:r>
                <a:rPr lang="en-IN" dirty="0">
                  <a:solidFill>
                    <a:schemeClr val="bg1"/>
                  </a:solidFill>
                </a:rPr>
                <a:t>=</a:t>
              </a:r>
              <a:r>
                <a:rPr lang="en-IN" dirty="0">
                  <a:solidFill>
                    <a:srgbClr val="FC5130"/>
                  </a:solidFill>
                </a:rPr>
                <a:t>data[</a:t>
              </a:r>
              <a:r>
                <a:rPr lang="en-IN" dirty="0">
                  <a:solidFill>
                    <a:schemeClr val="accent3">
                      <a:lumMod val="60000"/>
                      <a:lumOff val="40000"/>
                    </a:schemeClr>
                  </a:solidFill>
                </a:rPr>
                <a:t>'</a:t>
              </a:r>
              <a:r>
                <a:rPr lang="en-IN" dirty="0" err="1">
                  <a:solidFill>
                    <a:schemeClr val="accent3">
                      <a:lumMod val="60000"/>
                      <a:lumOff val="40000"/>
                    </a:schemeClr>
                  </a:solidFill>
                </a:rPr>
                <a:t>Enrollment</a:t>
              </a:r>
              <a:r>
                <a:rPr lang="en-IN" dirty="0">
                  <a:solidFill>
                    <a:schemeClr val="accent3">
                      <a:lumMod val="60000"/>
                      <a:lumOff val="40000"/>
                    </a:schemeClr>
                  </a:solidFill>
                </a:rPr>
                <a:t>'</a:t>
              </a:r>
              <a:r>
                <a:rPr lang="en-IN" dirty="0">
                  <a:solidFill>
                    <a:srgbClr val="FC5130"/>
                  </a:solidFill>
                </a:rPr>
                <a:t>].</a:t>
              </a:r>
              <a:r>
                <a:rPr lang="en-IN" dirty="0" err="1">
                  <a:solidFill>
                    <a:srgbClr val="FC5130"/>
                  </a:solidFill>
                </a:rPr>
                <a:t>fillna</a:t>
              </a:r>
              <a:r>
                <a:rPr lang="en-IN" dirty="0">
                  <a:solidFill>
                    <a:srgbClr val="FC5130"/>
                  </a:solidFill>
                </a:rPr>
                <a:t>(</a:t>
              </a:r>
              <a:r>
                <a:rPr lang="en-IN" dirty="0">
                  <a:solidFill>
                    <a:schemeClr val="tx2">
                      <a:lumMod val="25000"/>
                      <a:lumOff val="75000"/>
                    </a:schemeClr>
                  </a:solidFill>
                </a:rPr>
                <a:t>0</a:t>
              </a:r>
              <a:r>
                <a:rPr lang="en-IN" dirty="0">
                  <a:solidFill>
                    <a:srgbClr val="FC5130"/>
                  </a:solidFill>
                </a:rPr>
                <a:t>)</a:t>
              </a:r>
            </a:p>
            <a:p>
              <a:r>
                <a:rPr lang="en-IN" dirty="0">
                  <a:solidFill>
                    <a:srgbClr val="FC5130"/>
                  </a:solidFill>
                </a:rPr>
                <a:t>data[</a:t>
              </a:r>
              <a:r>
                <a:rPr lang="en-IN" dirty="0">
                  <a:solidFill>
                    <a:schemeClr val="accent3">
                      <a:lumMod val="60000"/>
                      <a:lumOff val="40000"/>
                    </a:schemeClr>
                  </a:solidFill>
                </a:rPr>
                <a:t>'Completion Date'</a:t>
              </a:r>
              <a:r>
                <a:rPr lang="en-IN" dirty="0">
                  <a:solidFill>
                    <a:srgbClr val="FC5130"/>
                  </a:solidFill>
                </a:rPr>
                <a:t>]</a:t>
              </a:r>
              <a:r>
                <a:rPr lang="en-IN" dirty="0">
                  <a:solidFill>
                    <a:schemeClr val="bg1"/>
                  </a:solidFill>
                </a:rPr>
                <a:t>=</a:t>
              </a:r>
              <a:r>
                <a:rPr lang="en-IN" dirty="0" err="1">
                  <a:solidFill>
                    <a:srgbClr val="FC5130"/>
                  </a:solidFill>
                </a:rPr>
                <a:t>pd.to_datetime</a:t>
              </a:r>
              <a:r>
                <a:rPr lang="en-IN" dirty="0">
                  <a:solidFill>
                    <a:srgbClr val="FC5130"/>
                  </a:solidFill>
                </a:rPr>
                <a:t>(data[</a:t>
              </a:r>
              <a:r>
                <a:rPr lang="en-IN" dirty="0">
                  <a:solidFill>
                    <a:schemeClr val="accent3">
                      <a:lumMod val="60000"/>
                      <a:lumOff val="40000"/>
                    </a:schemeClr>
                  </a:solidFill>
                </a:rPr>
                <a:t>'Completion Date'</a:t>
              </a:r>
              <a:r>
                <a:rPr lang="en-IN" dirty="0">
                  <a:solidFill>
                    <a:srgbClr val="FC5130"/>
                  </a:solidFill>
                </a:rPr>
                <a:t>],errors</a:t>
              </a:r>
              <a:r>
                <a:rPr lang="en-IN" dirty="0">
                  <a:solidFill>
                    <a:schemeClr val="bg1"/>
                  </a:solidFill>
                </a:rPr>
                <a:t>=</a:t>
              </a:r>
              <a:r>
                <a:rPr lang="en-IN" dirty="0">
                  <a:solidFill>
                    <a:schemeClr val="accent3">
                      <a:lumMod val="60000"/>
                      <a:lumOff val="40000"/>
                    </a:schemeClr>
                  </a:solidFill>
                </a:rPr>
                <a:t>"coerce"</a:t>
              </a:r>
              <a:r>
                <a:rPr lang="en-IN" dirty="0">
                  <a:solidFill>
                    <a:srgbClr val="FC5130"/>
                  </a:solidFill>
                </a:rPr>
                <a:t>)</a:t>
              </a:r>
            </a:p>
            <a:p>
              <a:r>
                <a:rPr lang="en-IN" dirty="0">
                  <a:solidFill>
                    <a:srgbClr val="FC5130"/>
                  </a:solidFill>
                </a:rPr>
                <a:t>data[</a:t>
              </a:r>
              <a:r>
                <a:rPr lang="en-IN" dirty="0">
                  <a:solidFill>
                    <a:schemeClr val="accent3">
                      <a:lumMod val="60000"/>
                      <a:lumOff val="40000"/>
                    </a:schemeClr>
                  </a:solidFill>
                </a:rPr>
                <a:t>'Primary Completion Date'</a:t>
              </a:r>
              <a:r>
                <a:rPr lang="en-IN" dirty="0">
                  <a:solidFill>
                    <a:srgbClr val="FC5130"/>
                  </a:solidFill>
                </a:rPr>
                <a:t>]</a:t>
              </a:r>
              <a:r>
                <a:rPr lang="en-IN" dirty="0">
                  <a:solidFill>
                    <a:schemeClr val="bg1"/>
                  </a:solidFill>
                </a:rPr>
                <a:t>=</a:t>
              </a:r>
              <a:r>
                <a:rPr lang="en-IN" dirty="0" err="1">
                  <a:solidFill>
                    <a:srgbClr val="FC5130"/>
                  </a:solidFill>
                </a:rPr>
                <a:t>pd.to_datetime</a:t>
              </a:r>
              <a:r>
                <a:rPr lang="en-IN" dirty="0">
                  <a:solidFill>
                    <a:srgbClr val="FC5130"/>
                  </a:solidFill>
                </a:rPr>
                <a:t>(data[</a:t>
              </a:r>
              <a:r>
                <a:rPr lang="en-IN" dirty="0">
                  <a:solidFill>
                    <a:schemeClr val="accent3">
                      <a:lumMod val="60000"/>
                      <a:lumOff val="40000"/>
                    </a:schemeClr>
                  </a:solidFill>
                </a:rPr>
                <a:t>'Primary Completion Date'</a:t>
              </a:r>
              <a:r>
                <a:rPr lang="en-IN" dirty="0">
                  <a:solidFill>
                    <a:srgbClr val="FC5130"/>
                  </a:solidFill>
                </a:rPr>
                <a:t>],errors</a:t>
              </a:r>
              <a:r>
                <a:rPr lang="en-IN" dirty="0">
                  <a:solidFill>
                    <a:schemeClr val="bg1"/>
                  </a:solidFill>
                </a:rPr>
                <a:t>=</a:t>
              </a:r>
              <a:r>
                <a:rPr lang="en-IN" dirty="0">
                  <a:solidFill>
                    <a:schemeClr val="accent3">
                      <a:lumMod val="60000"/>
                      <a:lumOff val="40000"/>
                    </a:schemeClr>
                  </a:solidFill>
                </a:rPr>
                <a:t>'coerce'</a:t>
              </a:r>
              <a:r>
                <a:rPr lang="en-IN" dirty="0">
                  <a:solidFill>
                    <a:srgbClr val="FC5130"/>
                  </a:solidFill>
                </a:rPr>
                <a:t>)</a:t>
              </a:r>
            </a:p>
            <a:p>
              <a:r>
                <a:rPr lang="en-IN" dirty="0">
                  <a:solidFill>
                    <a:srgbClr val="FC5130"/>
                  </a:solidFill>
                </a:rPr>
                <a:t>data[</a:t>
              </a:r>
              <a:r>
                <a:rPr lang="en-IN" dirty="0">
                  <a:solidFill>
                    <a:schemeClr val="accent3">
                      <a:lumMod val="60000"/>
                      <a:lumOff val="40000"/>
                    </a:schemeClr>
                  </a:solidFill>
                </a:rPr>
                <a:t>'Start Date'</a:t>
              </a:r>
              <a:r>
                <a:rPr lang="en-IN" dirty="0">
                  <a:solidFill>
                    <a:srgbClr val="FC5130"/>
                  </a:solidFill>
                </a:rPr>
                <a:t>]</a:t>
              </a:r>
              <a:r>
                <a:rPr lang="en-IN" dirty="0">
                  <a:solidFill>
                    <a:schemeClr val="bg1"/>
                  </a:solidFill>
                </a:rPr>
                <a:t>=</a:t>
              </a:r>
              <a:r>
                <a:rPr lang="en-IN" dirty="0" err="1">
                  <a:solidFill>
                    <a:srgbClr val="FC5130"/>
                  </a:solidFill>
                </a:rPr>
                <a:t>pd.to_datetime</a:t>
              </a:r>
              <a:r>
                <a:rPr lang="en-IN" dirty="0">
                  <a:solidFill>
                    <a:srgbClr val="FC5130"/>
                  </a:solidFill>
                </a:rPr>
                <a:t>( data[</a:t>
              </a:r>
              <a:r>
                <a:rPr lang="en-IN" dirty="0">
                  <a:solidFill>
                    <a:schemeClr val="accent3">
                      <a:lumMod val="60000"/>
                      <a:lumOff val="40000"/>
                    </a:schemeClr>
                  </a:solidFill>
                </a:rPr>
                <a:t>'Start Date'</a:t>
              </a:r>
              <a:r>
                <a:rPr lang="en-IN" dirty="0">
                  <a:solidFill>
                    <a:srgbClr val="FC5130"/>
                  </a:solidFill>
                </a:rPr>
                <a:t>],errors</a:t>
              </a:r>
              <a:r>
                <a:rPr lang="en-IN" dirty="0">
                  <a:solidFill>
                    <a:schemeClr val="bg1"/>
                  </a:solidFill>
                </a:rPr>
                <a:t>=</a:t>
              </a:r>
              <a:r>
                <a:rPr lang="en-IN" dirty="0">
                  <a:solidFill>
                    <a:schemeClr val="accent3">
                      <a:lumMod val="60000"/>
                      <a:lumOff val="40000"/>
                    </a:schemeClr>
                  </a:solidFill>
                </a:rPr>
                <a:t>"coerce"</a:t>
              </a:r>
              <a:r>
                <a:rPr lang="en-IN" dirty="0">
                  <a:solidFill>
                    <a:srgbClr val="FC5130"/>
                  </a:solidFill>
                </a:rPr>
                <a:t>)</a:t>
              </a:r>
            </a:p>
            <a:p>
              <a:r>
                <a:rPr lang="en-IN" dirty="0">
                  <a:solidFill>
                    <a:srgbClr val="FFFF00"/>
                  </a:solidFill>
                </a:rPr>
                <a:t>#More Cleaning</a:t>
              </a:r>
            </a:p>
            <a:p>
              <a:r>
                <a:rPr lang="en-IN" dirty="0" err="1">
                  <a:solidFill>
                    <a:srgbClr val="FC5130"/>
                  </a:solidFill>
                </a:rPr>
                <a:t>data.dropna</a:t>
              </a:r>
              <a:r>
                <a:rPr lang="en-IN" dirty="0">
                  <a:solidFill>
                    <a:srgbClr val="FC5130"/>
                  </a:solidFill>
                </a:rPr>
                <a:t>(subset=[</a:t>
              </a:r>
              <a:r>
                <a:rPr lang="en-IN" dirty="0">
                  <a:solidFill>
                    <a:schemeClr val="accent3">
                      <a:lumMod val="60000"/>
                      <a:lumOff val="40000"/>
                    </a:schemeClr>
                  </a:solidFill>
                </a:rPr>
                <a:t>'</a:t>
              </a:r>
              <a:r>
                <a:rPr lang="en-IN" dirty="0" err="1">
                  <a:solidFill>
                    <a:schemeClr val="accent3">
                      <a:lumMod val="60000"/>
                      <a:lumOff val="40000"/>
                    </a:schemeClr>
                  </a:solidFill>
                </a:rPr>
                <a:t>Interventions','Outcome</a:t>
              </a:r>
              <a:r>
                <a:rPr lang="en-IN" dirty="0">
                  <a:solidFill>
                    <a:schemeClr val="accent3">
                      <a:lumMod val="60000"/>
                      <a:lumOff val="40000"/>
                    </a:schemeClr>
                  </a:solidFill>
                </a:rPr>
                <a:t> </a:t>
              </a:r>
              <a:r>
                <a:rPr lang="en-IN" dirty="0" err="1">
                  <a:solidFill>
                    <a:schemeClr val="accent3">
                      <a:lumMod val="60000"/>
                      <a:lumOff val="40000"/>
                    </a:schemeClr>
                  </a:solidFill>
                </a:rPr>
                <a:t>Measures','Gender','Study</a:t>
              </a:r>
              <a:r>
                <a:rPr lang="en-IN" dirty="0">
                  <a:solidFill>
                    <a:schemeClr val="accent3">
                      <a:lumMod val="60000"/>
                      <a:lumOff val="40000"/>
                    </a:schemeClr>
                  </a:solidFill>
                </a:rPr>
                <a:t> </a:t>
              </a:r>
              <a:r>
                <a:rPr lang="en-IN" dirty="0" err="1">
                  <a:solidFill>
                    <a:schemeClr val="accent3">
                      <a:lumMod val="60000"/>
                      <a:lumOff val="40000"/>
                    </a:schemeClr>
                  </a:solidFill>
                </a:rPr>
                <a:t>Designs','Other</a:t>
              </a:r>
              <a:r>
                <a:rPr lang="en-IN" dirty="0">
                  <a:solidFill>
                    <a:schemeClr val="accent3">
                      <a:lumMod val="60000"/>
                      <a:lumOff val="40000"/>
                    </a:schemeClr>
                  </a:solidFill>
                </a:rPr>
                <a:t> </a:t>
              </a:r>
              <a:r>
                <a:rPr lang="en-IN" dirty="0" err="1">
                  <a:solidFill>
                    <a:schemeClr val="accent3">
                      <a:lumMod val="60000"/>
                      <a:lumOff val="40000"/>
                    </a:schemeClr>
                  </a:solidFill>
                </a:rPr>
                <a:t>IDs','Start</a:t>
              </a:r>
              <a:r>
                <a:rPr lang="en-IN" dirty="0">
                  <a:solidFill>
                    <a:schemeClr val="accent3">
                      <a:lumMod val="60000"/>
                      <a:lumOff val="40000"/>
                    </a:schemeClr>
                  </a:solidFill>
                </a:rPr>
                <a:t> Date’, 'Completion Date’, 'Primary Completion Date</a:t>
              </a:r>
              <a:r>
                <a:rPr lang="en-IN" dirty="0">
                  <a:solidFill>
                    <a:srgbClr val="FC5130"/>
                  </a:solidFill>
                </a:rPr>
                <a:t>‘],</a:t>
              </a:r>
              <a:r>
                <a:rPr lang="en-IN" dirty="0" err="1">
                  <a:solidFill>
                    <a:srgbClr val="FC5130"/>
                  </a:solidFill>
                </a:rPr>
                <a:t>inplace</a:t>
              </a:r>
              <a:r>
                <a:rPr lang="en-IN" dirty="0">
                  <a:solidFill>
                    <a:srgbClr val="FC5130"/>
                  </a:solidFill>
                </a:rPr>
                <a:t>=True)</a:t>
              </a:r>
            </a:p>
            <a:p>
              <a:r>
                <a:rPr lang="en-IN" dirty="0">
                  <a:solidFill>
                    <a:srgbClr val="FC5130"/>
                  </a:solidFill>
                </a:rPr>
                <a:t>data[</a:t>
              </a:r>
              <a:r>
                <a:rPr lang="en-IN" dirty="0">
                  <a:solidFill>
                    <a:schemeClr val="accent3">
                      <a:lumMod val="60000"/>
                      <a:lumOff val="40000"/>
                    </a:schemeClr>
                  </a:solidFill>
                </a:rPr>
                <a:t>'Locations'</a:t>
              </a:r>
              <a:r>
                <a:rPr lang="en-IN" dirty="0">
                  <a:solidFill>
                    <a:srgbClr val="FC5130"/>
                  </a:solidFill>
                </a:rPr>
                <a:t>]=data[</a:t>
              </a:r>
              <a:r>
                <a:rPr lang="en-IN" dirty="0">
                  <a:solidFill>
                    <a:schemeClr val="accent3">
                      <a:lumMod val="60000"/>
                      <a:lumOff val="40000"/>
                    </a:schemeClr>
                  </a:solidFill>
                </a:rPr>
                <a:t>'Locations'</a:t>
              </a:r>
              <a:r>
                <a:rPr lang="en-IN" dirty="0">
                  <a:solidFill>
                    <a:srgbClr val="FC5130"/>
                  </a:solidFill>
                </a:rPr>
                <a:t>].</a:t>
              </a:r>
              <a:r>
                <a:rPr lang="en-IN" dirty="0" err="1">
                  <a:solidFill>
                    <a:srgbClr val="FC5130"/>
                  </a:solidFill>
                </a:rPr>
                <a:t>fillna</a:t>
              </a:r>
              <a:r>
                <a:rPr lang="en-IN" dirty="0">
                  <a:solidFill>
                    <a:srgbClr val="FC5130"/>
                  </a:solidFill>
                </a:rPr>
                <a:t>(</a:t>
              </a:r>
              <a:r>
                <a:rPr lang="en-IN" dirty="0">
                  <a:solidFill>
                    <a:schemeClr val="accent3">
                      <a:lumMod val="60000"/>
                      <a:lumOff val="40000"/>
                    </a:schemeClr>
                  </a:solidFill>
                </a:rPr>
                <a:t>"Remote"</a:t>
              </a:r>
              <a:r>
                <a:rPr lang="en-IN" dirty="0">
                  <a:solidFill>
                    <a:srgbClr val="FC5130"/>
                  </a:solidFill>
                </a:rPr>
                <a:t>)</a:t>
              </a:r>
            </a:p>
          </p:txBody>
        </p:sp>
      </p:grpSp>
    </p:spTree>
    <p:extLst>
      <p:ext uri="{BB962C8B-B14F-4D97-AF65-F5344CB8AC3E}">
        <p14:creationId xmlns:p14="http://schemas.microsoft.com/office/powerpoint/2010/main" val="41099521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withEffect" p14:presetBounceEnd="65000">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14:bounceEnd="65000">
                                          <p:cBhvr additive="base">
                                            <p:cTn id="7" dur="2000" fill="hold"/>
                                            <p:tgtEl>
                                              <p:spTgt spid="34"/>
                                            </p:tgtEl>
                                            <p:attrNameLst>
                                              <p:attrName>ppt_x</p:attrName>
                                            </p:attrNameLst>
                                          </p:cBhvr>
                                          <p:tavLst>
                                            <p:tav tm="0">
                                              <p:val>
                                                <p:strVal val="1+#ppt_w/2"/>
                                              </p:val>
                                            </p:tav>
                                            <p:tav tm="100000">
                                              <p:val>
                                                <p:strVal val="#ppt_x"/>
                                              </p:val>
                                            </p:tav>
                                          </p:tavLst>
                                        </p:anim>
                                        <p:anim calcmode="lin" valueType="num" p14:bounceEnd="65000">
                                          <p:cBhvr additive="base">
                                            <p:cTn id="8" dur="20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2000" fill="hold"/>
                                            <p:tgtEl>
                                              <p:spTgt spid="34"/>
                                            </p:tgtEl>
                                            <p:attrNameLst>
                                              <p:attrName>ppt_x</p:attrName>
                                            </p:attrNameLst>
                                          </p:cBhvr>
                                          <p:tavLst>
                                            <p:tav tm="0">
                                              <p:val>
                                                <p:strVal val="1+#ppt_w/2"/>
                                              </p:val>
                                            </p:tav>
                                            <p:tav tm="100000">
                                              <p:val>
                                                <p:strVal val="#ppt_x"/>
                                              </p:val>
                                            </p:tav>
                                          </p:tavLst>
                                        </p:anim>
                                        <p:anim calcmode="lin" valueType="num">
                                          <p:cBhvr additive="base">
                                            <p:cTn id="8" dur="20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F1020"/>
        </a:solidFill>
        <a:effectLst/>
      </p:bgPr>
    </p:bg>
    <p:spTree>
      <p:nvGrpSpPr>
        <p:cNvPr id="1" name="">
          <a:extLst>
            <a:ext uri="{FF2B5EF4-FFF2-40B4-BE49-F238E27FC236}">
              <a16:creationId xmlns:a16="http://schemas.microsoft.com/office/drawing/2014/main" id="{CE1BC46F-1EF6-E456-1BE6-FC9B57148D7A}"/>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D8AD3F0-39AF-C8EC-4C3A-0A4537C55D62}"/>
              </a:ext>
            </a:extLst>
          </p:cNvPr>
          <p:cNvSpPr txBox="1"/>
          <p:nvPr/>
        </p:nvSpPr>
        <p:spPr>
          <a:xfrm>
            <a:off x="1018571" y="-6341740"/>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2" name="Group 1">
            <a:extLst>
              <a:ext uri="{FF2B5EF4-FFF2-40B4-BE49-F238E27FC236}">
                <a16:creationId xmlns:a16="http://schemas.microsoft.com/office/drawing/2014/main" id="{A8732AAE-7A89-7A01-EBE2-91B84E097E2C}"/>
              </a:ext>
            </a:extLst>
          </p:cNvPr>
          <p:cNvGrpSpPr/>
          <p:nvPr/>
        </p:nvGrpSpPr>
        <p:grpSpPr>
          <a:xfrm>
            <a:off x="6770084" y="-7606934"/>
            <a:ext cx="6193562" cy="6731703"/>
            <a:chOff x="6770084" y="270980"/>
            <a:chExt cx="6193562" cy="6731703"/>
          </a:xfrm>
        </p:grpSpPr>
        <p:sp>
          <p:nvSpPr>
            <p:cNvPr id="7" name="Oval 6">
              <a:extLst>
                <a:ext uri="{FF2B5EF4-FFF2-40B4-BE49-F238E27FC236}">
                  <a16:creationId xmlns:a16="http://schemas.microsoft.com/office/drawing/2014/main" id="{EB2C710D-225C-5EE2-5EBC-226CC69EC664}"/>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AA8E5123-996E-B9FF-AC80-B996E295C1F9}"/>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B992B96D-2165-6A1D-F2C6-99A5439B052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7614589"/>
            <a:ext cx="914400" cy="914400"/>
          </a:xfrm>
          <a:prstGeom prst="rect">
            <a:avLst/>
          </a:prstGeom>
        </p:spPr>
      </p:pic>
      <p:pic>
        <p:nvPicPr>
          <p:cNvPr id="10" name="Graphic 9" descr="Stethoscope with solid fill">
            <a:extLst>
              <a:ext uri="{FF2B5EF4-FFF2-40B4-BE49-F238E27FC236}">
                <a16:creationId xmlns:a16="http://schemas.microsoft.com/office/drawing/2014/main" id="{A7A25E08-A91F-6CB8-C994-1E278670BC3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2256776"/>
            <a:ext cx="914400" cy="914400"/>
          </a:xfrm>
          <a:prstGeom prst="rect">
            <a:avLst/>
          </a:prstGeom>
        </p:spPr>
      </p:pic>
      <p:pic>
        <p:nvPicPr>
          <p:cNvPr id="11" name="Graphic 10" descr="Stethoscope with solid fill">
            <a:extLst>
              <a:ext uri="{FF2B5EF4-FFF2-40B4-BE49-F238E27FC236}">
                <a16:creationId xmlns:a16="http://schemas.microsoft.com/office/drawing/2014/main" id="{F9E62CBC-8D7E-31EC-2093-A635C9F0D79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2531320"/>
            <a:ext cx="603785" cy="603785"/>
          </a:xfrm>
          <a:prstGeom prst="rect">
            <a:avLst/>
          </a:prstGeom>
        </p:spPr>
      </p:pic>
      <p:pic>
        <p:nvPicPr>
          <p:cNvPr id="12" name="Graphic 11" descr="Stethoscope with solid fill">
            <a:extLst>
              <a:ext uri="{FF2B5EF4-FFF2-40B4-BE49-F238E27FC236}">
                <a16:creationId xmlns:a16="http://schemas.microsoft.com/office/drawing/2014/main" id="{FBA90757-4F08-F8F1-1506-89FB6C56692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6810814"/>
            <a:ext cx="401586" cy="401586"/>
          </a:xfrm>
          <a:prstGeom prst="rect">
            <a:avLst/>
          </a:prstGeom>
        </p:spPr>
      </p:pic>
      <p:pic>
        <p:nvPicPr>
          <p:cNvPr id="13" name="Graphic 12" descr="Stethoscope with solid fill">
            <a:extLst>
              <a:ext uri="{FF2B5EF4-FFF2-40B4-BE49-F238E27FC236}">
                <a16:creationId xmlns:a16="http://schemas.microsoft.com/office/drawing/2014/main" id="{46AAED93-5559-84F4-6D50-32CB40B7E72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4782499"/>
            <a:ext cx="401586" cy="401586"/>
          </a:xfrm>
          <a:prstGeom prst="rect">
            <a:avLst/>
          </a:prstGeom>
        </p:spPr>
      </p:pic>
      <p:pic>
        <p:nvPicPr>
          <p:cNvPr id="5" name="Picture 4" descr="A statue of a person mopping the floor&#10;&#10;AI-generated content may be incorrect.">
            <a:extLst>
              <a:ext uri="{FF2B5EF4-FFF2-40B4-BE49-F238E27FC236}">
                <a16:creationId xmlns:a16="http://schemas.microsoft.com/office/drawing/2014/main" id="{4ED51103-AB0D-0936-EDB6-7C8484465960}"/>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1875" l="10000" r="91797">
                        <a14:foregroundMark x1="33828" y1="78984" x2="34766" y2="88750"/>
                        <a14:foregroundMark x1="29844" y1="75391" x2="32344" y2="78672"/>
                        <a14:foregroundMark x1="59219" y1="89922" x2="59219" y2="89922"/>
                        <a14:foregroundMark x1="81875" y1="91875" x2="81875" y2="91875"/>
                        <a14:foregroundMark x1="87188" y1="90078" x2="87188" y2="90078"/>
                        <a14:foregroundMark x1="87500" y1="89766" x2="76797" y2="91719"/>
                        <a14:foregroundMark x1="89688" y1="89922" x2="87891" y2="90781"/>
                        <a14:foregroundMark x1="91797" y1="90547" x2="87813" y2="91719"/>
                        <a14:foregroundMark x1="81406" y1="89219" x2="71484" y2="90391"/>
                        <a14:foregroundMark x1="70703" y1="91250" x2="74922" y2="91875"/>
                        <a14:foregroundMark x1="69297" y1="91094" x2="71016" y2="91094"/>
                        <a14:foregroundMark x1="69844" y1="91406" x2="78750" y2="91250"/>
                        <a14:backgroundMark x1="49688" y1="84141" x2="49688" y2="84141"/>
                        <a14:backgroundMark x1="47500" y1="82344" x2="47500" y2="82344"/>
                        <a14:backgroundMark x1="46172" y1="82500" x2="46172" y2="82500"/>
                        <a14:backgroundMark x1="47656" y1="74688" x2="47656" y2="74688"/>
                        <a14:backgroundMark x1="49688" y1="81484" x2="49688" y2="81484"/>
                        <a14:backgroundMark x1="48828" y1="86094" x2="48828" y2="86094"/>
                        <a14:backgroundMark x1="48984" y1="85625" x2="48984" y2="85625"/>
                        <a14:backgroundMark x1="48984" y1="85938" x2="48984" y2="85938"/>
                      </a14:backgroundRemoval>
                    </a14:imgEffect>
                  </a14:imgLayer>
                </a14:imgProps>
              </a:ext>
              <a:ext uri="{28A0092B-C50C-407E-A947-70E740481C1C}">
                <a14:useLocalDpi xmlns:a14="http://schemas.microsoft.com/office/drawing/2010/main" val="0"/>
              </a:ext>
            </a:extLst>
          </a:blip>
          <a:stretch>
            <a:fillRect/>
          </a:stretch>
        </p:blipFill>
        <p:spPr>
          <a:xfrm>
            <a:off x="-7001146" y="182880"/>
            <a:ext cx="6858000" cy="6858000"/>
          </a:xfrm>
          <a:prstGeom prst="rect">
            <a:avLst/>
          </a:prstGeom>
        </p:spPr>
      </p:pic>
      <p:sp>
        <p:nvSpPr>
          <p:cNvPr id="16" name="TextBox 15">
            <a:extLst>
              <a:ext uri="{FF2B5EF4-FFF2-40B4-BE49-F238E27FC236}">
                <a16:creationId xmlns:a16="http://schemas.microsoft.com/office/drawing/2014/main" id="{3CF073BF-A147-6CED-7895-2F83F4377387}"/>
              </a:ext>
            </a:extLst>
          </p:cNvPr>
          <p:cNvSpPr txBox="1"/>
          <p:nvPr/>
        </p:nvSpPr>
        <p:spPr>
          <a:xfrm>
            <a:off x="-3904501" y="67650"/>
            <a:ext cx="3449256" cy="1077218"/>
          </a:xfrm>
          <a:prstGeom prst="rect">
            <a:avLst/>
          </a:prstGeom>
          <a:noFill/>
        </p:spPr>
        <p:txBody>
          <a:bodyPr wrap="square" rtlCol="0">
            <a:spAutoFit/>
          </a:bodyPr>
          <a:lstStyle/>
          <a:p>
            <a:r>
              <a:rPr lang="en-IN" sz="3200" dirty="0">
                <a:latin typeface="Unbounded ExtraBold" pitchFamily="2" charset="0"/>
              </a:rPr>
              <a:t>Data</a:t>
            </a:r>
            <a:r>
              <a:rPr lang="en-IN" sz="3200" dirty="0">
                <a:solidFill>
                  <a:srgbClr val="FC5130"/>
                </a:solidFill>
                <a:latin typeface="Unbounded ExtraBold" pitchFamily="2" charset="0"/>
              </a:rPr>
              <a:t> Cleaning</a:t>
            </a:r>
            <a:endParaRPr lang="en-IN" sz="3200" dirty="0">
              <a:solidFill>
                <a:srgbClr val="FFFAFF"/>
              </a:solidFill>
              <a:latin typeface="Unbounded ExtraBold" pitchFamily="2" charset="0"/>
            </a:endParaRPr>
          </a:p>
        </p:txBody>
      </p:sp>
      <p:sp>
        <p:nvSpPr>
          <p:cNvPr id="6" name="TextBox 5">
            <a:extLst>
              <a:ext uri="{FF2B5EF4-FFF2-40B4-BE49-F238E27FC236}">
                <a16:creationId xmlns:a16="http://schemas.microsoft.com/office/drawing/2014/main" id="{0B0D84E3-E706-422B-D2E6-A1FBEF569F39}"/>
              </a:ext>
            </a:extLst>
          </p:cNvPr>
          <p:cNvSpPr txBox="1"/>
          <p:nvPr/>
        </p:nvSpPr>
        <p:spPr>
          <a:xfrm>
            <a:off x="6101498" y="-6339840"/>
            <a:ext cx="4830662" cy="2308324"/>
          </a:xfrm>
          <a:prstGeom prst="rect">
            <a:avLst/>
          </a:prstGeom>
          <a:noFill/>
        </p:spPr>
        <p:txBody>
          <a:bodyPr wrap="square" rtlCol="0">
            <a:spAutoFit/>
          </a:bodyPr>
          <a:lstStyle/>
          <a:p>
            <a:pPr algn="just"/>
            <a:r>
              <a:rPr lang="en-US" dirty="0">
                <a:solidFill>
                  <a:schemeClr val="tx1">
                    <a:alpha val="20000"/>
                  </a:schemeClr>
                </a:solidFill>
                <a:latin typeface="+mj-lt"/>
              </a:rPr>
              <a:t>Most dataset columns, like Rank, NCT Number, and Title, are complete. Significant missing data occurs in Results First Posted, Study Documents, Acronym, and Phases. Interventions and Locations have moderate gaps, while Outcome Measures, Study Designs, and others show minimal missing values. Targeted data handling is needed for high-missing-value columns.</a:t>
            </a:r>
            <a:endParaRPr lang="en-IN" dirty="0">
              <a:solidFill>
                <a:schemeClr val="tx1">
                  <a:alpha val="20000"/>
                </a:schemeClr>
              </a:solidFill>
              <a:latin typeface="+mj-lt"/>
            </a:endParaRPr>
          </a:p>
        </p:txBody>
      </p:sp>
      <p:sp>
        <p:nvSpPr>
          <p:cNvPr id="22" name="TextBox 21">
            <a:extLst>
              <a:ext uri="{FF2B5EF4-FFF2-40B4-BE49-F238E27FC236}">
                <a16:creationId xmlns:a16="http://schemas.microsoft.com/office/drawing/2014/main" id="{FF5D2140-CE8F-B786-B3EB-FF8A45D95AE1}"/>
              </a:ext>
            </a:extLst>
          </p:cNvPr>
          <p:cNvSpPr txBox="1"/>
          <p:nvPr/>
        </p:nvSpPr>
        <p:spPr>
          <a:xfrm>
            <a:off x="6146800" y="-3495040"/>
            <a:ext cx="5120640" cy="923330"/>
          </a:xfrm>
          <a:prstGeom prst="rect">
            <a:avLst/>
          </a:prstGeom>
          <a:noFill/>
        </p:spPr>
        <p:txBody>
          <a:bodyPr wrap="square" rtlCol="0">
            <a:spAutoFit/>
          </a:bodyPr>
          <a:lstStyle/>
          <a:p>
            <a:pPr algn="just"/>
            <a:r>
              <a:rPr lang="en-US" i="1" dirty="0">
                <a:solidFill>
                  <a:schemeClr val="tx1">
                    <a:alpha val="20000"/>
                  </a:schemeClr>
                </a:solidFill>
              </a:rPr>
              <a:t>Acronym</a:t>
            </a:r>
            <a:r>
              <a:rPr lang="en-US" dirty="0">
                <a:solidFill>
                  <a:schemeClr val="tx1">
                    <a:alpha val="20000"/>
                  </a:schemeClr>
                </a:solidFill>
              </a:rPr>
              <a:t> (shorthand for study titles) or </a:t>
            </a:r>
            <a:r>
              <a:rPr lang="en-US" i="1" dirty="0">
                <a:solidFill>
                  <a:schemeClr val="tx1">
                    <a:alpha val="20000"/>
                  </a:schemeClr>
                </a:solidFill>
              </a:rPr>
              <a:t>Study Documents</a:t>
            </a:r>
            <a:r>
              <a:rPr lang="en-US" dirty="0">
                <a:solidFill>
                  <a:schemeClr val="tx1">
                    <a:alpha val="20000"/>
                  </a:schemeClr>
                </a:solidFill>
              </a:rPr>
              <a:t> (links to PDFs) might not be needed for our analysis then we shall remove it</a:t>
            </a:r>
            <a:endParaRPr lang="en-IN" dirty="0">
              <a:solidFill>
                <a:schemeClr val="tx1">
                  <a:alpha val="20000"/>
                </a:schemeClr>
              </a:solidFill>
            </a:endParaRPr>
          </a:p>
        </p:txBody>
      </p:sp>
      <p:grpSp>
        <p:nvGrpSpPr>
          <p:cNvPr id="34" name="Group 33">
            <a:extLst>
              <a:ext uri="{FF2B5EF4-FFF2-40B4-BE49-F238E27FC236}">
                <a16:creationId xmlns:a16="http://schemas.microsoft.com/office/drawing/2014/main" id="{240CABF0-E5C2-FA7C-D7DE-07F44F119F7F}"/>
              </a:ext>
            </a:extLst>
          </p:cNvPr>
          <p:cNvGrpSpPr/>
          <p:nvPr/>
        </p:nvGrpSpPr>
        <p:grpSpPr>
          <a:xfrm>
            <a:off x="13565555" y="930221"/>
            <a:ext cx="8187005" cy="5501059"/>
            <a:chOff x="3649395" y="930221"/>
            <a:chExt cx="8187005" cy="3785651"/>
          </a:xfrm>
        </p:grpSpPr>
        <p:sp>
          <p:nvSpPr>
            <p:cNvPr id="27" name="Rectangle: Rounded Corners 26">
              <a:extLst>
                <a:ext uri="{FF2B5EF4-FFF2-40B4-BE49-F238E27FC236}">
                  <a16:creationId xmlns:a16="http://schemas.microsoft.com/office/drawing/2014/main" id="{28A4563C-3E1B-83C0-204D-971903A31FBC}"/>
                </a:ext>
              </a:extLst>
            </p:cNvPr>
            <p:cNvSpPr/>
            <p:nvPr/>
          </p:nvSpPr>
          <p:spPr>
            <a:xfrm>
              <a:off x="3649395" y="930221"/>
              <a:ext cx="8187005" cy="3785651"/>
            </a:xfrm>
            <a:prstGeom prst="roundRect">
              <a:avLst>
                <a:gd name="adj" fmla="val 8884"/>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Rectangle: Rounded Corners 27">
              <a:extLst>
                <a:ext uri="{FF2B5EF4-FFF2-40B4-BE49-F238E27FC236}">
                  <a16:creationId xmlns:a16="http://schemas.microsoft.com/office/drawing/2014/main" id="{7D4773B0-DD22-06ED-F6D5-AEB0E9FCCFA6}"/>
                </a:ext>
              </a:extLst>
            </p:cNvPr>
            <p:cNvSpPr/>
            <p:nvPr/>
          </p:nvSpPr>
          <p:spPr>
            <a:xfrm>
              <a:off x="3713389" y="1013534"/>
              <a:ext cx="8081434" cy="538746"/>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9" name="Oval 28">
              <a:extLst>
                <a:ext uri="{FF2B5EF4-FFF2-40B4-BE49-F238E27FC236}">
                  <a16:creationId xmlns:a16="http://schemas.microsoft.com/office/drawing/2014/main" id="{B5ECDB30-34C2-C29D-4F16-53C49F9C7F71}"/>
                </a:ext>
              </a:extLst>
            </p:cNvPr>
            <p:cNvSpPr/>
            <p:nvPr/>
          </p:nvSpPr>
          <p:spPr>
            <a:xfrm>
              <a:off x="10645912" y="1174907"/>
              <a:ext cx="262800" cy="180000"/>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Oval 29">
              <a:extLst>
                <a:ext uri="{FF2B5EF4-FFF2-40B4-BE49-F238E27FC236}">
                  <a16:creationId xmlns:a16="http://schemas.microsoft.com/office/drawing/2014/main" id="{727400EB-206B-6912-7166-FBF1A03DD8D0}"/>
                </a:ext>
              </a:extLst>
            </p:cNvPr>
            <p:cNvSpPr/>
            <p:nvPr/>
          </p:nvSpPr>
          <p:spPr>
            <a:xfrm>
              <a:off x="10925906" y="1174907"/>
              <a:ext cx="262800" cy="180000"/>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Oval 30">
              <a:extLst>
                <a:ext uri="{FF2B5EF4-FFF2-40B4-BE49-F238E27FC236}">
                  <a16:creationId xmlns:a16="http://schemas.microsoft.com/office/drawing/2014/main" id="{1AC03D14-6E48-2781-9F51-2B868CE555A3}"/>
                </a:ext>
              </a:extLst>
            </p:cNvPr>
            <p:cNvSpPr/>
            <p:nvPr/>
          </p:nvSpPr>
          <p:spPr>
            <a:xfrm>
              <a:off x="11205900" y="1174907"/>
              <a:ext cx="262800" cy="180000"/>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TextBox 31">
              <a:extLst>
                <a:ext uri="{FF2B5EF4-FFF2-40B4-BE49-F238E27FC236}">
                  <a16:creationId xmlns:a16="http://schemas.microsoft.com/office/drawing/2014/main" id="{14EF6C30-D6F8-5E7A-27DF-ACF7DD04834D}"/>
                </a:ext>
              </a:extLst>
            </p:cNvPr>
            <p:cNvSpPr txBox="1"/>
            <p:nvPr/>
          </p:nvSpPr>
          <p:spPr>
            <a:xfrm>
              <a:off x="3982130" y="1077934"/>
              <a:ext cx="1272933"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33" name="TextBox 32">
              <a:extLst>
                <a:ext uri="{FF2B5EF4-FFF2-40B4-BE49-F238E27FC236}">
                  <a16:creationId xmlns:a16="http://schemas.microsoft.com/office/drawing/2014/main" id="{CC4ED243-2558-3250-CBFC-AB9120C58FAF}"/>
                </a:ext>
              </a:extLst>
            </p:cNvPr>
            <p:cNvSpPr txBox="1"/>
            <p:nvPr/>
          </p:nvSpPr>
          <p:spPr>
            <a:xfrm>
              <a:off x="3855965" y="1635593"/>
              <a:ext cx="7980435" cy="2351001"/>
            </a:xfrm>
            <a:prstGeom prst="rect">
              <a:avLst/>
            </a:prstGeom>
            <a:noFill/>
          </p:spPr>
          <p:txBody>
            <a:bodyPr wrap="square" rtlCol="0">
              <a:spAutoFit/>
            </a:bodyPr>
            <a:lstStyle/>
            <a:p>
              <a:r>
                <a:rPr lang="en-IN" dirty="0">
                  <a:solidFill>
                    <a:srgbClr val="FC5130"/>
                  </a:solidFill>
                </a:rPr>
                <a:t>data[</a:t>
              </a:r>
              <a:r>
                <a:rPr lang="en-IN" dirty="0">
                  <a:solidFill>
                    <a:schemeClr val="accent3">
                      <a:lumMod val="60000"/>
                      <a:lumOff val="40000"/>
                    </a:schemeClr>
                  </a:solidFill>
                </a:rPr>
                <a:t>'Phases</a:t>
              </a:r>
              <a:r>
                <a:rPr lang="en-IN" dirty="0">
                  <a:solidFill>
                    <a:srgbClr val="FC5130"/>
                  </a:solidFill>
                </a:rPr>
                <a:t>']</a:t>
              </a:r>
              <a:r>
                <a:rPr lang="en-IN" dirty="0">
                  <a:solidFill>
                    <a:schemeClr val="bg1"/>
                  </a:solidFill>
                </a:rPr>
                <a:t>=</a:t>
              </a:r>
              <a:r>
                <a:rPr lang="en-IN" dirty="0">
                  <a:solidFill>
                    <a:srgbClr val="FC5130"/>
                  </a:solidFill>
                </a:rPr>
                <a:t>data[</a:t>
              </a:r>
              <a:r>
                <a:rPr lang="en-IN" dirty="0">
                  <a:solidFill>
                    <a:schemeClr val="accent3">
                      <a:lumMod val="60000"/>
                      <a:lumOff val="40000"/>
                    </a:schemeClr>
                  </a:solidFill>
                </a:rPr>
                <a:t>'Phases'</a:t>
              </a:r>
              <a:r>
                <a:rPr lang="en-IN" dirty="0">
                  <a:solidFill>
                    <a:srgbClr val="FC5130"/>
                  </a:solidFill>
                </a:rPr>
                <a:t>].</a:t>
              </a:r>
              <a:r>
                <a:rPr lang="en-IN" dirty="0" err="1">
                  <a:solidFill>
                    <a:srgbClr val="FC5130"/>
                  </a:solidFill>
                </a:rPr>
                <a:t>fillna</a:t>
              </a:r>
              <a:r>
                <a:rPr lang="en-IN" dirty="0">
                  <a:solidFill>
                    <a:srgbClr val="FC5130"/>
                  </a:solidFill>
                </a:rPr>
                <a:t>(</a:t>
              </a:r>
              <a:r>
                <a:rPr lang="en-IN" dirty="0">
                  <a:solidFill>
                    <a:schemeClr val="accent3">
                      <a:lumMod val="60000"/>
                      <a:lumOff val="40000"/>
                    </a:schemeClr>
                  </a:solidFill>
                </a:rPr>
                <a:t>'Not Applicable'</a:t>
              </a:r>
              <a:r>
                <a:rPr lang="en-IN" dirty="0">
                  <a:solidFill>
                    <a:srgbClr val="FC5130"/>
                  </a:solidFill>
                </a:rPr>
                <a:t>)</a:t>
              </a:r>
            </a:p>
            <a:p>
              <a:r>
                <a:rPr lang="en-IN" dirty="0">
                  <a:solidFill>
                    <a:srgbClr val="FC5130"/>
                  </a:solidFill>
                </a:rPr>
                <a:t>data[</a:t>
              </a:r>
              <a:r>
                <a:rPr lang="en-IN" dirty="0">
                  <a:solidFill>
                    <a:schemeClr val="accent3">
                      <a:lumMod val="60000"/>
                      <a:lumOff val="40000"/>
                    </a:schemeClr>
                  </a:solidFill>
                </a:rPr>
                <a:t>'</a:t>
              </a:r>
              <a:r>
                <a:rPr lang="en-IN" dirty="0" err="1">
                  <a:solidFill>
                    <a:schemeClr val="accent3">
                      <a:lumMod val="60000"/>
                      <a:lumOff val="40000"/>
                    </a:schemeClr>
                  </a:solidFill>
                </a:rPr>
                <a:t>Enrollment</a:t>
              </a:r>
              <a:r>
                <a:rPr lang="en-IN" dirty="0">
                  <a:solidFill>
                    <a:schemeClr val="accent3">
                      <a:lumMod val="60000"/>
                      <a:lumOff val="40000"/>
                    </a:schemeClr>
                  </a:solidFill>
                </a:rPr>
                <a:t>'</a:t>
              </a:r>
              <a:r>
                <a:rPr lang="en-IN" dirty="0">
                  <a:solidFill>
                    <a:srgbClr val="FC5130"/>
                  </a:solidFill>
                </a:rPr>
                <a:t>]</a:t>
              </a:r>
              <a:r>
                <a:rPr lang="en-IN" dirty="0">
                  <a:solidFill>
                    <a:schemeClr val="bg1"/>
                  </a:solidFill>
                </a:rPr>
                <a:t>=</a:t>
              </a:r>
              <a:r>
                <a:rPr lang="en-IN" dirty="0">
                  <a:solidFill>
                    <a:srgbClr val="FC5130"/>
                  </a:solidFill>
                </a:rPr>
                <a:t>data[</a:t>
              </a:r>
              <a:r>
                <a:rPr lang="en-IN" dirty="0">
                  <a:solidFill>
                    <a:schemeClr val="accent3">
                      <a:lumMod val="60000"/>
                      <a:lumOff val="40000"/>
                    </a:schemeClr>
                  </a:solidFill>
                </a:rPr>
                <a:t>'</a:t>
              </a:r>
              <a:r>
                <a:rPr lang="en-IN" dirty="0" err="1">
                  <a:solidFill>
                    <a:schemeClr val="accent3">
                      <a:lumMod val="60000"/>
                      <a:lumOff val="40000"/>
                    </a:schemeClr>
                  </a:solidFill>
                </a:rPr>
                <a:t>Enrollment</a:t>
              </a:r>
              <a:r>
                <a:rPr lang="en-IN" dirty="0">
                  <a:solidFill>
                    <a:schemeClr val="accent3">
                      <a:lumMod val="60000"/>
                      <a:lumOff val="40000"/>
                    </a:schemeClr>
                  </a:solidFill>
                </a:rPr>
                <a:t>'</a:t>
              </a:r>
              <a:r>
                <a:rPr lang="en-IN" dirty="0">
                  <a:solidFill>
                    <a:srgbClr val="FC5130"/>
                  </a:solidFill>
                </a:rPr>
                <a:t>].</a:t>
              </a:r>
              <a:r>
                <a:rPr lang="en-IN" dirty="0" err="1">
                  <a:solidFill>
                    <a:srgbClr val="FC5130"/>
                  </a:solidFill>
                </a:rPr>
                <a:t>fillna</a:t>
              </a:r>
              <a:r>
                <a:rPr lang="en-IN" dirty="0">
                  <a:solidFill>
                    <a:srgbClr val="FC5130"/>
                  </a:solidFill>
                </a:rPr>
                <a:t>(</a:t>
              </a:r>
              <a:r>
                <a:rPr lang="en-IN" dirty="0">
                  <a:solidFill>
                    <a:schemeClr val="tx2">
                      <a:lumMod val="25000"/>
                      <a:lumOff val="75000"/>
                    </a:schemeClr>
                  </a:solidFill>
                </a:rPr>
                <a:t>0</a:t>
              </a:r>
              <a:r>
                <a:rPr lang="en-IN" dirty="0">
                  <a:solidFill>
                    <a:srgbClr val="FC5130"/>
                  </a:solidFill>
                </a:rPr>
                <a:t>)</a:t>
              </a:r>
            </a:p>
            <a:p>
              <a:r>
                <a:rPr lang="en-IN" dirty="0">
                  <a:solidFill>
                    <a:srgbClr val="FC5130"/>
                  </a:solidFill>
                </a:rPr>
                <a:t>data[</a:t>
              </a:r>
              <a:r>
                <a:rPr lang="en-IN" dirty="0">
                  <a:solidFill>
                    <a:schemeClr val="accent3">
                      <a:lumMod val="60000"/>
                      <a:lumOff val="40000"/>
                    </a:schemeClr>
                  </a:solidFill>
                </a:rPr>
                <a:t>'Completion Date'</a:t>
              </a:r>
              <a:r>
                <a:rPr lang="en-IN" dirty="0">
                  <a:solidFill>
                    <a:srgbClr val="FC5130"/>
                  </a:solidFill>
                </a:rPr>
                <a:t>]</a:t>
              </a:r>
              <a:r>
                <a:rPr lang="en-IN" dirty="0">
                  <a:solidFill>
                    <a:schemeClr val="bg1"/>
                  </a:solidFill>
                </a:rPr>
                <a:t>=</a:t>
              </a:r>
              <a:r>
                <a:rPr lang="en-IN" dirty="0" err="1">
                  <a:solidFill>
                    <a:srgbClr val="FC5130"/>
                  </a:solidFill>
                </a:rPr>
                <a:t>pd.to_datetime</a:t>
              </a:r>
              <a:r>
                <a:rPr lang="en-IN" dirty="0">
                  <a:solidFill>
                    <a:srgbClr val="FC5130"/>
                  </a:solidFill>
                </a:rPr>
                <a:t>(data[</a:t>
              </a:r>
              <a:r>
                <a:rPr lang="en-IN" dirty="0">
                  <a:solidFill>
                    <a:schemeClr val="accent3">
                      <a:lumMod val="60000"/>
                      <a:lumOff val="40000"/>
                    </a:schemeClr>
                  </a:solidFill>
                </a:rPr>
                <a:t>'Completion Date'</a:t>
              </a:r>
              <a:r>
                <a:rPr lang="en-IN" dirty="0">
                  <a:solidFill>
                    <a:srgbClr val="FC5130"/>
                  </a:solidFill>
                </a:rPr>
                <a:t>],errors</a:t>
              </a:r>
              <a:r>
                <a:rPr lang="en-IN" dirty="0">
                  <a:solidFill>
                    <a:schemeClr val="bg1"/>
                  </a:solidFill>
                </a:rPr>
                <a:t>=</a:t>
              </a:r>
              <a:r>
                <a:rPr lang="en-IN" dirty="0">
                  <a:solidFill>
                    <a:schemeClr val="accent3">
                      <a:lumMod val="60000"/>
                      <a:lumOff val="40000"/>
                    </a:schemeClr>
                  </a:solidFill>
                </a:rPr>
                <a:t>"coerce"</a:t>
              </a:r>
              <a:r>
                <a:rPr lang="en-IN" dirty="0">
                  <a:solidFill>
                    <a:srgbClr val="FC5130"/>
                  </a:solidFill>
                </a:rPr>
                <a:t>)</a:t>
              </a:r>
            </a:p>
            <a:p>
              <a:r>
                <a:rPr lang="en-IN" dirty="0">
                  <a:solidFill>
                    <a:srgbClr val="FC5130"/>
                  </a:solidFill>
                </a:rPr>
                <a:t>data[</a:t>
              </a:r>
              <a:r>
                <a:rPr lang="en-IN" dirty="0">
                  <a:solidFill>
                    <a:schemeClr val="accent3">
                      <a:lumMod val="60000"/>
                      <a:lumOff val="40000"/>
                    </a:schemeClr>
                  </a:solidFill>
                </a:rPr>
                <a:t>'Primary Completion Date'</a:t>
              </a:r>
              <a:r>
                <a:rPr lang="en-IN" dirty="0">
                  <a:solidFill>
                    <a:srgbClr val="FC5130"/>
                  </a:solidFill>
                </a:rPr>
                <a:t>]</a:t>
              </a:r>
              <a:r>
                <a:rPr lang="en-IN" dirty="0">
                  <a:solidFill>
                    <a:schemeClr val="bg1"/>
                  </a:solidFill>
                </a:rPr>
                <a:t>=</a:t>
              </a:r>
              <a:r>
                <a:rPr lang="en-IN" dirty="0" err="1">
                  <a:solidFill>
                    <a:srgbClr val="FC5130"/>
                  </a:solidFill>
                </a:rPr>
                <a:t>pd.to_datetime</a:t>
              </a:r>
              <a:r>
                <a:rPr lang="en-IN" dirty="0">
                  <a:solidFill>
                    <a:srgbClr val="FC5130"/>
                  </a:solidFill>
                </a:rPr>
                <a:t>(data[</a:t>
              </a:r>
              <a:r>
                <a:rPr lang="en-IN" dirty="0">
                  <a:solidFill>
                    <a:schemeClr val="accent3">
                      <a:lumMod val="60000"/>
                      <a:lumOff val="40000"/>
                    </a:schemeClr>
                  </a:solidFill>
                </a:rPr>
                <a:t>'Primary Completion Date'</a:t>
              </a:r>
              <a:r>
                <a:rPr lang="en-IN" dirty="0">
                  <a:solidFill>
                    <a:srgbClr val="FC5130"/>
                  </a:solidFill>
                </a:rPr>
                <a:t>],errors</a:t>
              </a:r>
              <a:r>
                <a:rPr lang="en-IN" dirty="0">
                  <a:solidFill>
                    <a:schemeClr val="bg1"/>
                  </a:solidFill>
                </a:rPr>
                <a:t>=</a:t>
              </a:r>
              <a:r>
                <a:rPr lang="en-IN" dirty="0">
                  <a:solidFill>
                    <a:schemeClr val="accent3">
                      <a:lumMod val="60000"/>
                      <a:lumOff val="40000"/>
                    </a:schemeClr>
                  </a:solidFill>
                </a:rPr>
                <a:t>'coerce'</a:t>
              </a:r>
              <a:r>
                <a:rPr lang="en-IN" dirty="0">
                  <a:solidFill>
                    <a:srgbClr val="FC5130"/>
                  </a:solidFill>
                </a:rPr>
                <a:t>)</a:t>
              </a:r>
            </a:p>
            <a:p>
              <a:r>
                <a:rPr lang="en-IN" dirty="0">
                  <a:solidFill>
                    <a:srgbClr val="FC5130"/>
                  </a:solidFill>
                </a:rPr>
                <a:t>data[</a:t>
              </a:r>
              <a:r>
                <a:rPr lang="en-IN" dirty="0">
                  <a:solidFill>
                    <a:schemeClr val="accent3">
                      <a:lumMod val="60000"/>
                      <a:lumOff val="40000"/>
                    </a:schemeClr>
                  </a:solidFill>
                </a:rPr>
                <a:t>'Start Date'</a:t>
              </a:r>
              <a:r>
                <a:rPr lang="en-IN" dirty="0">
                  <a:solidFill>
                    <a:srgbClr val="FC5130"/>
                  </a:solidFill>
                </a:rPr>
                <a:t>]</a:t>
              </a:r>
              <a:r>
                <a:rPr lang="en-IN" dirty="0">
                  <a:solidFill>
                    <a:schemeClr val="bg1"/>
                  </a:solidFill>
                </a:rPr>
                <a:t>=</a:t>
              </a:r>
              <a:r>
                <a:rPr lang="en-IN" dirty="0" err="1">
                  <a:solidFill>
                    <a:srgbClr val="FC5130"/>
                  </a:solidFill>
                </a:rPr>
                <a:t>pd.to_datetime</a:t>
              </a:r>
              <a:r>
                <a:rPr lang="en-IN" dirty="0">
                  <a:solidFill>
                    <a:srgbClr val="FC5130"/>
                  </a:solidFill>
                </a:rPr>
                <a:t>( data[</a:t>
              </a:r>
              <a:r>
                <a:rPr lang="en-IN" dirty="0">
                  <a:solidFill>
                    <a:schemeClr val="accent3">
                      <a:lumMod val="60000"/>
                      <a:lumOff val="40000"/>
                    </a:schemeClr>
                  </a:solidFill>
                </a:rPr>
                <a:t>'Start Date'</a:t>
              </a:r>
              <a:r>
                <a:rPr lang="en-IN" dirty="0">
                  <a:solidFill>
                    <a:srgbClr val="FC5130"/>
                  </a:solidFill>
                </a:rPr>
                <a:t>],errors</a:t>
              </a:r>
              <a:r>
                <a:rPr lang="en-IN" dirty="0">
                  <a:solidFill>
                    <a:schemeClr val="bg1"/>
                  </a:solidFill>
                </a:rPr>
                <a:t>=</a:t>
              </a:r>
              <a:r>
                <a:rPr lang="en-IN" dirty="0">
                  <a:solidFill>
                    <a:schemeClr val="accent3">
                      <a:lumMod val="60000"/>
                      <a:lumOff val="40000"/>
                    </a:schemeClr>
                  </a:solidFill>
                </a:rPr>
                <a:t>"coerce"</a:t>
              </a:r>
              <a:r>
                <a:rPr lang="en-IN" dirty="0">
                  <a:solidFill>
                    <a:srgbClr val="FC5130"/>
                  </a:solidFill>
                </a:rPr>
                <a:t>)</a:t>
              </a:r>
            </a:p>
            <a:p>
              <a:r>
                <a:rPr lang="en-IN" dirty="0">
                  <a:solidFill>
                    <a:srgbClr val="FFFF00"/>
                  </a:solidFill>
                </a:rPr>
                <a:t>#More Cleaning</a:t>
              </a:r>
            </a:p>
            <a:p>
              <a:r>
                <a:rPr lang="en-IN" dirty="0" err="1">
                  <a:solidFill>
                    <a:srgbClr val="FC5130"/>
                  </a:solidFill>
                </a:rPr>
                <a:t>data.dropna</a:t>
              </a:r>
              <a:r>
                <a:rPr lang="en-IN" dirty="0">
                  <a:solidFill>
                    <a:srgbClr val="FC5130"/>
                  </a:solidFill>
                </a:rPr>
                <a:t>(subset=[</a:t>
              </a:r>
              <a:r>
                <a:rPr lang="en-IN" dirty="0">
                  <a:solidFill>
                    <a:schemeClr val="accent3">
                      <a:lumMod val="60000"/>
                      <a:lumOff val="40000"/>
                    </a:schemeClr>
                  </a:solidFill>
                </a:rPr>
                <a:t>'</a:t>
              </a:r>
              <a:r>
                <a:rPr lang="en-IN" dirty="0" err="1">
                  <a:solidFill>
                    <a:schemeClr val="accent3">
                      <a:lumMod val="60000"/>
                      <a:lumOff val="40000"/>
                    </a:schemeClr>
                  </a:solidFill>
                </a:rPr>
                <a:t>Interventions','Outcome</a:t>
              </a:r>
              <a:r>
                <a:rPr lang="en-IN" dirty="0">
                  <a:solidFill>
                    <a:schemeClr val="accent3">
                      <a:lumMod val="60000"/>
                      <a:lumOff val="40000"/>
                    </a:schemeClr>
                  </a:solidFill>
                </a:rPr>
                <a:t> </a:t>
              </a:r>
              <a:r>
                <a:rPr lang="en-IN" dirty="0" err="1">
                  <a:solidFill>
                    <a:schemeClr val="accent3">
                      <a:lumMod val="60000"/>
                      <a:lumOff val="40000"/>
                    </a:schemeClr>
                  </a:solidFill>
                </a:rPr>
                <a:t>Measures','Gender','Study</a:t>
              </a:r>
              <a:r>
                <a:rPr lang="en-IN" dirty="0">
                  <a:solidFill>
                    <a:schemeClr val="accent3">
                      <a:lumMod val="60000"/>
                      <a:lumOff val="40000"/>
                    </a:schemeClr>
                  </a:solidFill>
                </a:rPr>
                <a:t> </a:t>
              </a:r>
              <a:r>
                <a:rPr lang="en-IN" dirty="0" err="1">
                  <a:solidFill>
                    <a:schemeClr val="accent3">
                      <a:lumMod val="60000"/>
                      <a:lumOff val="40000"/>
                    </a:schemeClr>
                  </a:solidFill>
                </a:rPr>
                <a:t>Designs','Other</a:t>
              </a:r>
              <a:r>
                <a:rPr lang="en-IN" dirty="0">
                  <a:solidFill>
                    <a:schemeClr val="accent3">
                      <a:lumMod val="60000"/>
                      <a:lumOff val="40000"/>
                    </a:schemeClr>
                  </a:solidFill>
                </a:rPr>
                <a:t> </a:t>
              </a:r>
              <a:r>
                <a:rPr lang="en-IN" dirty="0" err="1">
                  <a:solidFill>
                    <a:schemeClr val="accent3">
                      <a:lumMod val="60000"/>
                      <a:lumOff val="40000"/>
                    </a:schemeClr>
                  </a:solidFill>
                </a:rPr>
                <a:t>IDs','Start</a:t>
              </a:r>
              <a:r>
                <a:rPr lang="en-IN" dirty="0">
                  <a:solidFill>
                    <a:schemeClr val="accent3">
                      <a:lumMod val="60000"/>
                      <a:lumOff val="40000"/>
                    </a:schemeClr>
                  </a:solidFill>
                </a:rPr>
                <a:t> Date’, 'Completion Date’, 'Primary Completion Date</a:t>
              </a:r>
              <a:r>
                <a:rPr lang="en-IN" dirty="0">
                  <a:solidFill>
                    <a:srgbClr val="FC5130"/>
                  </a:solidFill>
                </a:rPr>
                <a:t>‘],</a:t>
              </a:r>
              <a:r>
                <a:rPr lang="en-IN" dirty="0" err="1">
                  <a:solidFill>
                    <a:srgbClr val="FC5130"/>
                  </a:solidFill>
                </a:rPr>
                <a:t>inplace</a:t>
              </a:r>
              <a:r>
                <a:rPr lang="en-IN" dirty="0">
                  <a:solidFill>
                    <a:srgbClr val="FC5130"/>
                  </a:solidFill>
                </a:rPr>
                <a:t>=True)</a:t>
              </a:r>
            </a:p>
            <a:p>
              <a:r>
                <a:rPr lang="en-IN" dirty="0">
                  <a:solidFill>
                    <a:srgbClr val="FC5130"/>
                  </a:solidFill>
                </a:rPr>
                <a:t>data[</a:t>
              </a:r>
              <a:r>
                <a:rPr lang="en-IN" dirty="0">
                  <a:solidFill>
                    <a:schemeClr val="accent3">
                      <a:lumMod val="60000"/>
                      <a:lumOff val="40000"/>
                    </a:schemeClr>
                  </a:solidFill>
                </a:rPr>
                <a:t>'Locations'</a:t>
              </a:r>
              <a:r>
                <a:rPr lang="en-IN" dirty="0">
                  <a:solidFill>
                    <a:srgbClr val="FC5130"/>
                  </a:solidFill>
                </a:rPr>
                <a:t>]=data[</a:t>
              </a:r>
              <a:r>
                <a:rPr lang="en-IN" dirty="0">
                  <a:solidFill>
                    <a:schemeClr val="accent3">
                      <a:lumMod val="60000"/>
                      <a:lumOff val="40000"/>
                    </a:schemeClr>
                  </a:solidFill>
                </a:rPr>
                <a:t>'Locations'</a:t>
              </a:r>
              <a:r>
                <a:rPr lang="en-IN" dirty="0">
                  <a:solidFill>
                    <a:srgbClr val="FC5130"/>
                  </a:solidFill>
                </a:rPr>
                <a:t>].</a:t>
              </a:r>
              <a:r>
                <a:rPr lang="en-IN" dirty="0" err="1">
                  <a:solidFill>
                    <a:srgbClr val="FC5130"/>
                  </a:solidFill>
                </a:rPr>
                <a:t>fillna</a:t>
              </a:r>
              <a:r>
                <a:rPr lang="en-IN" dirty="0">
                  <a:solidFill>
                    <a:srgbClr val="FC5130"/>
                  </a:solidFill>
                </a:rPr>
                <a:t>(</a:t>
              </a:r>
              <a:r>
                <a:rPr lang="en-IN" dirty="0">
                  <a:solidFill>
                    <a:schemeClr val="accent3">
                      <a:lumMod val="60000"/>
                      <a:lumOff val="40000"/>
                    </a:schemeClr>
                  </a:solidFill>
                </a:rPr>
                <a:t>"Remote"</a:t>
              </a:r>
              <a:r>
                <a:rPr lang="en-IN" dirty="0">
                  <a:solidFill>
                    <a:srgbClr val="FC5130"/>
                  </a:solidFill>
                </a:rPr>
                <a:t>)</a:t>
              </a:r>
            </a:p>
          </p:txBody>
        </p:sp>
      </p:grpSp>
      <p:sp>
        <p:nvSpPr>
          <p:cNvPr id="3" name="TextBox 2">
            <a:extLst>
              <a:ext uri="{FF2B5EF4-FFF2-40B4-BE49-F238E27FC236}">
                <a16:creationId xmlns:a16="http://schemas.microsoft.com/office/drawing/2014/main" id="{EF29CD38-5DAB-6443-85AF-592854A2790C}"/>
              </a:ext>
            </a:extLst>
          </p:cNvPr>
          <p:cNvSpPr txBox="1"/>
          <p:nvPr/>
        </p:nvSpPr>
        <p:spPr>
          <a:xfrm>
            <a:off x="400144" y="304800"/>
            <a:ext cx="2912016" cy="1077218"/>
          </a:xfrm>
          <a:prstGeom prst="rect">
            <a:avLst/>
          </a:prstGeom>
          <a:noFill/>
        </p:spPr>
        <p:txBody>
          <a:bodyPr wrap="square" rtlCol="0">
            <a:spAutoFit/>
          </a:bodyPr>
          <a:lstStyle/>
          <a:p>
            <a:r>
              <a:rPr lang="en-IN" sz="3200" dirty="0">
                <a:solidFill>
                  <a:srgbClr val="EFC3F5"/>
                </a:solidFill>
                <a:latin typeface="Unbounded ExtraBold" pitchFamily="2" charset="0"/>
              </a:rPr>
              <a:t>Feature</a:t>
            </a:r>
            <a:r>
              <a:rPr lang="en-IN" sz="3200" dirty="0">
                <a:solidFill>
                  <a:srgbClr val="FFFF00"/>
                </a:solidFill>
                <a:latin typeface="Unbounded ExtraBold" pitchFamily="2" charset="0"/>
              </a:rPr>
              <a:t> Additions</a:t>
            </a:r>
          </a:p>
        </p:txBody>
      </p:sp>
      <p:sp>
        <p:nvSpPr>
          <p:cNvPr id="8" name="Rectangle 7">
            <a:extLst>
              <a:ext uri="{FF2B5EF4-FFF2-40B4-BE49-F238E27FC236}">
                <a16:creationId xmlns:a16="http://schemas.microsoft.com/office/drawing/2014/main" id="{5E8315E6-58DE-DEB1-D06C-2577812EB356}"/>
              </a:ext>
            </a:extLst>
          </p:cNvPr>
          <p:cNvSpPr>
            <a:spLocks noGrp="1" noRot="1" noMove="1" noResize="1" noEditPoints="1" noAdjustHandles="1" noChangeArrowheads="1" noChangeShapeType="1"/>
          </p:cNvSpPr>
          <p:nvPr/>
        </p:nvSpPr>
        <p:spPr>
          <a:xfrm>
            <a:off x="3931920" y="2296160"/>
            <a:ext cx="8260080" cy="4561840"/>
          </a:xfrm>
          <a:prstGeom prst="rect">
            <a:avLst/>
          </a:prstGeom>
          <a:gradFill flip="none" rotWithShape="1">
            <a:gsLst>
              <a:gs pos="13583">
                <a:srgbClr val="3C242E"/>
              </a:gs>
              <a:gs pos="0">
                <a:srgbClr val="3C242E"/>
              </a:gs>
              <a:gs pos="47000">
                <a:srgbClr val="0F1020"/>
              </a:gs>
              <a:gs pos="83000">
                <a:srgbClr val="0F1020"/>
              </a:gs>
              <a:gs pos="100000">
                <a:srgbClr val="0F1020"/>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8" name="Group 17">
            <a:extLst>
              <a:ext uri="{FF2B5EF4-FFF2-40B4-BE49-F238E27FC236}">
                <a16:creationId xmlns:a16="http://schemas.microsoft.com/office/drawing/2014/main" id="{1AB5ECB8-9BF3-0AED-F0F1-8D5E91B6D7D9}"/>
              </a:ext>
            </a:extLst>
          </p:cNvPr>
          <p:cNvGrpSpPr/>
          <p:nvPr/>
        </p:nvGrpSpPr>
        <p:grpSpPr>
          <a:xfrm>
            <a:off x="408322" y="1442721"/>
            <a:ext cx="5624611" cy="2515821"/>
            <a:chOff x="408322" y="1442721"/>
            <a:chExt cx="5624611" cy="2515821"/>
          </a:xfrm>
        </p:grpSpPr>
        <p:sp>
          <p:nvSpPr>
            <p:cNvPr id="14" name="Rectangle: Diagonal Corners Rounded 13">
              <a:extLst>
                <a:ext uri="{FF2B5EF4-FFF2-40B4-BE49-F238E27FC236}">
                  <a16:creationId xmlns:a16="http://schemas.microsoft.com/office/drawing/2014/main" id="{5A78DFD2-FE0A-955B-29A5-B29B8B68FDB9}"/>
                </a:ext>
              </a:extLst>
            </p:cNvPr>
            <p:cNvSpPr/>
            <p:nvPr/>
          </p:nvSpPr>
          <p:spPr>
            <a:xfrm>
              <a:off x="408322" y="1442721"/>
              <a:ext cx="5355870" cy="2515821"/>
            </a:xfrm>
            <a:prstGeom prst="round2DiagRect">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1D43C0BB-DDDF-360C-15EB-7A8BB9A30117}"/>
                </a:ext>
              </a:extLst>
            </p:cNvPr>
            <p:cNvSpPr txBox="1"/>
            <p:nvPr/>
          </p:nvSpPr>
          <p:spPr>
            <a:xfrm>
              <a:off x="800533" y="1657908"/>
              <a:ext cx="5232400" cy="1938992"/>
            </a:xfrm>
            <a:prstGeom prst="rect">
              <a:avLst/>
            </a:prstGeom>
            <a:noFill/>
          </p:spPr>
          <p:txBody>
            <a:bodyPr wrap="square" rtlCol="0">
              <a:spAutoFit/>
            </a:bodyPr>
            <a:lstStyle/>
            <a:p>
              <a:r>
                <a:rPr lang="en-US" sz="2400" dirty="0">
                  <a:solidFill>
                    <a:srgbClr val="EFC3F5"/>
                  </a:solidFill>
                  <a:latin typeface="+mj-lt"/>
                </a:rPr>
                <a:t>Feature addition is a key step in data preprocessing and analysis. It helps enrich the dataset by creating new columns based on existing data or external inputs.</a:t>
              </a:r>
              <a:endParaRPr lang="en-IN" sz="2400" dirty="0">
                <a:solidFill>
                  <a:srgbClr val="EFC3F5"/>
                </a:solidFill>
                <a:latin typeface="+mj-lt"/>
              </a:endParaRPr>
            </a:p>
          </p:txBody>
        </p:sp>
      </p:grpSp>
      <p:grpSp>
        <p:nvGrpSpPr>
          <p:cNvPr id="19" name="Group 18">
            <a:extLst>
              <a:ext uri="{FF2B5EF4-FFF2-40B4-BE49-F238E27FC236}">
                <a16:creationId xmlns:a16="http://schemas.microsoft.com/office/drawing/2014/main" id="{0CA71F4E-133B-6DD2-9C19-0FCE77434F6F}"/>
              </a:ext>
            </a:extLst>
          </p:cNvPr>
          <p:cNvGrpSpPr/>
          <p:nvPr/>
        </p:nvGrpSpPr>
        <p:grpSpPr>
          <a:xfrm>
            <a:off x="370543" y="4094049"/>
            <a:ext cx="5355870" cy="2515821"/>
            <a:chOff x="408322" y="1442721"/>
            <a:chExt cx="5355870" cy="2515821"/>
          </a:xfrm>
        </p:grpSpPr>
        <p:sp>
          <p:nvSpPr>
            <p:cNvPr id="20" name="Rectangle: Diagonal Corners Rounded 19">
              <a:extLst>
                <a:ext uri="{FF2B5EF4-FFF2-40B4-BE49-F238E27FC236}">
                  <a16:creationId xmlns:a16="http://schemas.microsoft.com/office/drawing/2014/main" id="{B3D82867-166B-5EDA-573E-0629152CB65E}"/>
                </a:ext>
              </a:extLst>
            </p:cNvPr>
            <p:cNvSpPr/>
            <p:nvPr/>
          </p:nvSpPr>
          <p:spPr>
            <a:xfrm>
              <a:off x="408322" y="1442721"/>
              <a:ext cx="5355870" cy="2515821"/>
            </a:xfrm>
            <a:prstGeom prst="round2DiagRect">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TextBox 20">
              <a:extLst>
                <a:ext uri="{FF2B5EF4-FFF2-40B4-BE49-F238E27FC236}">
                  <a16:creationId xmlns:a16="http://schemas.microsoft.com/office/drawing/2014/main" id="{62B54F66-E8DE-7502-7655-E4EA7BDEE8EA}"/>
                </a:ext>
              </a:extLst>
            </p:cNvPr>
            <p:cNvSpPr txBox="1"/>
            <p:nvPr/>
          </p:nvSpPr>
          <p:spPr>
            <a:xfrm>
              <a:off x="750638" y="1566051"/>
              <a:ext cx="4746795" cy="2308324"/>
            </a:xfrm>
            <a:prstGeom prst="rect">
              <a:avLst/>
            </a:prstGeom>
            <a:noFill/>
          </p:spPr>
          <p:txBody>
            <a:bodyPr wrap="square" rtlCol="0">
              <a:spAutoFit/>
            </a:bodyPr>
            <a:lstStyle/>
            <a:p>
              <a:r>
                <a:rPr lang="en-IN" sz="2400" dirty="0">
                  <a:solidFill>
                    <a:srgbClr val="EFC3F5"/>
                  </a:solidFill>
                  <a:latin typeface="+mj-lt"/>
                </a:rPr>
                <a:t>For our Dataset we have added 3 columns which can be used group and validate our data .The fields are</a:t>
              </a:r>
            </a:p>
            <a:p>
              <a:pPr marL="457200" indent="-457200">
                <a:buAutoNum type="arabicPeriod"/>
              </a:pPr>
              <a:r>
                <a:rPr lang="en-IN" sz="2400" dirty="0">
                  <a:solidFill>
                    <a:srgbClr val="EFC3F5"/>
                  </a:solidFill>
                  <a:latin typeface="+mj-lt"/>
                </a:rPr>
                <a:t>Interventions Types</a:t>
              </a:r>
            </a:p>
            <a:p>
              <a:pPr marL="457200" indent="-457200">
                <a:buAutoNum type="arabicPeriod"/>
              </a:pPr>
              <a:r>
                <a:rPr lang="en-IN" sz="2400" dirty="0">
                  <a:solidFill>
                    <a:srgbClr val="EFC3F5"/>
                  </a:solidFill>
                  <a:latin typeface="+mj-lt"/>
                </a:rPr>
                <a:t>Duration</a:t>
              </a:r>
            </a:p>
            <a:p>
              <a:pPr marL="457200" indent="-457200">
                <a:buAutoNum type="arabicPeriod"/>
              </a:pPr>
              <a:r>
                <a:rPr lang="en-IN" sz="2400" dirty="0">
                  <a:solidFill>
                    <a:srgbClr val="EFC3F5"/>
                  </a:solidFill>
                  <a:latin typeface="+mj-lt"/>
                </a:rPr>
                <a:t>Countries</a:t>
              </a:r>
            </a:p>
          </p:txBody>
        </p:sp>
      </p:grpSp>
      <p:grpSp>
        <p:nvGrpSpPr>
          <p:cNvPr id="41" name="Group 40">
            <a:extLst>
              <a:ext uri="{FF2B5EF4-FFF2-40B4-BE49-F238E27FC236}">
                <a16:creationId xmlns:a16="http://schemas.microsoft.com/office/drawing/2014/main" id="{83DEC417-B1E1-05F9-2FAC-4D65F64162CF}"/>
              </a:ext>
            </a:extLst>
          </p:cNvPr>
          <p:cNvGrpSpPr/>
          <p:nvPr/>
        </p:nvGrpSpPr>
        <p:grpSpPr>
          <a:xfrm>
            <a:off x="6395199" y="1492063"/>
            <a:ext cx="5219092" cy="5117807"/>
            <a:chOff x="6395199" y="1492063"/>
            <a:chExt cx="5219092" cy="5117807"/>
          </a:xfrm>
        </p:grpSpPr>
        <p:sp>
          <p:nvSpPr>
            <p:cNvPr id="24" name="Rectangle: Rounded Corners 23">
              <a:extLst>
                <a:ext uri="{FF2B5EF4-FFF2-40B4-BE49-F238E27FC236}">
                  <a16:creationId xmlns:a16="http://schemas.microsoft.com/office/drawing/2014/main" id="{A828CB1E-3F5A-8725-C6BF-6D95DFE66698}"/>
                </a:ext>
              </a:extLst>
            </p:cNvPr>
            <p:cNvSpPr/>
            <p:nvPr/>
          </p:nvSpPr>
          <p:spPr>
            <a:xfrm>
              <a:off x="6395199" y="1492063"/>
              <a:ext cx="5219092" cy="5117807"/>
            </a:xfrm>
            <a:prstGeom prst="roundRect">
              <a:avLst>
                <a:gd name="adj" fmla="val 11918"/>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Rounded Corners 24">
              <a:extLst>
                <a:ext uri="{FF2B5EF4-FFF2-40B4-BE49-F238E27FC236}">
                  <a16:creationId xmlns:a16="http://schemas.microsoft.com/office/drawing/2014/main" id="{2D143B3E-EE94-476C-24FD-CFFCE9A70776}"/>
                </a:ext>
              </a:extLst>
            </p:cNvPr>
            <p:cNvSpPr/>
            <p:nvPr/>
          </p:nvSpPr>
          <p:spPr>
            <a:xfrm>
              <a:off x="6614512" y="1589279"/>
              <a:ext cx="4776955" cy="529331"/>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5" name="TextBox 34">
              <a:extLst>
                <a:ext uri="{FF2B5EF4-FFF2-40B4-BE49-F238E27FC236}">
                  <a16:creationId xmlns:a16="http://schemas.microsoft.com/office/drawing/2014/main" id="{62845F2C-860D-4954-0B10-624264657098}"/>
                </a:ext>
              </a:extLst>
            </p:cNvPr>
            <p:cNvSpPr txBox="1"/>
            <p:nvPr/>
          </p:nvSpPr>
          <p:spPr>
            <a:xfrm>
              <a:off x="6806335" y="1639802"/>
              <a:ext cx="1485158"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36" name="Oval 35">
              <a:extLst>
                <a:ext uri="{FF2B5EF4-FFF2-40B4-BE49-F238E27FC236}">
                  <a16:creationId xmlns:a16="http://schemas.microsoft.com/office/drawing/2014/main" id="{4DDC4554-1EC1-9C8A-0851-AF4A577A31D2}"/>
                </a:ext>
              </a:extLst>
            </p:cNvPr>
            <p:cNvSpPr/>
            <p:nvPr/>
          </p:nvSpPr>
          <p:spPr>
            <a:xfrm>
              <a:off x="10556260" y="1745430"/>
              <a:ext cx="180000" cy="180000"/>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Oval 36">
              <a:extLst>
                <a:ext uri="{FF2B5EF4-FFF2-40B4-BE49-F238E27FC236}">
                  <a16:creationId xmlns:a16="http://schemas.microsoft.com/office/drawing/2014/main" id="{23090855-4303-81F5-188F-88414C7B79F3}"/>
                </a:ext>
              </a:extLst>
            </p:cNvPr>
            <p:cNvSpPr/>
            <p:nvPr/>
          </p:nvSpPr>
          <p:spPr>
            <a:xfrm>
              <a:off x="10771693" y="1741050"/>
              <a:ext cx="180000" cy="180000"/>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Oval 37">
              <a:extLst>
                <a:ext uri="{FF2B5EF4-FFF2-40B4-BE49-F238E27FC236}">
                  <a16:creationId xmlns:a16="http://schemas.microsoft.com/office/drawing/2014/main" id="{FA03254A-ED0D-8F5F-C167-E57B35459D98}"/>
                </a:ext>
              </a:extLst>
            </p:cNvPr>
            <p:cNvSpPr/>
            <p:nvPr/>
          </p:nvSpPr>
          <p:spPr>
            <a:xfrm>
              <a:off x="10987127" y="1745430"/>
              <a:ext cx="180000" cy="180000"/>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TextBox 38">
              <a:extLst>
                <a:ext uri="{FF2B5EF4-FFF2-40B4-BE49-F238E27FC236}">
                  <a16:creationId xmlns:a16="http://schemas.microsoft.com/office/drawing/2014/main" id="{7DB74E8F-7D03-E6DF-E911-8C91B6E06E8F}"/>
                </a:ext>
              </a:extLst>
            </p:cNvPr>
            <p:cNvSpPr txBox="1"/>
            <p:nvPr/>
          </p:nvSpPr>
          <p:spPr>
            <a:xfrm>
              <a:off x="6533463" y="2268989"/>
              <a:ext cx="4858004" cy="2585323"/>
            </a:xfrm>
            <a:prstGeom prst="rect">
              <a:avLst/>
            </a:prstGeom>
            <a:noFill/>
          </p:spPr>
          <p:txBody>
            <a:bodyPr wrap="square" rtlCol="0">
              <a:spAutoFit/>
            </a:bodyPr>
            <a:lstStyle/>
            <a:p>
              <a:r>
                <a:rPr lang="en-US" dirty="0">
                  <a:solidFill>
                    <a:srgbClr val="FC5130"/>
                  </a:solidFill>
                </a:rPr>
                <a:t>data['</a:t>
              </a:r>
              <a:r>
                <a:rPr lang="en-US" dirty="0">
                  <a:solidFill>
                    <a:schemeClr val="accent3">
                      <a:lumMod val="60000"/>
                      <a:lumOff val="40000"/>
                    </a:schemeClr>
                  </a:solidFill>
                </a:rPr>
                <a:t>Countries</a:t>
              </a:r>
              <a:r>
                <a:rPr lang="en-US" dirty="0">
                  <a:solidFill>
                    <a:srgbClr val="FC5130"/>
                  </a:solidFill>
                </a:rPr>
                <a:t>'] </a:t>
              </a:r>
              <a:r>
                <a:rPr lang="en-US" dirty="0">
                  <a:solidFill>
                    <a:schemeClr val="bg1"/>
                  </a:solidFill>
                </a:rPr>
                <a:t>=</a:t>
              </a:r>
              <a:r>
                <a:rPr lang="en-US" dirty="0">
                  <a:solidFill>
                    <a:srgbClr val="FC5130"/>
                  </a:solidFill>
                </a:rPr>
                <a:t>data['</a:t>
              </a:r>
              <a:r>
                <a:rPr lang="en-US" dirty="0">
                  <a:solidFill>
                    <a:schemeClr val="accent3">
                      <a:lumMod val="60000"/>
                      <a:lumOff val="40000"/>
                    </a:schemeClr>
                  </a:solidFill>
                </a:rPr>
                <a:t>Locations</a:t>
              </a:r>
              <a:r>
                <a:rPr lang="en-US" dirty="0">
                  <a:solidFill>
                    <a:srgbClr val="FC5130"/>
                  </a:solidFill>
                </a:rPr>
                <a:t>'].apply(</a:t>
              </a:r>
              <a:r>
                <a:rPr lang="en-US" dirty="0" err="1">
                  <a:solidFill>
                    <a:srgbClr val="FFC000"/>
                  </a:solidFill>
                </a:rPr>
                <a:t>extract_countries</a:t>
              </a:r>
              <a:r>
                <a:rPr lang="en-US" dirty="0">
                  <a:solidFill>
                    <a:srgbClr val="FC5130"/>
                  </a:solidFill>
                </a:rPr>
                <a:t>)</a:t>
              </a:r>
            </a:p>
            <a:p>
              <a:endParaRPr lang="en-US" dirty="0">
                <a:solidFill>
                  <a:srgbClr val="FFFF00"/>
                </a:solidFill>
              </a:endParaRPr>
            </a:p>
            <a:p>
              <a:r>
                <a:rPr lang="en-IN" dirty="0">
                  <a:solidFill>
                    <a:srgbClr val="FC5130"/>
                  </a:solidFill>
                </a:rPr>
                <a:t>data['</a:t>
              </a:r>
              <a:r>
                <a:rPr lang="en-IN" dirty="0">
                  <a:solidFill>
                    <a:schemeClr val="accent3">
                      <a:lumMod val="60000"/>
                      <a:lumOff val="40000"/>
                    </a:schemeClr>
                  </a:solidFill>
                </a:rPr>
                <a:t>Duration</a:t>
              </a:r>
              <a:r>
                <a:rPr lang="en-IN" dirty="0">
                  <a:solidFill>
                    <a:srgbClr val="FC5130"/>
                  </a:solidFill>
                </a:rPr>
                <a:t>']</a:t>
              </a:r>
              <a:r>
                <a:rPr lang="en-IN" dirty="0">
                  <a:solidFill>
                    <a:schemeClr val="bg1"/>
                  </a:solidFill>
                </a:rPr>
                <a:t>=</a:t>
              </a:r>
              <a:r>
                <a:rPr lang="en-IN" dirty="0" err="1">
                  <a:solidFill>
                    <a:srgbClr val="FFC000"/>
                  </a:solidFill>
                </a:rPr>
                <a:t>calculate_duration</a:t>
              </a:r>
              <a:r>
                <a:rPr lang="en-IN" dirty="0">
                  <a:solidFill>
                    <a:srgbClr val="FC5130"/>
                  </a:solidFill>
                </a:rPr>
                <a:t>(data['</a:t>
              </a:r>
              <a:r>
                <a:rPr lang="en-IN" dirty="0">
                  <a:solidFill>
                    <a:schemeClr val="accent3">
                      <a:lumMod val="60000"/>
                      <a:lumOff val="40000"/>
                    </a:schemeClr>
                  </a:solidFill>
                </a:rPr>
                <a:t>Start Date</a:t>
              </a:r>
              <a:r>
                <a:rPr lang="en-IN" dirty="0">
                  <a:solidFill>
                    <a:srgbClr val="FC5130"/>
                  </a:solidFill>
                </a:rPr>
                <a:t>'],data[</a:t>
              </a:r>
              <a:r>
                <a:rPr lang="en-IN" dirty="0">
                  <a:solidFill>
                    <a:schemeClr val="accent3">
                      <a:lumMod val="60000"/>
                      <a:lumOff val="40000"/>
                    </a:schemeClr>
                  </a:solidFill>
                </a:rPr>
                <a:t>'Completion Date</a:t>
              </a:r>
              <a:r>
                <a:rPr lang="en-IN" dirty="0">
                  <a:solidFill>
                    <a:srgbClr val="FC5130"/>
                  </a:solidFill>
                </a:rPr>
                <a:t>’])</a:t>
              </a:r>
            </a:p>
            <a:p>
              <a:endParaRPr lang="en-IN" dirty="0">
                <a:solidFill>
                  <a:srgbClr val="FC5130"/>
                </a:solidFill>
              </a:endParaRPr>
            </a:p>
            <a:p>
              <a:r>
                <a:rPr lang="en-IN" dirty="0">
                  <a:solidFill>
                    <a:srgbClr val="FC5130"/>
                  </a:solidFill>
                </a:rPr>
                <a:t>data[</a:t>
              </a:r>
              <a:r>
                <a:rPr lang="en-IN" dirty="0">
                  <a:solidFill>
                    <a:schemeClr val="accent3">
                      <a:lumMod val="60000"/>
                      <a:lumOff val="40000"/>
                    </a:schemeClr>
                  </a:solidFill>
                </a:rPr>
                <a:t>'Interventions Types</a:t>
              </a:r>
              <a:r>
                <a:rPr lang="en-IN" dirty="0">
                  <a:solidFill>
                    <a:srgbClr val="FC5130"/>
                  </a:solidFill>
                </a:rPr>
                <a:t>']</a:t>
              </a:r>
              <a:r>
                <a:rPr lang="en-IN" dirty="0">
                  <a:solidFill>
                    <a:schemeClr val="bg1"/>
                  </a:solidFill>
                </a:rPr>
                <a:t>=</a:t>
              </a:r>
              <a:r>
                <a:rPr lang="en-IN" dirty="0">
                  <a:solidFill>
                    <a:srgbClr val="FC5130"/>
                  </a:solidFill>
                </a:rPr>
                <a:t>data['</a:t>
              </a:r>
              <a:r>
                <a:rPr lang="en-IN" dirty="0">
                  <a:solidFill>
                    <a:schemeClr val="accent3">
                      <a:lumMod val="60000"/>
                      <a:lumOff val="40000"/>
                    </a:schemeClr>
                  </a:solidFill>
                </a:rPr>
                <a:t>Interventions</a:t>
              </a:r>
              <a:r>
                <a:rPr lang="en-IN" dirty="0">
                  <a:solidFill>
                    <a:srgbClr val="FC5130"/>
                  </a:solidFill>
                </a:rPr>
                <a:t>'].apply(</a:t>
              </a:r>
              <a:r>
                <a:rPr lang="en-IN" dirty="0" err="1">
                  <a:solidFill>
                    <a:srgbClr val="FFC000"/>
                  </a:solidFill>
                </a:rPr>
                <a:t>extract_intervention_types</a:t>
              </a:r>
              <a:r>
                <a:rPr lang="en-IN" dirty="0">
                  <a:solidFill>
                    <a:srgbClr val="FC5130"/>
                  </a:solidFill>
                </a:rPr>
                <a:t>)</a:t>
              </a:r>
            </a:p>
          </p:txBody>
        </p:sp>
      </p:grpSp>
    </p:spTree>
    <p:extLst>
      <p:ext uri="{BB962C8B-B14F-4D97-AF65-F5344CB8AC3E}">
        <p14:creationId xmlns:p14="http://schemas.microsoft.com/office/powerpoint/2010/main" val="14392610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14:presetBounceEnd="85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85000">
                                          <p:cBhvr additive="base">
                                            <p:cTn id="7" dur="2000" fill="hold"/>
                                            <p:tgtEl>
                                              <p:spTgt spid="3"/>
                                            </p:tgtEl>
                                            <p:attrNameLst>
                                              <p:attrName>ppt_x</p:attrName>
                                            </p:attrNameLst>
                                          </p:cBhvr>
                                          <p:tavLst>
                                            <p:tav tm="0">
                                              <p:val>
                                                <p:strVal val="#ppt_x"/>
                                              </p:val>
                                            </p:tav>
                                            <p:tav tm="100000">
                                              <p:val>
                                                <p:strVal val="#ppt_x"/>
                                              </p:val>
                                            </p:tav>
                                          </p:tavLst>
                                        </p:anim>
                                        <p:anim calcmode="lin" valueType="num" p14:bounceEnd="85000">
                                          <p:cBhvr additive="base">
                                            <p:cTn id="8" dur="2000" fill="hold"/>
                                            <p:tgtEl>
                                              <p:spTgt spid="3"/>
                                            </p:tgtEl>
                                            <p:attrNameLst>
                                              <p:attrName>ppt_y</p:attrName>
                                            </p:attrNameLst>
                                          </p:cBhvr>
                                          <p:tavLst>
                                            <p:tav tm="0">
                                              <p:val>
                                                <p:strVal val="0-#ppt_h/2"/>
                                              </p:val>
                                            </p:tav>
                                            <p:tav tm="100000">
                                              <p:val>
                                                <p:strVal val="#ppt_y"/>
                                              </p:val>
                                            </p:tav>
                                          </p:tavLst>
                                        </p:anim>
                                      </p:childTnLst>
                                    </p:cTn>
                                  </p:par>
                                  <p:par>
                                    <p:cTn id="9" presetID="2" presetClass="entr" presetSubtype="8" fill="hold" nodeType="withEffect" p14:presetBounceEnd="70000">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14:bounceEnd="70000">
                                          <p:cBhvr additive="base">
                                            <p:cTn id="11" dur="2000" fill="hold"/>
                                            <p:tgtEl>
                                              <p:spTgt spid="18"/>
                                            </p:tgtEl>
                                            <p:attrNameLst>
                                              <p:attrName>ppt_x</p:attrName>
                                            </p:attrNameLst>
                                          </p:cBhvr>
                                          <p:tavLst>
                                            <p:tav tm="0">
                                              <p:val>
                                                <p:strVal val="0-#ppt_w/2"/>
                                              </p:val>
                                            </p:tav>
                                            <p:tav tm="100000">
                                              <p:val>
                                                <p:strVal val="#ppt_x"/>
                                              </p:val>
                                            </p:tav>
                                          </p:tavLst>
                                        </p:anim>
                                        <p:anim calcmode="lin" valueType="num" p14:bounceEnd="70000">
                                          <p:cBhvr additive="base">
                                            <p:cTn id="12" dur="2000" fill="hold"/>
                                            <p:tgtEl>
                                              <p:spTgt spid="18"/>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14:presetBounceEnd="70000">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14:bounceEnd="70000">
                                          <p:cBhvr additive="base">
                                            <p:cTn id="15" dur="2000" fill="hold"/>
                                            <p:tgtEl>
                                              <p:spTgt spid="19"/>
                                            </p:tgtEl>
                                            <p:attrNameLst>
                                              <p:attrName>ppt_x</p:attrName>
                                            </p:attrNameLst>
                                          </p:cBhvr>
                                          <p:tavLst>
                                            <p:tav tm="0">
                                              <p:val>
                                                <p:strVal val="0-#ppt_w/2"/>
                                              </p:val>
                                            </p:tav>
                                            <p:tav tm="100000">
                                              <p:val>
                                                <p:strVal val="#ppt_x"/>
                                              </p:val>
                                            </p:tav>
                                          </p:tavLst>
                                        </p:anim>
                                        <p:anim calcmode="lin" valueType="num" p14:bounceEnd="70000">
                                          <p:cBhvr additive="base">
                                            <p:cTn id="16" dur="2000" fill="hold"/>
                                            <p:tgtEl>
                                              <p:spTgt spid="19"/>
                                            </p:tgtEl>
                                            <p:attrNameLst>
                                              <p:attrName>ppt_y</p:attrName>
                                            </p:attrNameLst>
                                          </p:cBhvr>
                                          <p:tavLst>
                                            <p:tav tm="0">
                                              <p:val>
                                                <p:strVal val="#ppt_y"/>
                                              </p:val>
                                            </p:tav>
                                            <p:tav tm="100000">
                                              <p:val>
                                                <p:strVal val="#ppt_y"/>
                                              </p:val>
                                            </p:tav>
                                          </p:tavLst>
                                        </p:anim>
                                      </p:childTnLst>
                                    </p:cTn>
                                  </p:par>
                                  <p:par>
                                    <p:cTn id="17" presetID="2" presetClass="entr" presetSubtype="4" fill="hold" nodeType="withEffect" p14:presetBounceEnd="50000">
                                      <p:stCondLst>
                                        <p:cond delay="0"/>
                                      </p:stCondLst>
                                      <p:childTnLst>
                                        <p:set>
                                          <p:cBhvr>
                                            <p:cTn id="18" dur="1" fill="hold">
                                              <p:stCondLst>
                                                <p:cond delay="0"/>
                                              </p:stCondLst>
                                            </p:cTn>
                                            <p:tgtEl>
                                              <p:spTgt spid="41"/>
                                            </p:tgtEl>
                                            <p:attrNameLst>
                                              <p:attrName>style.visibility</p:attrName>
                                            </p:attrNameLst>
                                          </p:cBhvr>
                                          <p:to>
                                            <p:strVal val="visible"/>
                                          </p:to>
                                        </p:set>
                                        <p:anim calcmode="lin" valueType="num" p14:bounceEnd="50000">
                                          <p:cBhvr additive="base">
                                            <p:cTn id="19" dur="2000" fill="hold"/>
                                            <p:tgtEl>
                                              <p:spTgt spid="41"/>
                                            </p:tgtEl>
                                            <p:attrNameLst>
                                              <p:attrName>ppt_x</p:attrName>
                                            </p:attrNameLst>
                                          </p:cBhvr>
                                          <p:tavLst>
                                            <p:tav tm="0">
                                              <p:val>
                                                <p:strVal val="#ppt_x"/>
                                              </p:val>
                                            </p:tav>
                                            <p:tav tm="100000">
                                              <p:val>
                                                <p:strVal val="#ppt_x"/>
                                              </p:val>
                                            </p:tav>
                                          </p:tavLst>
                                        </p:anim>
                                        <p:anim calcmode="lin" valueType="num" p14:bounceEnd="50000">
                                          <p:cBhvr additive="base">
                                            <p:cTn id="20" dur="20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2000" fill="hold"/>
                                            <p:tgtEl>
                                              <p:spTgt spid="3"/>
                                            </p:tgtEl>
                                            <p:attrNameLst>
                                              <p:attrName>ppt_x</p:attrName>
                                            </p:attrNameLst>
                                          </p:cBhvr>
                                          <p:tavLst>
                                            <p:tav tm="0">
                                              <p:val>
                                                <p:strVal val="#ppt_x"/>
                                              </p:val>
                                            </p:tav>
                                            <p:tav tm="100000">
                                              <p:val>
                                                <p:strVal val="#ppt_x"/>
                                              </p:val>
                                            </p:tav>
                                          </p:tavLst>
                                        </p:anim>
                                        <p:anim calcmode="lin" valueType="num">
                                          <p:cBhvr additive="base">
                                            <p:cTn id="8" dur="2000" fill="hold"/>
                                            <p:tgtEl>
                                              <p:spTgt spid="3"/>
                                            </p:tgtEl>
                                            <p:attrNameLst>
                                              <p:attrName>ppt_y</p:attrName>
                                            </p:attrNameLst>
                                          </p:cBhvr>
                                          <p:tavLst>
                                            <p:tav tm="0">
                                              <p:val>
                                                <p:strVal val="0-#ppt_h/2"/>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2000" fill="hold"/>
                                            <p:tgtEl>
                                              <p:spTgt spid="18"/>
                                            </p:tgtEl>
                                            <p:attrNameLst>
                                              <p:attrName>ppt_x</p:attrName>
                                            </p:attrNameLst>
                                          </p:cBhvr>
                                          <p:tavLst>
                                            <p:tav tm="0">
                                              <p:val>
                                                <p:strVal val="0-#ppt_w/2"/>
                                              </p:val>
                                            </p:tav>
                                            <p:tav tm="100000">
                                              <p:val>
                                                <p:strVal val="#ppt_x"/>
                                              </p:val>
                                            </p:tav>
                                          </p:tavLst>
                                        </p:anim>
                                        <p:anim calcmode="lin" valueType="num">
                                          <p:cBhvr additive="base">
                                            <p:cTn id="12" dur="2000" fill="hold"/>
                                            <p:tgtEl>
                                              <p:spTgt spid="18"/>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2000" fill="hold"/>
                                            <p:tgtEl>
                                              <p:spTgt spid="19"/>
                                            </p:tgtEl>
                                            <p:attrNameLst>
                                              <p:attrName>ppt_x</p:attrName>
                                            </p:attrNameLst>
                                          </p:cBhvr>
                                          <p:tavLst>
                                            <p:tav tm="0">
                                              <p:val>
                                                <p:strVal val="0-#ppt_w/2"/>
                                              </p:val>
                                            </p:tav>
                                            <p:tav tm="100000">
                                              <p:val>
                                                <p:strVal val="#ppt_x"/>
                                              </p:val>
                                            </p:tav>
                                          </p:tavLst>
                                        </p:anim>
                                        <p:anim calcmode="lin" valueType="num">
                                          <p:cBhvr additive="base">
                                            <p:cTn id="16" dur="2000" fill="hold"/>
                                            <p:tgtEl>
                                              <p:spTgt spid="19"/>
                                            </p:tgtEl>
                                            <p:attrNameLst>
                                              <p:attrName>ppt_y</p:attrName>
                                            </p:attrNameLst>
                                          </p:cBhvr>
                                          <p:tavLst>
                                            <p:tav tm="0">
                                              <p:val>
                                                <p:strVal val="#ppt_y"/>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41"/>
                                            </p:tgtEl>
                                            <p:attrNameLst>
                                              <p:attrName>style.visibility</p:attrName>
                                            </p:attrNameLst>
                                          </p:cBhvr>
                                          <p:to>
                                            <p:strVal val="visible"/>
                                          </p:to>
                                        </p:set>
                                        <p:anim calcmode="lin" valueType="num">
                                          <p:cBhvr additive="base">
                                            <p:cTn id="19" dur="2000" fill="hold"/>
                                            <p:tgtEl>
                                              <p:spTgt spid="41"/>
                                            </p:tgtEl>
                                            <p:attrNameLst>
                                              <p:attrName>ppt_x</p:attrName>
                                            </p:attrNameLst>
                                          </p:cBhvr>
                                          <p:tavLst>
                                            <p:tav tm="0">
                                              <p:val>
                                                <p:strVal val="#ppt_x"/>
                                              </p:val>
                                            </p:tav>
                                            <p:tav tm="100000">
                                              <p:val>
                                                <p:strVal val="#ppt_x"/>
                                              </p:val>
                                            </p:tav>
                                          </p:tavLst>
                                        </p:anim>
                                        <p:anim calcmode="lin" valueType="num">
                                          <p:cBhvr additive="base">
                                            <p:cTn id="20" dur="20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F1020"/>
        </a:solidFill>
        <a:effectLst/>
      </p:bgPr>
    </p:bg>
    <p:spTree>
      <p:nvGrpSpPr>
        <p:cNvPr id="1" name="">
          <a:extLst>
            <a:ext uri="{FF2B5EF4-FFF2-40B4-BE49-F238E27FC236}">
              <a16:creationId xmlns:a16="http://schemas.microsoft.com/office/drawing/2014/main" id="{382C4FD9-6D6C-720C-96CD-0D48635D4A29}"/>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FDF59791-F019-6A53-AF1A-36B6F2800D35}"/>
              </a:ext>
            </a:extLst>
          </p:cNvPr>
          <p:cNvSpPr txBox="1"/>
          <p:nvPr/>
        </p:nvSpPr>
        <p:spPr>
          <a:xfrm>
            <a:off x="1018571" y="-6341740"/>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2" name="Group 1">
            <a:extLst>
              <a:ext uri="{FF2B5EF4-FFF2-40B4-BE49-F238E27FC236}">
                <a16:creationId xmlns:a16="http://schemas.microsoft.com/office/drawing/2014/main" id="{DE788B9A-D2C1-7340-A8B2-6D70CD81B639}"/>
              </a:ext>
            </a:extLst>
          </p:cNvPr>
          <p:cNvGrpSpPr/>
          <p:nvPr/>
        </p:nvGrpSpPr>
        <p:grpSpPr>
          <a:xfrm>
            <a:off x="6770084" y="-7606934"/>
            <a:ext cx="6193562" cy="6731703"/>
            <a:chOff x="6770084" y="270980"/>
            <a:chExt cx="6193562" cy="6731703"/>
          </a:xfrm>
        </p:grpSpPr>
        <p:sp>
          <p:nvSpPr>
            <p:cNvPr id="7" name="Oval 6">
              <a:extLst>
                <a:ext uri="{FF2B5EF4-FFF2-40B4-BE49-F238E27FC236}">
                  <a16:creationId xmlns:a16="http://schemas.microsoft.com/office/drawing/2014/main" id="{F2B0449B-C3AE-1984-8FC7-E993081003C0}"/>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69A0E0EB-360C-4A18-4C61-02C0921599E7}"/>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DE1B922A-A72C-0829-4CA5-4D0FF8A6D60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7614589"/>
            <a:ext cx="914400" cy="914400"/>
          </a:xfrm>
          <a:prstGeom prst="rect">
            <a:avLst/>
          </a:prstGeom>
        </p:spPr>
      </p:pic>
      <p:pic>
        <p:nvPicPr>
          <p:cNvPr id="10" name="Graphic 9" descr="Stethoscope with solid fill">
            <a:extLst>
              <a:ext uri="{FF2B5EF4-FFF2-40B4-BE49-F238E27FC236}">
                <a16:creationId xmlns:a16="http://schemas.microsoft.com/office/drawing/2014/main" id="{29273912-47B6-B20C-D17A-67259855DD4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2256776"/>
            <a:ext cx="914400" cy="914400"/>
          </a:xfrm>
          <a:prstGeom prst="rect">
            <a:avLst/>
          </a:prstGeom>
        </p:spPr>
      </p:pic>
      <p:pic>
        <p:nvPicPr>
          <p:cNvPr id="11" name="Graphic 10" descr="Stethoscope with solid fill">
            <a:extLst>
              <a:ext uri="{FF2B5EF4-FFF2-40B4-BE49-F238E27FC236}">
                <a16:creationId xmlns:a16="http://schemas.microsoft.com/office/drawing/2014/main" id="{E6B9599B-C368-1017-9790-7AEAA2C1B1C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2531320"/>
            <a:ext cx="603785" cy="603785"/>
          </a:xfrm>
          <a:prstGeom prst="rect">
            <a:avLst/>
          </a:prstGeom>
        </p:spPr>
      </p:pic>
      <p:pic>
        <p:nvPicPr>
          <p:cNvPr id="12" name="Graphic 11" descr="Stethoscope with solid fill">
            <a:extLst>
              <a:ext uri="{FF2B5EF4-FFF2-40B4-BE49-F238E27FC236}">
                <a16:creationId xmlns:a16="http://schemas.microsoft.com/office/drawing/2014/main" id="{E5C6C817-F238-3937-3267-A5055554444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6810814"/>
            <a:ext cx="401586" cy="401586"/>
          </a:xfrm>
          <a:prstGeom prst="rect">
            <a:avLst/>
          </a:prstGeom>
        </p:spPr>
      </p:pic>
      <p:pic>
        <p:nvPicPr>
          <p:cNvPr id="13" name="Graphic 12" descr="Stethoscope with solid fill">
            <a:extLst>
              <a:ext uri="{FF2B5EF4-FFF2-40B4-BE49-F238E27FC236}">
                <a16:creationId xmlns:a16="http://schemas.microsoft.com/office/drawing/2014/main" id="{54A6EAB4-6691-0585-CD13-0C4320162CD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4782499"/>
            <a:ext cx="401586" cy="401586"/>
          </a:xfrm>
          <a:prstGeom prst="rect">
            <a:avLst/>
          </a:prstGeom>
        </p:spPr>
      </p:pic>
      <p:pic>
        <p:nvPicPr>
          <p:cNvPr id="5" name="Picture 4" descr="A statue of a person mopping the floor&#10;&#10;AI-generated content may be incorrect.">
            <a:extLst>
              <a:ext uri="{FF2B5EF4-FFF2-40B4-BE49-F238E27FC236}">
                <a16:creationId xmlns:a16="http://schemas.microsoft.com/office/drawing/2014/main" id="{FF0060C0-422D-1B4A-AB35-FEC7980F7B01}"/>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1875" l="10000" r="91797">
                        <a14:foregroundMark x1="33828" y1="78984" x2="34766" y2="88750"/>
                        <a14:foregroundMark x1="29844" y1="75391" x2="32344" y2="78672"/>
                        <a14:foregroundMark x1="59219" y1="89922" x2="59219" y2="89922"/>
                        <a14:foregroundMark x1="81875" y1="91875" x2="81875" y2="91875"/>
                        <a14:foregroundMark x1="87188" y1="90078" x2="87188" y2="90078"/>
                        <a14:foregroundMark x1="87500" y1="89766" x2="76797" y2="91719"/>
                        <a14:foregroundMark x1="89688" y1="89922" x2="87891" y2="90781"/>
                        <a14:foregroundMark x1="91797" y1="90547" x2="87813" y2="91719"/>
                        <a14:foregroundMark x1="81406" y1="89219" x2="71484" y2="90391"/>
                        <a14:foregroundMark x1="70703" y1="91250" x2="74922" y2="91875"/>
                        <a14:foregroundMark x1="69297" y1="91094" x2="71016" y2="91094"/>
                        <a14:foregroundMark x1="69844" y1="91406" x2="78750" y2="91250"/>
                        <a14:backgroundMark x1="49688" y1="84141" x2="49688" y2="84141"/>
                        <a14:backgroundMark x1="47500" y1="82344" x2="47500" y2="82344"/>
                        <a14:backgroundMark x1="46172" y1="82500" x2="46172" y2="82500"/>
                        <a14:backgroundMark x1="47656" y1="74688" x2="47656" y2="74688"/>
                        <a14:backgroundMark x1="49688" y1="81484" x2="49688" y2="81484"/>
                        <a14:backgroundMark x1="48828" y1="86094" x2="48828" y2="86094"/>
                        <a14:backgroundMark x1="48984" y1="85625" x2="48984" y2="85625"/>
                        <a14:backgroundMark x1="48984" y1="85938" x2="48984" y2="85938"/>
                      </a14:backgroundRemoval>
                    </a14:imgEffect>
                  </a14:imgLayer>
                </a14:imgProps>
              </a:ext>
              <a:ext uri="{28A0092B-C50C-407E-A947-70E740481C1C}">
                <a14:useLocalDpi xmlns:a14="http://schemas.microsoft.com/office/drawing/2010/main" val="0"/>
              </a:ext>
            </a:extLst>
          </a:blip>
          <a:stretch>
            <a:fillRect/>
          </a:stretch>
        </p:blipFill>
        <p:spPr>
          <a:xfrm>
            <a:off x="-7001146" y="182880"/>
            <a:ext cx="6858000" cy="6858000"/>
          </a:xfrm>
          <a:prstGeom prst="rect">
            <a:avLst/>
          </a:prstGeom>
        </p:spPr>
      </p:pic>
      <p:sp>
        <p:nvSpPr>
          <p:cNvPr id="16" name="TextBox 15">
            <a:extLst>
              <a:ext uri="{FF2B5EF4-FFF2-40B4-BE49-F238E27FC236}">
                <a16:creationId xmlns:a16="http://schemas.microsoft.com/office/drawing/2014/main" id="{838CCBA1-DE87-7989-EADB-E6029844A00E}"/>
              </a:ext>
            </a:extLst>
          </p:cNvPr>
          <p:cNvSpPr txBox="1"/>
          <p:nvPr/>
        </p:nvSpPr>
        <p:spPr>
          <a:xfrm>
            <a:off x="311030" y="304800"/>
            <a:ext cx="14957793" cy="584775"/>
          </a:xfrm>
          <a:prstGeom prst="rect">
            <a:avLst/>
          </a:prstGeom>
          <a:noFill/>
        </p:spPr>
        <p:txBody>
          <a:bodyPr wrap="square" rtlCol="0">
            <a:spAutoFit/>
          </a:bodyPr>
          <a:lstStyle/>
          <a:p>
            <a:r>
              <a:rPr lang="en-US" sz="3200" dirty="0">
                <a:solidFill>
                  <a:srgbClr val="E3CFC8"/>
                </a:solidFill>
                <a:latin typeface="Unbounded ExtraBold" pitchFamily="2" charset="0"/>
              </a:rPr>
              <a:t>Analysis </a:t>
            </a:r>
            <a:r>
              <a:rPr lang="en-US" sz="1600" dirty="0">
                <a:solidFill>
                  <a:srgbClr val="E3CFC8"/>
                </a:solidFill>
                <a:latin typeface="Unbounded ExtraBold" pitchFamily="2" charset="0"/>
              </a:rPr>
              <a:t>(Top 15 Countries by Number of COVID-19 Trials)</a:t>
            </a:r>
            <a:endParaRPr lang="en-IN" sz="3200" dirty="0">
              <a:solidFill>
                <a:srgbClr val="E3CFC8"/>
              </a:solidFill>
              <a:latin typeface="Unbounded ExtraBold" pitchFamily="2" charset="0"/>
            </a:endParaRPr>
          </a:p>
        </p:txBody>
      </p:sp>
      <p:sp>
        <p:nvSpPr>
          <p:cNvPr id="6" name="TextBox 5">
            <a:extLst>
              <a:ext uri="{FF2B5EF4-FFF2-40B4-BE49-F238E27FC236}">
                <a16:creationId xmlns:a16="http://schemas.microsoft.com/office/drawing/2014/main" id="{1D77F7BC-8B77-1E64-E0F1-651C2D6D8159}"/>
              </a:ext>
            </a:extLst>
          </p:cNvPr>
          <p:cNvSpPr txBox="1"/>
          <p:nvPr/>
        </p:nvSpPr>
        <p:spPr>
          <a:xfrm>
            <a:off x="6101498" y="-6339840"/>
            <a:ext cx="4830662" cy="2308324"/>
          </a:xfrm>
          <a:prstGeom prst="rect">
            <a:avLst/>
          </a:prstGeom>
          <a:noFill/>
        </p:spPr>
        <p:txBody>
          <a:bodyPr wrap="square" rtlCol="0">
            <a:spAutoFit/>
          </a:bodyPr>
          <a:lstStyle/>
          <a:p>
            <a:pPr algn="just"/>
            <a:r>
              <a:rPr lang="en-US" dirty="0">
                <a:solidFill>
                  <a:schemeClr val="tx1">
                    <a:alpha val="20000"/>
                  </a:schemeClr>
                </a:solidFill>
                <a:latin typeface="+mj-lt"/>
              </a:rPr>
              <a:t>Most dataset columns, like Rank, NCT Number, and Title, are complete. Significant missing data occurs in Results First Posted, Study Documents, Acronym, and Phases. Interventions and Locations have moderate gaps, while Outcome Measures, Study Designs, and others show minimal missing values. Targeted data handling is needed for high-missing-value columns.</a:t>
            </a:r>
            <a:endParaRPr lang="en-IN" dirty="0">
              <a:solidFill>
                <a:schemeClr val="tx1">
                  <a:alpha val="20000"/>
                </a:schemeClr>
              </a:solidFill>
              <a:latin typeface="+mj-lt"/>
            </a:endParaRPr>
          </a:p>
        </p:txBody>
      </p:sp>
      <p:sp>
        <p:nvSpPr>
          <p:cNvPr id="22" name="TextBox 21">
            <a:extLst>
              <a:ext uri="{FF2B5EF4-FFF2-40B4-BE49-F238E27FC236}">
                <a16:creationId xmlns:a16="http://schemas.microsoft.com/office/drawing/2014/main" id="{A7824D22-BFE4-9E97-94FC-828525C871C8}"/>
              </a:ext>
            </a:extLst>
          </p:cNvPr>
          <p:cNvSpPr txBox="1"/>
          <p:nvPr/>
        </p:nvSpPr>
        <p:spPr>
          <a:xfrm>
            <a:off x="6146800" y="-3495040"/>
            <a:ext cx="5120640" cy="923330"/>
          </a:xfrm>
          <a:prstGeom prst="rect">
            <a:avLst/>
          </a:prstGeom>
          <a:noFill/>
        </p:spPr>
        <p:txBody>
          <a:bodyPr wrap="square" rtlCol="0">
            <a:spAutoFit/>
          </a:bodyPr>
          <a:lstStyle/>
          <a:p>
            <a:pPr algn="just"/>
            <a:r>
              <a:rPr lang="en-US" i="1" dirty="0">
                <a:solidFill>
                  <a:schemeClr val="tx1">
                    <a:alpha val="20000"/>
                  </a:schemeClr>
                </a:solidFill>
              </a:rPr>
              <a:t>Acronym</a:t>
            </a:r>
            <a:r>
              <a:rPr lang="en-US" dirty="0">
                <a:solidFill>
                  <a:schemeClr val="tx1">
                    <a:alpha val="20000"/>
                  </a:schemeClr>
                </a:solidFill>
              </a:rPr>
              <a:t> (shorthand for study titles) or </a:t>
            </a:r>
            <a:r>
              <a:rPr lang="en-US" i="1" dirty="0">
                <a:solidFill>
                  <a:schemeClr val="tx1">
                    <a:alpha val="20000"/>
                  </a:schemeClr>
                </a:solidFill>
              </a:rPr>
              <a:t>Study Documents</a:t>
            </a:r>
            <a:r>
              <a:rPr lang="en-US" dirty="0">
                <a:solidFill>
                  <a:schemeClr val="tx1">
                    <a:alpha val="20000"/>
                  </a:schemeClr>
                </a:solidFill>
              </a:rPr>
              <a:t> (links to PDFs) might not be needed for our analysis then we shall remove it</a:t>
            </a:r>
            <a:endParaRPr lang="en-IN" dirty="0">
              <a:solidFill>
                <a:schemeClr val="tx1">
                  <a:alpha val="20000"/>
                </a:schemeClr>
              </a:solidFill>
            </a:endParaRPr>
          </a:p>
        </p:txBody>
      </p:sp>
      <p:sp>
        <p:nvSpPr>
          <p:cNvPr id="3" name="TextBox 2">
            <a:extLst>
              <a:ext uri="{FF2B5EF4-FFF2-40B4-BE49-F238E27FC236}">
                <a16:creationId xmlns:a16="http://schemas.microsoft.com/office/drawing/2014/main" id="{63B89316-F798-AA86-4B91-F8B484DB8067}"/>
              </a:ext>
            </a:extLst>
          </p:cNvPr>
          <p:cNvSpPr txBox="1"/>
          <p:nvPr/>
        </p:nvSpPr>
        <p:spPr>
          <a:xfrm>
            <a:off x="-6291623" y="304800"/>
            <a:ext cx="2912016" cy="1077218"/>
          </a:xfrm>
          <a:prstGeom prst="rect">
            <a:avLst/>
          </a:prstGeom>
          <a:noFill/>
        </p:spPr>
        <p:txBody>
          <a:bodyPr wrap="square" rtlCol="0">
            <a:spAutoFit/>
          </a:bodyPr>
          <a:lstStyle/>
          <a:p>
            <a:r>
              <a:rPr lang="en-IN" sz="3200" dirty="0">
                <a:solidFill>
                  <a:srgbClr val="EFC3F5"/>
                </a:solidFill>
                <a:latin typeface="Unbounded ExtraBold" pitchFamily="2" charset="0"/>
              </a:rPr>
              <a:t>Feature</a:t>
            </a:r>
            <a:r>
              <a:rPr lang="en-IN" sz="3200" dirty="0">
                <a:solidFill>
                  <a:srgbClr val="FFFF00"/>
                </a:solidFill>
                <a:latin typeface="Unbounded ExtraBold" pitchFamily="2" charset="0"/>
              </a:rPr>
              <a:t> Additions</a:t>
            </a:r>
          </a:p>
        </p:txBody>
      </p:sp>
      <p:sp>
        <p:nvSpPr>
          <p:cNvPr id="8" name="Rectangle 7">
            <a:extLst>
              <a:ext uri="{FF2B5EF4-FFF2-40B4-BE49-F238E27FC236}">
                <a16:creationId xmlns:a16="http://schemas.microsoft.com/office/drawing/2014/main" id="{6F86C2EC-C237-3360-B306-2FBBA819953A}"/>
              </a:ext>
            </a:extLst>
          </p:cNvPr>
          <p:cNvSpPr>
            <a:spLocks noGrp="1" noRot="1" noMove="1" noResize="1" noEditPoints="1" noAdjustHandles="1" noChangeArrowheads="1" noChangeShapeType="1"/>
          </p:cNvSpPr>
          <p:nvPr/>
        </p:nvSpPr>
        <p:spPr>
          <a:xfrm>
            <a:off x="3931920" y="2296160"/>
            <a:ext cx="8260080" cy="4561840"/>
          </a:xfrm>
          <a:prstGeom prst="rect">
            <a:avLst/>
          </a:prstGeom>
          <a:gradFill flip="none" rotWithShape="1">
            <a:gsLst>
              <a:gs pos="13583">
                <a:srgbClr val="3C242E"/>
              </a:gs>
              <a:gs pos="0">
                <a:srgbClr val="3C242E"/>
              </a:gs>
              <a:gs pos="47000">
                <a:srgbClr val="0F1020"/>
              </a:gs>
              <a:gs pos="83000">
                <a:srgbClr val="0F1020"/>
              </a:gs>
              <a:gs pos="100000">
                <a:srgbClr val="0F1020"/>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8" name="Group 17">
            <a:extLst>
              <a:ext uri="{FF2B5EF4-FFF2-40B4-BE49-F238E27FC236}">
                <a16:creationId xmlns:a16="http://schemas.microsoft.com/office/drawing/2014/main" id="{159544F6-E8E0-57C2-75B2-2218ED28574C}"/>
              </a:ext>
            </a:extLst>
          </p:cNvPr>
          <p:cNvGrpSpPr/>
          <p:nvPr/>
        </p:nvGrpSpPr>
        <p:grpSpPr>
          <a:xfrm>
            <a:off x="-6283445" y="1442721"/>
            <a:ext cx="5624611" cy="2515821"/>
            <a:chOff x="408322" y="1442721"/>
            <a:chExt cx="5624611" cy="2515821"/>
          </a:xfrm>
        </p:grpSpPr>
        <p:sp>
          <p:nvSpPr>
            <p:cNvPr id="14" name="Rectangle: Diagonal Corners Rounded 13">
              <a:extLst>
                <a:ext uri="{FF2B5EF4-FFF2-40B4-BE49-F238E27FC236}">
                  <a16:creationId xmlns:a16="http://schemas.microsoft.com/office/drawing/2014/main" id="{41992404-5949-BA3F-5A3E-7A1BF7A7309A}"/>
                </a:ext>
              </a:extLst>
            </p:cNvPr>
            <p:cNvSpPr/>
            <p:nvPr/>
          </p:nvSpPr>
          <p:spPr>
            <a:xfrm>
              <a:off x="408322" y="1442721"/>
              <a:ext cx="5355870" cy="2515821"/>
            </a:xfrm>
            <a:prstGeom prst="round2DiagRect">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F8C897B5-9421-68DD-B575-3D1377C047B1}"/>
                </a:ext>
              </a:extLst>
            </p:cNvPr>
            <p:cNvSpPr txBox="1"/>
            <p:nvPr/>
          </p:nvSpPr>
          <p:spPr>
            <a:xfrm>
              <a:off x="800533" y="1657908"/>
              <a:ext cx="5232400" cy="1938992"/>
            </a:xfrm>
            <a:prstGeom prst="rect">
              <a:avLst/>
            </a:prstGeom>
            <a:noFill/>
          </p:spPr>
          <p:txBody>
            <a:bodyPr wrap="square" rtlCol="0">
              <a:spAutoFit/>
            </a:bodyPr>
            <a:lstStyle/>
            <a:p>
              <a:r>
                <a:rPr lang="en-US" sz="2400" dirty="0">
                  <a:solidFill>
                    <a:srgbClr val="EFC3F5"/>
                  </a:solidFill>
                  <a:latin typeface="+mj-lt"/>
                </a:rPr>
                <a:t>Feature addition is a key step in data preprocessing and analysis. It helps enrich the dataset by creating new columns based on existing data or external inputs.</a:t>
              </a:r>
              <a:endParaRPr lang="en-IN" sz="2400" dirty="0">
                <a:solidFill>
                  <a:srgbClr val="EFC3F5"/>
                </a:solidFill>
                <a:latin typeface="+mj-lt"/>
              </a:endParaRPr>
            </a:p>
          </p:txBody>
        </p:sp>
      </p:grpSp>
      <p:grpSp>
        <p:nvGrpSpPr>
          <p:cNvPr id="19" name="Group 18">
            <a:extLst>
              <a:ext uri="{FF2B5EF4-FFF2-40B4-BE49-F238E27FC236}">
                <a16:creationId xmlns:a16="http://schemas.microsoft.com/office/drawing/2014/main" id="{2C70A46C-96B7-6E79-4D49-1B5167CFF739}"/>
              </a:ext>
            </a:extLst>
          </p:cNvPr>
          <p:cNvGrpSpPr/>
          <p:nvPr/>
        </p:nvGrpSpPr>
        <p:grpSpPr>
          <a:xfrm>
            <a:off x="-6321224" y="4094049"/>
            <a:ext cx="5355870" cy="2515821"/>
            <a:chOff x="408322" y="1442721"/>
            <a:chExt cx="5355870" cy="2515821"/>
          </a:xfrm>
        </p:grpSpPr>
        <p:sp>
          <p:nvSpPr>
            <p:cNvPr id="20" name="Rectangle: Diagonal Corners Rounded 19">
              <a:extLst>
                <a:ext uri="{FF2B5EF4-FFF2-40B4-BE49-F238E27FC236}">
                  <a16:creationId xmlns:a16="http://schemas.microsoft.com/office/drawing/2014/main" id="{69736924-BF7E-9269-D0DB-8A0DC5BA8635}"/>
                </a:ext>
              </a:extLst>
            </p:cNvPr>
            <p:cNvSpPr/>
            <p:nvPr/>
          </p:nvSpPr>
          <p:spPr>
            <a:xfrm>
              <a:off x="408322" y="1442721"/>
              <a:ext cx="5355870" cy="2515821"/>
            </a:xfrm>
            <a:prstGeom prst="round2DiagRect">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TextBox 20">
              <a:extLst>
                <a:ext uri="{FF2B5EF4-FFF2-40B4-BE49-F238E27FC236}">
                  <a16:creationId xmlns:a16="http://schemas.microsoft.com/office/drawing/2014/main" id="{928D3839-ACA3-B282-F512-CE9313A57AD5}"/>
                </a:ext>
              </a:extLst>
            </p:cNvPr>
            <p:cNvSpPr txBox="1"/>
            <p:nvPr/>
          </p:nvSpPr>
          <p:spPr>
            <a:xfrm>
              <a:off x="750638" y="1566051"/>
              <a:ext cx="4746795" cy="2308324"/>
            </a:xfrm>
            <a:prstGeom prst="rect">
              <a:avLst/>
            </a:prstGeom>
            <a:noFill/>
          </p:spPr>
          <p:txBody>
            <a:bodyPr wrap="square" rtlCol="0">
              <a:spAutoFit/>
            </a:bodyPr>
            <a:lstStyle/>
            <a:p>
              <a:r>
                <a:rPr lang="en-IN" sz="2400" dirty="0">
                  <a:solidFill>
                    <a:srgbClr val="EFC3F5"/>
                  </a:solidFill>
                  <a:latin typeface="+mj-lt"/>
                </a:rPr>
                <a:t>For our Dataset we have added 3 columns which can be used group and validate our data .The fields are</a:t>
              </a:r>
            </a:p>
            <a:p>
              <a:pPr marL="457200" indent="-457200">
                <a:buAutoNum type="arabicPeriod"/>
              </a:pPr>
              <a:r>
                <a:rPr lang="en-IN" sz="2400" dirty="0">
                  <a:solidFill>
                    <a:srgbClr val="EFC3F5"/>
                  </a:solidFill>
                  <a:latin typeface="+mj-lt"/>
                </a:rPr>
                <a:t>Interventions Types</a:t>
              </a:r>
            </a:p>
            <a:p>
              <a:pPr marL="457200" indent="-457200">
                <a:buAutoNum type="arabicPeriod"/>
              </a:pPr>
              <a:r>
                <a:rPr lang="en-IN" sz="2400" dirty="0">
                  <a:solidFill>
                    <a:srgbClr val="EFC3F5"/>
                  </a:solidFill>
                  <a:latin typeface="+mj-lt"/>
                </a:rPr>
                <a:t>Duration</a:t>
              </a:r>
            </a:p>
            <a:p>
              <a:pPr marL="457200" indent="-457200">
                <a:buAutoNum type="arabicPeriod"/>
              </a:pPr>
              <a:r>
                <a:rPr lang="en-IN" sz="2400" dirty="0">
                  <a:solidFill>
                    <a:srgbClr val="EFC3F5"/>
                  </a:solidFill>
                  <a:latin typeface="+mj-lt"/>
                </a:rPr>
                <a:t>Countries</a:t>
              </a:r>
            </a:p>
          </p:txBody>
        </p:sp>
      </p:grpSp>
      <p:grpSp>
        <p:nvGrpSpPr>
          <p:cNvPr id="41" name="Group 40">
            <a:extLst>
              <a:ext uri="{FF2B5EF4-FFF2-40B4-BE49-F238E27FC236}">
                <a16:creationId xmlns:a16="http://schemas.microsoft.com/office/drawing/2014/main" id="{F17FAE86-501C-D97D-2947-0F0277D0DA5A}"/>
              </a:ext>
            </a:extLst>
          </p:cNvPr>
          <p:cNvGrpSpPr/>
          <p:nvPr/>
        </p:nvGrpSpPr>
        <p:grpSpPr>
          <a:xfrm>
            <a:off x="14895521" y="1311452"/>
            <a:ext cx="5219092" cy="5117807"/>
            <a:chOff x="6395199" y="1492063"/>
            <a:chExt cx="5219092" cy="5117807"/>
          </a:xfrm>
        </p:grpSpPr>
        <p:sp>
          <p:nvSpPr>
            <p:cNvPr id="24" name="Rectangle: Rounded Corners 23">
              <a:extLst>
                <a:ext uri="{FF2B5EF4-FFF2-40B4-BE49-F238E27FC236}">
                  <a16:creationId xmlns:a16="http://schemas.microsoft.com/office/drawing/2014/main" id="{3E012CF6-C979-EA0A-E536-36C01E00D705}"/>
                </a:ext>
              </a:extLst>
            </p:cNvPr>
            <p:cNvSpPr/>
            <p:nvPr/>
          </p:nvSpPr>
          <p:spPr>
            <a:xfrm>
              <a:off x="6395199" y="1492063"/>
              <a:ext cx="5219092" cy="5117807"/>
            </a:xfrm>
            <a:prstGeom prst="roundRect">
              <a:avLst>
                <a:gd name="adj" fmla="val 11918"/>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Rounded Corners 24">
              <a:extLst>
                <a:ext uri="{FF2B5EF4-FFF2-40B4-BE49-F238E27FC236}">
                  <a16:creationId xmlns:a16="http://schemas.microsoft.com/office/drawing/2014/main" id="{52CE550B-7648-E031-22FA-3FB06CB4D3FF}"/>
                </a:ext>
              </a:extLst>
            </p:cNvPr>
            <p:cNvSpPr/>
            <p:nvPr/>
          </p:nvSpPr>
          <p:spPr>
            <a:xfrm>
              <a:off x="6614512" y="1589279"/>
              <a:ext cx="4776955" cy="529331"/>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5" name="TextBox 34">
              <a:extLst>
                <a:ext uri="{FF2B5EF4-FFF2-40B4-BE49-F238E27FC236}">
                  <a16:creationId xmlns:a16="http://schemas.microsoft.com/office/drawing/2014/main" id="{2DDD0930-6BBC-2BBE-F690-E582B50D285C}"/>
                </a:ext>
              </a:extLst>
            </p:cNvPr>
            <p:cNvSpPr txBox="1"/>
            <p:nvPr/>
          </p:nvSpPr>
          <p:spPr>
            <a:xfrm>
              <a:off x="6806335" y="1639802"/>
              <a:ext cx="1485158"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36" name="Oval 35">
              <a:extLst>
                <a:ext uri="{FF2B5EF4-FFF2-40B4-BE49-F238E27FC236}">
                  <a16:creationId xmlns:a16="http://schemas.microsoft.com/office/drawing/2014/main" id="{DC20BB1C-F46F-A76D-868B-5EF442693946}"/>
                </a:ext>
              </a:extLst>
            </p:cNvPr>
            <p:cNvSpPr/>
            <p:nvPr/>
          </p:nvSpPr>
          <p:spPr>
            <a:xfrm>
              <a:off x="10556260" y="1745430"/>
              <a:ext cx="180000" cy="180000"/>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Oval 36">
              <a:extLst>
                <a:ext uri="{FF2B5EF4-FFF2-40B4-BE49-F238E27FC236}">
                  <a16:creationId xmlns:a16="http://schemas.microsoft.com/office/drawing/2014/main" id="{26CC8723-E578-423A-DAB5-6113BB2520B4}"/>
                </a:ext>
              </a:extLst>
            </p:cNvPr>
            <p:cNvSpPr/>
            <p:nvPr/>
          </p:nvSpPr>
          <p:spPr>
            <a:xfrm>
              <a:off x="10771693" y="1741050"/>
              <a:ext cx="180000" cy="180000"/>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Oval 37">
              <a:extLst>
                <a:ext uri="{FF2B5EF4-FFF2-40B4-BE49-F238E27FC236}">
                  <a16:creationId xmlns:a16="http://schemas.microsoft.com/office/drawing/2014/main" id="{664715C7-BC7F-023C-4C14-1299E06E5B42}"/>
                </a:ext>
              </a:extLst>
            </p:cNvPr>
            <p:cNvSpPr/>
            <p:nvPr/>
          </p:nvSpPr>
          <p:spPr>
            <a:xfrm>
              <a:off x="10987127" y="1745430"/>
              <a:ext cx="180000" cy="180000"/>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TextBox 38">
              <a:extLst>
                <a:ext uri="{FF2B5EF4-FFF2-40B4-BE49-F238E27FC236}">
                  <a16:creationId xmlns:a16="http://schemas.microsoft.com/office/drawing/2014/main" id="{7D287BC1-FE3A-B5EC-B67E-8396E733B5EF}"/>
                </a:ext>
              </a:extLst>
            </p:cNvPr>
            <p:cNvSpPr txBox="1"/>
            <p:nvPr/>
          </p:nvSpPr>
          <p:spPr>
            <a:xfrm>
              <a:off x="6533463" y="2268989"/>
              <a:ext cx="4858004" cy="2585323"/>
            </a:xfrm>
            <a:prstGeom prst="rect">
              <a:avLst/>
            </a:prstGeom>
            <a:noFill/>
          </p:spPr>
          <p:txBody>
            <a:bodyPr wrap="square" rtlCol="0">
              <a:spAutoFit/>
            </a:bodyPr>
            <a:lstStyle/>
            <a:p>
              <a:r>
                <a:rPr lang="en-US" dirty="0">
                  <a:solidFill>
                    <a:srgbClr val="FC5130"/>
                  </a:solidFill>
                </a:rPr>
                <a:t>data['</a:t>
              </a:r>
              <a:r>
                <a:rPr lang="en-US" dirty="0">
                  <a:solidFill>
                    <a:schemeClr val="accent3">
                      <a:lumMod val="60000"/>
                      <a:lumOff val="40000"/>
                    </a:schemeClr>
                  </a:solidFill>
                </a:rPr>
                <a:t>Countries</a:t>
              </a:r>
              <a:r>
                <a:rPr lang="en-US" dirty="0">
                  <a:solidFill>
                    <a:srgbClr val="FC5130"/>
                  </a:solidFill>
                </a:rPr>
                <a:t>'] </a:t>
              </a:r>
              <a:r>
                <a:rPr lang="en-US" dirty="0">
                  <a:solidFill>
                    <a:schemeClr val="bg1"/>
                  </a:solidFill>
                </a:rPr>
                <a:t>=</a:t>
              </a:r>
              <a:r>
                <a:rPr lang="en-US" dirty="0">
                  <a:solidFill>
                    <a:srgbClr val="FC5130"/>
                  </a:solidFill>
                </a:rPr>
                <a:t>data['</a:t>
              </a:r>
              <a:r>
                <a:rPr lang="en-US" dirty="0">
                  <a:solidFill>
                    <a:schemeClr val="accent3">
                      <a:lumMod val="60000"/>
                      <a:lumOff val="40000"/>
                    </a:schemeClr>
                  </a:solidFill>
                </a:rPr>
                <a:t>Locations</a:t>
              </a:r>
              <a:r>
                <a:rPr lang="en-US" dirty="0">
                  <a:solidFill>
                    <a:srgbClr val="FC5130"/>
                  </a:solidFill>
                </a:rPr>
                <a:t>'].apply(</a:t>
              </a:r>
              <a:r>
                <a:rPr lang="en-US" dirty="0" err="1">
                  <a:solidFill>
                    <a:srgbClr val="FFC000"/>
                  </a:solidFill>
                </a:rPr>
                <a:t>extract_countries</a:t>
              </a:r>
              <a:r>
                <a:rPr lang="en-US" dirty="0">
                  <a:solidFill>
                    <a:srgbClr val="FC5130"/>
                  </a:solidFill>
                </a:rPr>
                <a:t>)</a:t>
              </a:r>
            </a:p>
            <a:p>
              <a:endParaRPr lang="en-US" dirty="0">
                <a:solidFill>
                  <a:srgbClr val="FFFF00"/>
                </a:solidFill>
              </a:endParaRPr>
            </a:p>
            <a:p>
              <a:r>
                <a:rPr lang="en-IN" dirty="0">
                  <a:solidFill>
                    <a:srgbClr val="FC5130"/>
                  </a:solidFill>
                </a:rPr>
                <a:t>data['</a:t>
              </a:r>
              <a:r>
                <a:rPr lang="en-IN" dirty="0">
                  <a:solidFill>
                    <a:schemeClr val="accent3">
                      <a:lumMod val="60000"/>
                      <a:lumOff val="40000"/>
                    </a:schemeClr>
                  </a:solidFill>
                </a:rPr>
                <a:t>Duration</a:t>
              </a:r>
              <a:r>
                <a:rPr lang="en-IN" dirty="0">
                  <a:solidFill>
                    <a:srgbClr val="FC5130"/>
                  </a:solidFill>
                </a:rPr>
                <a:t>']</a:t>
              </a:r>
              <a:r>
                <a:rPr lang="en-IN" dirty="0">
                  <a:solidFill>
                    <a:schemeClr val="bg1"/>
                  </a:solidFill>
                </a:rPr>
                <a:t>=</a:t>
              </a:r>
              <a:r>
                <a:rPr lang="en-IN" dirty="0" err="1">
                  <a:solidFill>
                    <a:srgbClr val="FFC000"/>
                  </a:solidFill>
                </a:rPr>
                <a:t>calculate_duration</a:t>
              </a:r>
              <a:r>
                <a:rPr lang="en-IN" dirty="0">
                  <a:solidFill>
                    <a:srgbClr val="FC5130"/>
                  </a:solidFill>
                </a:rPr>
                <a:t>(data['</a:t>
              </a:r>
              <a:r>
                <a:rPr lang="en-IN" dirty="0">
                  <a:solidFill>
                    <a:schemeClr val="accent3">
                      <a:lumMod val="60000"/>
                      <a:lumOff val="40000"/>
                    </a:schemeClr>
                  </a:solidFill>
                </a:rPr>
                <a:t>Start Date</a:t>
              </a:r>
              <a:r>
                <a:rPr lang="en-IN" dirty="0">
                  <a:solidFill>
                    <a:srgbClr val="FC5130"/>
                  </a:solidFill>
                </a:rPr>
                <a:t>'],data[</a:t>
              </a:r>
              <a:r>
                <a:rPr lang="en-IN" dirty="0">
                  <a:solidFill>
                    <a:schemeClr val="accent3">
                      <a:lumMod val="60000"/>
                      <a:lumOff val="40000"/>
                    </a:schemeClr>
                  </a:solidFill>
                </a:rPr>
                <a:t>'Completion Date</a:t>
              </a:r>
              <a:r>
                <a:rPr lang="en-IN" dirty="0">
                  <a:solidFill>
                    <a:srgbClr val="FC5130"/>
                  </a:solidFill>
                </a:rPr>
                <a:t>’])</a:t>
              </a:r>
            </a:p>
            <a:p>
              <a:endParaRPr lang="en-IN" dirty="0">
                <a:solidFill>
                  <a:srgbClr val="FC5130"/>
                </a:solidFill>
              </a:endParaRPr>
            </a:p>
            <a:p>
              <a:r>
                <a:rPr lang="en-IN" dirty="0">
                  <a:solidFill>
                    <a:srgbClr val="FC5130"/>
                  </a:solidFill>
                </a:rPr>
                <a:t>data[</a:t>
              </a:r>
              <a:r>
                <a:rPr lang="en-IN" dirty="0">
                  <a:solidFill>
                    <a:schemeClr val="accent3">
                      <a:lumMod val="60000"/>
                      <a:lumOff val="40000"/>
                    </a:schemeClr>
                  </a:solidFill>
                </a:rPr>
                <a:t>'Interventions Types</a:t>
              </a:r>
              <a:r>
                <a:rPr lang="en-IN" dirty="0">
                  <a:solidFill>
                    <a:srgbClr val="FC5130"/>
                  </a:solidFill>
                </a:rPr>
                <a:t>']</a:t>
              </a:r>
              <a:r>
                <a:rPr lang="en-IN" dirty="0">
                  <a:solidFill>
                    <a:schemeClr val="bg1"/>
                  </a:solidFill>
                </a:rPr>
                <a:t>=</a:t>
              </a:r>
              <a:r>
                <a:rPr lang="en-IN" dirty="0">
                  <a:solidFill>
                    <a:srgbClr val="FC5130"/>
                  </a:solidFill>
                </a:rPr>
                <a:t>data['</a:t>
              </a:r>
              <a:r>
                <a:rPr lang="en-IN" dirty="0">
                  <a:solidFill>
                    <a:schemeClr val="accent3">
                      <a:lumMod val="60000"/>
                      <a:lumOff val="40000"/>
                    </a:schemeClr>
                  </a:solidFill>
                </a:rPr>
                <a:t>Interventions</a:t>
              </a:r>
              <a:r>
                <a:rPr lang="en-IN" dirty="0">
                  <a:solidFill>
                    <a:srgbClr val="FC5130"/>
                  </a:solidFill>
                </a:rPr>
                <a:t>'].apply(</a:t>
              </a:r>
              <a:r>
                <a:rPr lang="en-IN" dirty="0" err="1">
                  <a:solidFill>
                    <a:srgbClr val="FFC000"/>
                  </a:solidFill>
                </a:rPr>
                <a:t>extract_intervention_types</a:t>
              </a:r>
              <a:r>
                <a:rPr lang="en-IN" dirty="0">
                  <a:solidFill>
                    <a:srgbClr val="FC5130"/>
                  </a:solidFill>
                </a:rPr>
                <a:t>)</a:t>
              </a:r>
            </a:p>
          </p:txBody>
        </p:sp>
      </p:grpSp>
      <p:grpSp>
        <p:nvGrpSpPr>
          <p:cNvPr id="34" name="Group 33">
            <a:extLst>
              <a:ext uri="{FF2B5EF4-FFF2-40B4-BE49-F238E27FC236}">
                <a16:creationId xmlns:a16="http://schemas.microsoft.com/office/drawing/2014/main" id="{5B1CDF05-D243-3384-9B55-FDF2307C493F}"/>
              </a:ext>
            </a:extLst>
          </p:cNvPr>
          <p:cNvGrpSpPr/>
          <p:nvPr/>
        </p:nvGrpSpPr>
        <p:grpSpPr>
          <a:xfrm>
            <a:off x="400144" y="1096805"/>
            <a:ext cx="11556519" cy="5501060"/>
            <a:chOff x="3649395" y="930221"/>
            <a:chExt cx="8296551" cy="3785651"/>
          </a:xfrm>
        </p:grpSpPr>
        <p:sp>
          <p:nvSpPr>
            <p:cNvPr id="27" name="Rectangle: Rounded Corners 26">
              <a:extLst>
                <a:ext uri="{FF2B5EF4-FFF2-40B4-BE49-F238E27FC236}">
                  <a16:creationId xmlns:a16="http://schemas.microsoft.com/office/drawing/2014/main" id="{395DC881-B31F-C85C-D0E6-B420C6576A59}"/>
                </a:ext>
              </a:extLst>
            </p:cNvPr>
            <p:cNvSpPr/>
            <p:nvPr/>
          </p:nvSpPr>
          <p:spPr>
            <a:xfrm>
              <a:off x="3649395" y="930221"/>
              <a:ext cx="8187005" cy="3785651"/>
            </a:xfrm>
            <a:prstGeom prst="roundRect">
              <a:avLst>
                <a:gd name="adj" fmla="val 8884"/>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Rectangle: Rounded Corners 27">
              <a:extLst>
                <a:ext uri="{FF2B5EF4-FFF2-40B4-BE49-F238E27FC236}">
                  <a16:creationId xmlns:a16="http://schemas.microsoft.com/office/drawing/2014/main" id="{0C0759A7-B22A-D449-6232-27DEE60B7964}"/>
                </a:ext>
              </a:extLst>
            </p:cNvPr>
            <p:cNvSpPr/>
            <p:nvPr/>
          </p:nvSpPr>
          <p:spPr>
            <a:xfrm>
              <a:off x="3713389" y="1013534"/>
              <a:ext cx="8081434" cy="432718"/>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9" name="Oval 28">
              <a:extLst>
                <a:ext uri="{FF2B5EF4-FFF2-40B4-BE49-F238E27FC236}">
                  <a16:creationId xmlns:a16="http://schemas.microsoft.com/office/drawing/2014/main" id="{97E54E58-464A-A1C2-AF6A-12CD2CF8D136}"/>
                </a:ext>
              </a:extLst>
            </p:cNvPr>
            <p:cNvSpPr/>
            <p:nvPr/>
          </p:nvSpPr>
          <p:spPr>
            <a:xfrm>
              <a:off x="10864212" y="1136456"/>
              <a:ext cx="180914" cy="173418"/>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Oval 29">
              <a:extLst>
                <a:ext uri="{FF2B5EF4-FFF2-40B4-BE49-F238E27FC236}">
                  <a16:creationId xmlns:a16="http://schemas.microsoft.com/office/drawing/2014/main" id="{68EBA720-C46A-14B2-6714-0767A1F4B8A7}"/>
                </a:ext>
              </a:extLst>
            </p:cNvPr>
            <p:cNvSpPr/>
            <p:nvPr/>
          </p:nvSpPr>
          <p:spPr>
            <a:xfrm>
              <a:off x="11077124" y="1136456"/>
              <a:ext cx="180914" cy="173418"/>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Oval 30">
              <a:extLst>
                <a:ext uri="{FF2B5EF4-FFF2-40B4-BE49-F238E27FC236}">
                  <a16:creationId xmlns:a16="http://schemas.microsoft.com/office/drawing/2014/main" id="{8FEE1E5D-8F74-818B-AD3A-F1BDCFC36253}"/>
                </a:ext>
              </a:extLst>
            </p:cNvPr>
            <p:cNvSpPr/>
            <p:nvPr/>
          </p:nvSpPr>
          <p:spPr>
            <a:xfrm>
              <a:off x="11321531" y="1136456"/>
              <a:ext cx="180914" cy="173418"/>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2" name="TextBox 31">
              <a:extLst>
                <a:ext uri="{FF2B5EF4-FFF2-40B4-BE49-F238E27FC236}">
                  <a16:creationId xmlns:a16="http://schemas.microsoft.com/office/drawing/2014/main" id="{D02FCE1D-AE67-C197-3795-6C6B3BFDAE6D}"/>
                </a:ext>
              </a:extLst>
            </p:cNvPr>
            <p:cNvSpPr txBox="1"/>
            <p:nvPr/>
          </p:nvSpPr>
          <p:spPr>
            <a:xfrm>
              <a:off x="3982130" y="1077934"/>
              <a:ext cx="1272933"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33" name="TextBox 32">
              <a:extLst>
                <a:ext uri="{FF2B5EF4-FFF2-40B4-BE49-F238E27FC236}">
                  <a16:creationId xmlns:a16="http://schemas.microsoft.com/office/drawing/2014/main" id="{045BAD50-C402-94DC-97FD-8C0DEB09FB08}"/>
                </a:ext>
              </a:extLst>
            </p:cNvPr>
            <p:cNvSpPr txBox="1"/>
            <p:nvPr/>
          </p:nvSpPr>
          <p:spPr>
            <a:xfrm>
              <a:off x="3965511" y="1547431"/>
              <a:ext cx="7980435" cy="3060536"/>
            </a:xfrm>
            <a:prstGeom prst="rect">
              <a:avLst/>
            </a:prstGeom>
            <a:noFill/>
          </p:spPr>
          <p:txBody>
            <a:bodyPr wrap="square" rtlCol="0">
              <a:spAutoFit/>
            </a:bodyPr>
            <a:lstStyle/>
            <a:p>
              <a:br>
                <a:rPr lang="en-IN" sz="300" dirty="0">
                  <a:solidFill>
                    <a:schemeClr val="accent1"/>
                  </a:solidFill>
                </a:rPr>
              </a:br>
              <a:r>
                <a:rPr lang="en-IN" sz="1000" dirty="0">
                  <a:solidFill>
                    <a:schemeClr val="accent1"/>
                  </a:solidFill>
                </a:rPr>
                <a:t># Flatten the list of country lists</a:t>
              </a:r>
            </a:p>
            <a:p>
              <a:r>
                <a:rPr lang="en-IN" sz="1000" dirty="0" err="1">
                  <a:solidFill>
                    <a:srgbClr val="FC5130"/>
                  </a:solidFill>
                </a:rPr>
                <a:t>all_countries</a:t>
              </a:r>
              <a:r>
                <a:rPr lang="en-IN" sz="1000" dirty="0">
                  <a:solidFill>
                    <a:srgbClr val="FC5130"/>
                  </a:solidFill>
                </a:rPr>
                <a:t> = [country </a:t>
              </a:r>
              <a:r>
                <a:rPr lang="en-IN" sz="1000" dirty="0">
                  <a:solidFill>
                    <a:srgbClr val="FFC000"/>
                  </a:solidFill>
                </a:rPr>
                <a:t>for </a:t>
              </a:r>
              <a:r>
                <a:rPr lang="en-IN" sz="1000" dirty="0" err="1">
                  <a:solidFill>
                    <a:srgbClr val="FC5130"/>
                  </a:solidFill>
                </a:rPr>
                <a:t>sublist</a:t>
              </a:r>
              <a:r>
                <a:rPr lang="en-IN" sz="1000" dirty="0">
                  <a:solidFill>
                    <a:srgbClr val="FC5130"/>
                  </a:solidFill>
                </a:rPr>
                <a:t> </a:t>
              </a:r>
              <a:r>
                <a:rPr lang="en-IN" sz="1000" dirty="0">
                  <a:solidFill>
                    <a:srgbClr val="FFC000"/>
                  </a:solidFill>
                </a:rPr>
                <a:t>in</a:t>
              </a:r>
              <a:r>
                <a:rPr lang="en-IN" sz="1000" dirty="0">
                  <a:solidFill>
                    <a:srgbClr val="FC5130"/>
                  </a:solidFill>
                </a:rPr>
                <a:t> data['</a:t>
              </a:r>
              <a:r>
                <a:rPr lang="en-IN" sz="1000" dirty="0">
                  <a:solidFill>
                    <a:schemeClr val="accent6"/>
                  </a:solidFill>
                </a:rPr>
                <a:t>Countries</a:t>
              </a:r>
              <a:r>
                <a:rPr lang="en-IN" sz="1000" dirty="0">
                  <a:solidFill>
                    <a:srgbClr val="FC5130"/>
                  </a:solidFill>
                </a:rPr>
                <a:t>'] </a:t>
              </a:r>
              <a:r>
                <a:rPr lang="en-IN" sz="1000" dirty="0">
                  <a:solidFill>
                    <a:srgbClr val="FFC000"/>
                  </a:solidFill>
                </a:rPr>
                <a:t>for</a:t>
              </a:r>
              <a:r>
                <a:rPr lang="en-IN" sz="1000" dirty="0">
                  <a:solidFill>
                    <a:srgbClr val="FC5130"/>
                  </a:solidFill>
                </a:rPr>
                <a:t> country</a:t>
              </a:r>
              <a:r>
                <a:rPr lang="en-IN" sz="1000" dirty="0">
                  <a:solidFill>
                    <a:srgbClr val="FFC000"/>
                  </a:solidFill>
                </a:rPr>
                <a:t> in </a:t>
              </a:r>
              <a:r>
                <a:rPr lang="en-IN" sz="1000" dirty="0" err="1">
                  <a:solidFill>
                    <a:srgbClr val="FC5130"/>
                  </a:solidFill>
                </a:rPr>
                <a:t>sublist</a:t>
              </a:r>
              <a:r>
                <a:rPr lang="en-IN" sz="1000" dirty="0">
                  <a:solidFill>
                    <a:srgbClr val="FC5130"/>
                  </a:solidFill>
                </a:rPr>
                <a:t>]</a:t>
              </a:r>
            </a:p>
            <a:p>
              <a:r>
                <a:rPr lang="en-IN" sz="1000" dirty="0" err="1">
                  <a:solidFill>
                    <a:srgbClr val="FC5130"/>
                  </a:solidFill>
                </a:rPr>
                <a:t>country_count</a:t>
              </a:r>
              <a:r>
                <a:rPr lang="en-IN" sz="1000" dirty="0">
                  <a:solidFill>
                    <a:srgbClr val="FC5130"/>
                  </a:solidFill>
                </a:rPr>
                <a:t> = Counter(</a:t>
              </a:r>
              <a:r>
                <a:rPr lang="en-IN" sz="1000" dirty="0" err="1">
                  <a:solidFill>
                    <a:srgbClr val="FFC000"/>
                  </a:solidFill>
                </a:rPr>
                <a:t>all_countries</a:t>
              </a:r>
              <a:r>
                <a:rPr lang="en-IN" sz="1000" dirty="0">
                  <a:solidFill>
                    <a:srgbClr val="FC5130"/>
                  </a:solidFill>
                </a:rPr>
                <a:t>)</a:t>
              </a:r>
            </a:p>
            <a:p>
              <a:r>
                <a:rPr lang="en-IN" sz="1000" dirty="0">
                  <a:solidFill>
                    <a:schemeClr val="accent1"/>
                  </a:solidFill>
                </a:rPr>
                <a:t># Convert to </a:t>
              </a:r>
              <a:r>
                <a:rPr lang="en-IN" sz="1000" dirty="0" err="1">
                  <a:solidFill>
                    <a:schemeClr val="accent1"/>
                  </a:solidFill>
                </a:rPr>
                <a:t>DataFrame</a:t>
              </a:r>
              <a:r>
                <a:rPr lang="en-IN" sz="1000" dirty="0">
                  <a:solidFill>
                    <a:schemeClr val="accent1"/>
                  </a:solidFill>
                </a:rPr>
                <a:t> and get top 15</a:t>
              </a:r>
            </a:p>
            <a:p>
              <a:r>
                <a:rPr lang="en-IN" sz="1000" dirty="0">
                  <a:solidFill>
                    <a:srgbClr val="FC5130"/>
                  </a:solidFill>
                </a:rPr>
                <a:t>top15_df = </a:t>
              </a:r>
              <a:r>
                <a:rPr lang="en-IN" sz="1000" dirty="0" err="1">
                  <a:solidFill>
                    <a:srgbClr val="FC5130"/>
                  </a:solidFill>
                </a:rPr>
                <a:t>pd.DataFrame</a:t>
              </a:r>
              <a:r>
                <a:rPr lang="en-IN" sz="1000" dirty="0">
                  <a:solidFill>
                    <a:srgbClr val="FC5130"/>
                  </a:solidFill>
                </a:rPr>
                <a:t>(</a:t>
              </a:r>
              <a:r>
                <a:rPr lang="en-IN" sz="1000" dirty="0" err="1">
                  <a:solidFill>
                    <a:srgbClr val="FC5130"/>
                  </a:solidFill>
                </a:rPr>
                <a:t>country_count</a:t>
              </a:r>
              <a:r>
                <a:rPr lang="en-IN" sz="1000" dirty="0" err="1">
                  <a:solidFill>
                    <a:srgbClr val="FFC000"/>
                  </a:solidFill>
                </a:rPr>
                <a:t>.items</a:t>
              </a:r>
              <a:r>
                <a:rPr lang="en-IN" sz="1000" dirty="0">
                  <a:solidFill>
                    <a:srgbClr val="FFC000"/>
                  </a:solidFill>
                </a:rPr>
                <a:t>()</a:t>
              </a:r>
              <a:r>
                <a:rPr lang="en-IN" sz="1000" dirty="0">
                  <a:solidFill>
                    <a:srgbClr val="FC5130"/>
                  </a:solidFill>
                </a:rPr>
                <a:t>, columns=[</a:t>
              </a:r>
              <a:r>
                <a:rPr lang="en-IN" sz="1000" dirty="0">
                  <a:solidFill>
                    <a:schemeClr val="accent6"/>
                  </a:solidFill>
                </a:rPr>
                <a:t>'Country', 'Count'</a:t>
              </a:r>
              <a:r>
                <a:rPr lang="en-IN" sz="1000" dirty="0">
                  <a:solidFill>
                    <a:srgbClr val="FC5130"/>
                  </a:solidFill>
                </a:rPr>
                <a:t>])</a:t>
              </a:r>
            </a:p>
            <a:p>
              <a:r>
                <a:rPr lang="en-IN" sz="1000" dirty="0">
                  <a:solidFill>
                    <a:srgbClr val="FC5130"/>
                  </a:solidFill>
                </a:rPr>
                <a:t>top15_df = top15_df.</a:t>
              </a:r>
              <a:r>
                <a:rPr lang="en-IN" sz="1000" dirty="0">
                  <a:solidFill>
                    <a:srgbClr val="FFC000"/>
                  </a:solidFill>
                </a:rPr>
                <a:t>sort_values</a:t>
              </a:r>
              <a:r>
                <a:rPr lang="en-IN" sz="1000" dirty="0">
                  <a:solidFill>
                    <a:srgbClr val="FC5130"/>
                  </a:solidFill>
                </a:rPr>
                <a:t>(by=</a:t>
              </a:r>
              <a:r>
                <a:rPr lang="en-IN" sz="1000" dirty="0">
                  <a:solidFill>
                    <a:schemeClr val="accent6"/>
                  </a:solidFill>
                </a:rPr>
                <a:t>'Count'</a:t>
              </a:r>
              <a:r>
                <a:rPr lang="en-IN" sz="1000" dirty="0">
                  <a:solidFill>
                    <a:srgbClr val="FC5130"/>
                  </a:solidFill>
                </a:rPr>
                <a:t>, ascending=False).head(</a:t>
              </a:r>
              <a:r>
                <a:rPr lang="en-IN" sz="1000" dirty="0">
                  <a:solidFill>
                    <a:srgbClr val="FFC000"/>
                  </a:solidFill>
                </a:rPr>
                <a:t>15</a:t>
              </a:r>
              <a:r>
                <a:rPr lang="en-IN" sz="1000" dirty="0">
                  <a:solidFill>
                    <a:srgbClr val="FC5130"/>
                  </a:solidFill>
                </a:rPr>
                <a:t>)</a:t>
              </a:r>
            </a:p>
            <a:p>
              <a:r>
                <a:rPr lang="en-IN" sz="1000" dirty="0">
                  <a:solidFill>
                    <a:schemeClr val="accent1"/>
                  </a:solidFill>
                </a:rPr>
                <a:t># Plotting</a:t>
              </a:r>
            </a:p>
            <a:p>
              <a:r>
                <a:rPr lang="en-IN" sz="1000" dirty="0" err="1">
                  <a:solidFill>
                    <a:srgbClr val="FC5130"/>
                  </a:solidFill>
                </a:rPr>
                <a:t>sns.set_style</a:t>
              </a:r>
              <a:r>
                <a:rPr lang="en-IN" sz="1000" dirty="0">
                  <a:solidFill>
                    <a:srgbClr val="FC5130"/>
                  </a:solidFill>
                </a:rPr>
                <a:t>(</a:t>
              </a:r>
              <a:r>
                <a:rPr lang="en-IN" sz="1000" dirty="0">
                  <a:solidFill>
                    <a:schemeClr val="accent6"/>
                  </a:solidFill>
                </a:rPr>
                <a:t>'</a:t>
              </a:r>
              <a:r>
                <a:rPr lang="en-IN" sz="1000" dirty="0" err="1">
                  <a:solidFill>
                    <a:schemeClr val="accent6"/>
                  </a:solidFill>
                </a:rPr>
                <a:t>whitegrid</a:t>
              </a:r>
              <a:r>
                <a:rPr lang="en-IN" sz="1000" dirty="0">
                  <a:solidFill>
                    <a:schemeClr val="accent6"/>
                  </a:solidFill>
                </a:rPr>
                <a:t>')</a:t>
              </a:r>
            </a:p>
            <a:p>
              <a:r>
                <a:rPr lang="en-IN" sz="1000" dirty="0">
                  <a:solidFill>
                    <a:srgbClr val="FC5130"/>
                  </a:solidFill>
                </a:rPr>
                <a:t># </a:t>
              </a:r>
              <a:r>
                <a:rPr lang="en-IN" sz="1000" dirty="0" err="1">
                  <a:solidFill>
                    <a:srgbClr val="FC5130"/>
                  </a:solidFill>
                </a:rPr>
                <a:t>plt.figure</a:t>
              </a:r>
              <a:r>
                <a:rPr lang="en-IN" sz="1000" dirty="0">
                  <a:solidFill>
                    <a:srgbClr val="FC5130"/>
                  </a:solidFill>
                </a:rPr>
                <a:t>(</a:t>
              </a:r>
              <a:r>
                <a:rPr lang="en-IN" sz="1000" dirty="0" err="1">
                  <a:solidFill>
                    <a:srgbClr val="FC5130"/>
                  </a:solidFill>
                </a:rPr>
                <a:t>figsize</a:t>
              </a:r>
              <a:r>
                <a:rPr lang="en-IN" sz="1000" dirty="0">
                  <a:solidFill>
                    <a:srgbClr val="FC5130"/>
                  </a:solidFill>
                </a:rPr>
                <a:t>=(</a:t>
              </a:r>
              <a:r>
                <a:rPr lang="en-IN" sz="1000" dirty="0">
                  <a:solidFill>
                    <a:srgbClr val="FFC000"/>
                  </a:solidFill>
                </a:rPr>
                <a:t>12, 7</a:t>
              </a:r>
              <a:r>
                <a:rPr lang="en-IN" sz="1000" dirty="0">
                  <a:solidFill>
                    <a:srgbClr val="FC5130"/>
                  </a:solidFill>
                </a:rPr>
                <a:t>))</a:t>
              </a:r>
            </a:p>
            <a:p>
              <a:r>
                <a:rPr lang="en-IN" sz="1000" dirty="0" err="1">
                  <a:solidFill>
                    <a:srgbClr val="FC5130"/>
                  </a:solidFill>
                </a:rPr>
                <a:t>plt.title</a:t>
              </a:r>
              <a:r>
                <a:rPr lang="en-IN" sz="1000" dirty="0">
                  <a:solidFill>
                    <a:srgbClr val="FC5130"/>
                  </a:solidFill>
                </a:rPr>
                <a:t>("</a:t>
              </a:r>
              <a:r>
                <a:rPr lang="en-IN" sz="1000" dirty="0">
                  <a:solidFill>
                    <a:schemeClr val="accent6"/>
                  </a:solidFill>
                </a:rPr>
                <a:t>Top 15 Countries by Number of COVID-19 Trials</a:t>
              </a:r>
              <a:r>
                <a:rPr lang="en-IN" sz="1000" dirty="0">
                  <a:solidFill>
                    <a:srgbClr val="FC5130"/>
                  </a:solidFill>
                </a:rPr>
                <a:t>", </a:t>
              </a:r>
              <a:r>
                <a:rPr lang="en-IN" sz="1000" dirty="0" err="1">
                  <a:solidFill>
                    <a:srgbClr val="FC5130"/>
                  </a:solidFill>
                </a:rPr>
                <a:t>fontsize</a:t>
              </a:r>
              <a:r>
                <a:rPr lang="en-IN" sz="1000" dirty="0">
                  <a:solidFill>
                    <a:srgbClr val="FC5130"/>
                  </a:solidFill>
                </a:rPr>
                <a:t>=</a:t>
              </a:r>
              <a:r>
                <a:rPr lang="en-IN" sz="1000" dirty="0">
                  <a:solidFill>
                    <a:srgbClr val="FFC000"/>
                  </a:solidFill>
                </a:rPr>
                <a:t>16</a:t>
              </a:r>
              <a:r>
                <a:rPr lang="en-IN" sz="1000" dirty="0">
                  <a:solidFill>
                    <a:srgbClr val="FC5130"/>
                  </a:solidFill>
                </a:rPr>
                <a:t>)</a:t>
              </a:r>
            </a:p>
            <a:p>
              <a:r>
                <a:rPr lang="en-IN" sz="1000" dirty="0">
                  <a:solidFill>
                    <a:schemeClr val="accent1"/>
                  </a:solidFill>
                </a:rPr>
                <a:t># </a:t>
              </a:r>
              <a:r>
                <a:rPr lang="en-IN" sz="1000" dirty="0" err="1">
                  <a:solidFill>
                    <a:schemeClr val="accent1"/>
                  </a:solidFill>
                </a:rPr>
                <a:t>Barplot</a:t>
              </a:r>
              <a:r>
                <a:rPr lang="en-IN" sz="1000" dirty="0">
                  <a:solidFill>
                    <a:schemeClr val="accent1"/>
                  </a:solidFill>
                </a:rPr>
                <a:t> with hue same as x just for </a:t>
              </a:r>
              <a:r>
                <a:rPr lang="en-IN" sz="1000" dirty="0" err="1">
                  <a:solidFill>
                    <a:schemeClr val="accent1"/>
                  </a:solidFill>
                </a:rPr>
                <a:t>coloring</a:t>
              </a:r>
              <a:endParaRPr lang="en-IN" sz="1000" dirty="0">
                <a:solidFill>
                  <a:schemeClr val="accent1"/>
                </a:solidFill>
              </a:endParaRPr>
            </a:p>
            <a:p>
              <a:r>
                <a:rPr lang="en-IN" sz="1000" dirty="0" err="1">
                  <a:solidFill>
                    <a:srgbClr val="FC5130"/>
                  </a:solidFill>
                </a:rPr>
                <a:t>ax</a:t>
              </a:r>
              <a:r>
                <a:rPr lang="en-IN" sz="1000" dirty="0">
                  <a:solidFill>
                    <a:srgbClr val="FC5130"/>
                  </a:solidFill>
                </a:rPr>
                <a:t> = </a:t>
              </a:r>
              <a:r>
                <a:rPr lang="en-IN" sz="1000" dirty="0" err="1">
                  <a:solidFill>
                    <a:srgbClr val="FC5130"/>
                  </a:solidFill>
                </a:rPr>
                <a:t>sns.barplot</a:t>
              </a:r>
              <a:r>
                <a:rPr lang="en-IN" sz="1000" dirty="0">
                  <a:solidFill>
                    <a:srgbClr val="FC5130"/>
                  </a:solidFill>
                </a:rPr>
                <a:t>(data=top15_df, x='</a:t>
              </a:r>
              <a:r>
                <a:rPr lang="en-IN" sz="1000" dirty="0">
                  <a:solidFill>
                    <a:schemeClr val="accent6"/>
                  </a:solidFill>
                </a:rPr>
                <a:t>Country</a:t>
              </a:r>
              <a:r>
                <a:rPr lang="en-IN" sz="1000" dirty="0">
                  <a:solidFill>
                    <a:srgbClr val="FC5130"/>
                  </a:solidFill>
                </a:rPr>
                <a:t>', y='</a:t>
              </a:r>
              <a:r>
                <a:rPr lang="en-IN" sz="1000" dirty="0">
                  <a:solidFill>
                    <a:schemeClr val="accent6"/>
                  </a:solidFill>
                </a:rPr>
                <a:t>Count</a:t>
              </a:r>
              <a:r>
                <a:rPr lang="en-IN" sz="1000" dirty="0">
                  <a:solidFill>
                    <a:srgbClr val="FC5130"/>
                  </a:solidFill>
                </a:rPr>
                <a:t>', hue='</a:t>
              </a:r>
              <a:r>
                <a:rPr lang="en-IN" sz="1000" dirty="0">
                  <a:solidFill>
                    <a:schemeClr val="accent6"/>
                  </a:solidFill>
                </a:rPr>
                <a:t>Country</a:t>
              </a:r>
              <a:r>
                <a:rPr lang="en-IN" sz="1000" dirty="0">
                  <a:solidFill>
                    <a:srgbClr val="FC5130"/>
                  </a:solidFill>
                </a:rPr>
                <a:t>', dodge=</a:t>
              </a:r>
              <a:r>
                <a:rPr lang="en-IN" sz="1000" dirty="0">
                  <a:solidFill>
                    <a:srgbClr val="FFC000"/>
                  </a:solidFill>
                </a:rPr>
                <a:t>False</a:t>
              </a:r>
              <a:r>
                <a:rPr lang="en-IN" sz="1000" dirty="0">
                  <a:solidFill>
                    <a:srgbClr val="FC5130"/>
                  </a:solidFill>
                </a:rPr>
                <a:t>, palette='</a:t>
              </a:r>
              <a:r>
                <a:rPr lang="en-IN" sz="1000" dirty="0" err="1">
                  <a:solidFill>
                    <a:schemeClr val="accent6"/>
                  </a:solidFill>
                </a:rPr>
                <a:t>coolwarm</a:t>
              </a:r>
              <a:r>
                <a:rPr lang="en-IN" sz="1000" dirty="0">
                  <a:solidFill>
                    <a:srgbClr val="FC5130"/>
                  </a:solidFill>
                </a:rPr>
                <a:t>')</a:t>
              </a:r>
            </a:p>
            <a:p>
              <a:r>
                <a:rPr lang="en-IN" sz="1000" dirty="0">
                  <a:solidFill>
                    <a:schemeClr val="accent1"/>
                  </a:solidFill>
                </a:rPr>
                <a:t># Add labels above bars</a:t>
              </a:r>
            </a:p>
            <a:p>
              <a:r>
                <a:rPr lang="en-IN" sz="1000" dirty="0">
                  <a:solidFill>
                    <a:srgbClr val="FC5130"/>
                  </a:solidFill>
                </a:rPr>
                <a:t>for bar in </a:t>
              </a:r>
              <a:r>
                <a:rPr lang="en-IN" sz="1000" dirty="0" err="1">
                  <a:solidFill>
                    <a:srgbClr val="FC5130"/>
                  </a:solidFill>
                </a:rPr>
                <a:t>ax.patches</a:t>
              </a:r>
              <a:r>
                <a:rPr lang="en-IN" sz="1000" dirty="0">
                  <a:solidFill>
                    <a:srgbClr val="FC5130"/>
                  </a:solidFill>
                </a:rPr>
                <a:t>:</a:t>
              </a:r>
            </a:p>
            <a:p>
              <a:r>
                <a:rPr lang="en-IN" sz="1000" dirty="0">
                  <a:solidFill>
                    <a:srgbClr val="FC5130"/>
                  </a:solidFill>
                </a:rPr>
                <a:t>    height = </a:t>
              </a:r>
              <a:r>
                <a:rPr lang="en-IN" sz="1000" dirty="0" err="1">
                  <a:solidFill>
                    <a:srgbClr val="FC5130"/>
                  </a:solidFill>
                </a:rPr>
                <a:t>bar.</a:t>
              </a:r>
              <a:r>
                <a:rPr lang="en-IN" sz="1000" dirty="0" err="1">
                  <a:solidFill>
                    <a:srgbClr val="FFC000"/>
                  </a:solidFill>
                </a:rPr>
                <a:t>get_height</a:t>
              </a:r>
              <a:r>
                <a:rPr lang="en-IN" sz="1000" dirty="0">
                  <a:solidFill>
                    <a:srgbClr val="FFC000"/>
                  </a:solidFill>
                </a:rPr>
                <a:t>()</a:t>
              </a:r>
            </a:p>
            <a:p>
              <a:r>
                <a:rPr lang="en-IN" sz="1000" dirty="0">
                  <a:solidFill>
                    <a:srgbClr val="FC5130"/>
                  </a:solidFill>
                </a:rPr>
                <a:t>    </a:t>
              </a:r>
              <a:r>
                <a:rPr lang="en-IN" sz="1000" dirty="0" err="1">
                  <a:solidFill>
                    <a:srgbClr val="FC5130"/>
                  </a:solidFill>
                </a:rPr>
                <a:t>ax.text</a:t>
              </a:r>
              <a:r>
                <a:rPr lang="en-IN" sz="1000" dirty="0">
                  <a:solidFill>
                    <a:srgbClr val="FC5130"/>
                  </a:solidFill>
                </a:rPr>
                <a:t>(</a:t>
              </a:r>
            </a:p>
            <a:p>
              <a:r>
                <a:rPr lang="en-IN" sz="1000" dirty="0">
                  <a:solidFill>
                    <a:srgbClr val="FC5130"/>
                  </a:solidFill>
                </a:rPr>
                <a:t>        </a:t>
              </a:r>
              <a:r>
                <a:rPr lang="en-IN" sz="1000" dirty="0" err="1">
                  <a:solidFill>
                    <a:srgbClr val="FC5130"/>
                  </a:solidFill>
                </a:rPr>
                <a:t>bar.</a:t>
              </a:r>
              <a:r>
                <a:rPr lang="en-IN" sz="1000" dirty="0" err="1">
                  <a:solidFill>
                    <a:srgbClr val="FFC000"/>
                  </a:solidFill>
                </a:rPr>
                <a:t>get_x</a:t>
              </a:r>
              <a:r>
                <a:rPr lang="en-IN" sz="1000" dirty="0">
                  <a:solidFill>
                    <a:srgbClr val="FFC000"/>
                  </a:solidFill>
                </a:rPr>
                <a:t>() </a:t>
              </a:r>
              <a:r>
                <a:rPr lang="en-IN" sz="1000" dirty="0">
                  <a:solidFill>
                    <a:srgbClr val="FC5130"/>
                  </a:solidFill>
                </a:rPr>
                <a:t>+ </a:t>
              </a:r>
              <a:r>
                <a:rPr lang="en-IN" sz="1000" dirty="0" err="1">
                  <a:solidFill>
                    <a:srgbClr val="FC5130"/>
                  </a:solidFill>
                </a:rPr>
                <a:t>bar</a:t>
              </a:r>
              <a:r>
                <a:rPr lang="en-IN" sz="1000" dirty="0" err="1">
                  <a:solidFill>
                    <a:srgbClr val="FFC000"/>
                  </a:solidFill>
                </a:rPr>
                <a:t>.get_width</a:t>
              </a:r>
              <a:r>
                <a:rPr lang="en-IN" sz="1000" dirty="0">
                  <a:solidFill>
                    <a:srgbClr val="FFC000"/>
                  </a:solidFill>
                </a:rPr>
                <a:t>() </a:t>
              </a:r>
              <a:r>
                <a:rPr lang="en-IN" sz="1000" dirty="0">
                  <a:solidFill>
                    <a:srgbClr val="FC5130"/>
                  </a:solidFill>
                </a:rPr>
                <a:t>/ 2,</a:t>
              </a:r>
            </a:p>
            <a:p>
              <a:r>
                <a:rPr lang="en-IN" sz="1000" dirty="0">
                  <a:solidFill>
                    <a:srgbClr val="FC5130"/>
                  </a:solidFill>
                </a:rPr>
                <a:t>        height + 1,</a:t>
              </a:r>
            </a:p>
            <a:p>
              <a:r>
                <a:rPr lang="en-IN" sz="1000" dirty="0">
                  <a:solidFill>
                    <a:srgbClr val="FC5130"/>
                  </a:solidFill>
                </a:rPr>
                <a:t>        f'{int(height)}',</a:t>
              </a:r>
            </a:p>
            <a:p>
              <a:r>
                <a:rPr lang="en-IN" sz="1000" dirty="0">
                  <a:solidFill>
                    <a:srgbClr val="FC5130"/>
                  </a:solidFill>
                </a:rPr>
                <a:t>        ha='</a:t>
              </a:r>
              <a:r>
                <a:rPr lang="en-IN" sz="1000" dirty="0" err="1">
                  <a:solidFill>
                    <a:schemeClr val="accent6"/>
                  </a:solidFill>
                </a:rPr>
                <a:t>center</a:t>
              </a:r>
              <a:r>
                <a:rPr lang="en-IN" sz="1000" dirty="0">
                  <a:solidFill>
                    <a:srgbClr val="FC5130"/>
                  </a:solidFill>
                </a:rPr>
                <a:t>', </a:t>
              </a:r>
              <a:r>
                <a:rPr lang="en-IN" sz="1000" dirty="0" err="1">
                  <a:solidFill>
                    <a:srgbClr val="FC5130"/>
                  </a:solidFill>
                </a:rPr>
                <a:t>va</a:t>
              </a:r>
              <a:r>
                <a:rPr lang="en-IN" sz="1000" dirty="0">
                  <a:solidFill>
                    <a:srgbClr val="FC5130"/>
                  </a:solidFill>
                </a:rPr>
                <a:t>='</a:t>
              </a:r>
              <a:r>
                <a:rPr lang="en-IN" sz="1000" dirty="0">
                  <a:solidFill>
                    <a:schemeClr val="accent6"/>
                  </a:solidFill>
                </a:rPr>
                <a:t>bottom</a:t>
              </a:r>
              <a:r>
                <a:rPr lang="en-IN" sz="1000" dirty="0">
                  <a:solidFill>
                    <a:srgbClr val="FC5130"/>
                  </a:solidFill>
                </a:rPr>
                <a:t>', </a:t>
              </a:r>
              <a:r>
                <a:rPr lang="en-IN" sz="1000" dirty="0" err="1">
                  <a:solidFill>
                    <a:srgbClr val="FC5130"/>
                  </a:solidFill>
                </a:rPr>
                <a:t>fontsize</a:t>
              </a:r>
              <a:r>
                <a:rPr lang="en-IN" sz="1000" dirty="0">
                  <a:solidFill>
                    <a:srgbClr val="FC5130"/>
                  </a:solidFill>
                </a:rPr>
                <a:t>=</a:t>
              </a:r>
              <a:r>
                <a:rPr lang="en-IN" sz="1000" dirty="0">
                  <a:solidFill>
                    <a:srgbClr val="FFC000"/>
                  </a:solidFill>
                </a:rPr>
                <a:t>10</a:t>
              </a:r>
            </a:p>
            <a:p>
              <a:r>
                <a:rPr lang="en-IN" sz="1000" dirty="0">
                  <a:solidFill>
                    <a:srgbClr val="FC5130"/>
                  </a:solidFill>
                </a:rPr>
                <a:t>    )</a:t>
              </a:r>
            </a:p>
            <a:p>
              <a:r>
                <a:rPr lang="en-IN" sz="1000" dirty="0">
                  <a:solidFill>
                    <a:schemeClr val="accent1"/>
                  </a:solidFill>
                </a:rPr>
                <a:t># Customize</a:t>
              </a:r>
            </a:p>
            <a:p>
              <a:r>
                <a:rPr lang="en-IN" sz="1000" dirty="0" err="1">
                  <a:solidFill>
                    <a:srgbClr val="FC5130"/>
                  </a:solidFill>
                </a:rPr>
                <a:t>plt.ylabel</a:t>
              </a:r>
              <a:r>
                <a:rPr lang="en-IN" sz="1000" dirty="0">
                  <a:solidFill>
                    <a:srgbClr val="FC5130"/>
                  </a:solidFill>
                </a:rPr>
                <a:t>("</a:t>
              </a:r>
              <a:r>
                <a:rPr lang="en-IN" sz="1000" dirty="0">
                  <a:solidFill>
                    <a:schemeClr val="accent6"/>
                  </a:solidFill>
                </a:rPr>
                <a:t>Number of Trials</a:t>
              </a:r>
              <a:r>
                <a:rPr lang="en-IN" sz="1000" dirty="0">
                  <a:solidFill>
                    <a:srgbClr val="FC5130"/>
                  </a:solidFill>
                </a:rPr>
                <a:t>")</a:t>
              </a:r>
            </a:p>
            <a:p>
              <a:r>
                <a:rPr lang="en-IN" sz="1000" dirty="0" err="1">
                  <a:solidFill>
                    <a:srgbClr val="FC5130"/>
                  </a:solidFill>
                </a:rPr>
                <a:t>plt.xticks</a:t>
              </a:r>
              <a:r>
                <a:rPr lang="en-IN" sz="1000" dirty="0">
                  <a:solidFill>
                    <a:srgbClr val="FC5130"/>
                  </a:solidFill>
                </a:rPr>
                <a:t>(rotation=</a:t>
              </a:r>
              <a:r>
                <a:rPr lang="en-IN" sz="1000" dirty="0">
                  <a:solidFill>
                    <a:srgbClr val="FFC000"/>
                  </a:solidFill>
                </a:rPr>
                <a:t>90</a:t>
              </a:r>
              <a:r>
                <a:rPr lang="en-IN" sz="1000" dirty="0">
                  <a:solidFill>
                    <a:srgbClr val="FC5130"/>
                  </a:solidFill>
                </a:rPr>
                <a:t>)</a:t>
              </a:r>
            </a:p>
            <a:p>
              <a:r>
                <a:rPr lang="en-IN" sz="1000" dirty="0" err="1">
                  <a:solidFill>
                    <a:srgbClr val="FC5130"/>
                  </a:solidFill>
                </a:rPr>
                <a:t>plt.grid</a:t>
              </a:r>
              <a:r>
                <a:rPr lang="en-IN" sz="1000" dirty="0">
                  <a:solidFill>
                    <a:srgbClr val="FC5130"/>
                  </a:solidFill>
                </a:rPr>
                <a:t>(</a:t>
              </a:r>
              <a:r>
                <a:rPr lang="en-IN" sz="1000" dirty="0">
                  <a:solidFill>
                    <a:srgbClr val="FFC000"/>
                  </a:solidFill>
                </a:rPr>
                <a:t>True</a:t>
              </a:r>
              <a:r>
                <a:rPr lang="en-IN" sz="1000" dirty="0">
                  <a:solidFill>
                    <a:srgbClr val="FC5130"/>
                  </a:solidFill>
                </a:rPr>
                <a:t>, </a:t>
              </a:r>
              <a:r>
                <a:rPr lang="en-IN" sz="1000" dirty="0" err="1">
                  <a:solidFill>
                    <a:srgbClr val="FC5130"/>
                  </a:solidFill>
                </a:rPr>
                <a:t>linestyle</a:t>
              </a:r>
              <a:r>
                <a:rPr lang="en-IN" sz="1000" dirty="0">
                  <a:solidFill>
                    <a:srgbClr val="FC5130"/>
                  </a:solidFill>
                </a:rPr>
                <a:t>="</a:t>
              </a:r>
              <a:r>
                <a:rPr lang="en-IN" sz="1000" dirty="0">
                  <a:solidFill>
                    <a:schemeClr val="accent6"/>
                  </a:solidFill>
                </a:rPr>
                <a:t>--</a:t>
              </a:r>
              <a:r>
                <a:rPr lang="en-IN" sz="1000" dirty="0">
                  <a:solidFill>
                    <a:srgbClr val="FC5130"/>
                  </a:solidFill>
                </a:rPr>
                <a:t>", alpha=</a:t>
              </a:r>
              <a:r>
                <a:rPr lang="en-IN" sz="1000" dirty="0">
                  <a:solidFill>
                    <a:srgbClr val="FFC000"/>
                  </a:solidFill>
                </a:rPr>
                <a:t>0.9</a:t>
              </a:r>
              <a:r>
                <a:rPr lang="en-IN" sz="1000" dirty="0">
                  <a:solidFill>
                    <a:srgbClr val="FC5130"/>
                  </a:solidFill>
                </a:rPr>
                <a:t>)</a:t>
              </a:r>
            </a:p>
            <a:p>
              <a:r>
                <a:rPr lang="en-IN" sz="1000" dirty="0" err="1">
                  <a:solidFill>
                    <a:srgbClr val="FC5130"/>
                  </a:solidFill>
                </a:rPr>
                <a:t>plt.tight_layout</a:t>
              </a:r>
              <a:r>
                <a:rPr lang="en-IN" sz="1000" dirty="0">
                  <a:solidFill>
                    <a:srgbClr val="FC5130"/>
                  </a:solidFill>
                </a:rPr>
                <a:t>()</a:t>
              </a:r>
            </a:p>
            <a:p>
              <a:r>
                <a:rPr lang="en-IN" sz="1000" dirty="0" err="1">
                  <a:solidFill>
                    <a:srgbClr val="FC5130"/>
                  </a:solidFill>
                </a:rPr>
                <a:t>plt.savefig</a:t>
              </a:r>
              <a:r>
                <a:rPr lang="en-IN" sz="1000" dirty="0">
                  <a:solidFill>
                    <a:srgbClr val="FC5130"/>
                  </a:solidFill>
                </a:rPr>
                <a:t>(</a:t>
              </a:r>
              <a:r>
                <a:rPr lang="en-IN" sz="1000" dirty="0">
                  <a:solidFill>
                    <a:schemeClr val="accent6"/>
                  </a:solidFill>
                </a:rPr>
                <a:t>'Top 15 Countries by Number of COVID-19 Trials.png</a:t>
              </a:r>
              <a:r>
                <a:rPr lang="en-IN" sz="1000" dirty="0">
                  <a:solidFill>
                    <a:srgbClr val="FC5130"/>
                  </a:solidFill>
                </a:rPr>
                <a:t>', dpi=</a:t>
              </a:r>
              <a:r>
                <a:rPr lang="en-IN" sz="1000" dirty="0">
                  <a:solidFill>
                    <a:srgbClr val="FFC000"/>
                  </a:solidFill>
                </a:rPr>
                <a:t>300</a:t>
              </a:r>
              <a:r>
                <a:rPr lang="en-IN" sz="1000" dirty="0">
                  <a:solidFill>
                    <a:srgbClr val="FC5130"/>
                  </a:solidFill>
                </a:rPr>
                <a:t>, </a:t>
              </a:r>
              <a:r>
                <a:rPr lang="en-IN" sz="1000" dirty="0" err="1">
                  <a:solidFill>
                    <a:srgbClr val="FC5130"/>
                  </a:solidFill>
                </a:rPr>
                <a:t>bbox_inches</a:t>
              </a:r>
              <a:r>
                <a:rPr lang="en-IN" sz="1000" dirty="0">
                  <a:solidFill>
                    <a:srgbClr val="FC5130"/>
                  </a:solidFill>
                </a:rPr>
                <a:t>='</a:t>
              </a:r>
              <a:r>
                <a:rPr lang="en-IN" sz="1000" dirty="0">
                  <a:solidFill>
                    <a:schemeClr val="accent6"/>
                  </a:solidFill>
                </a:rPr>
                <a:t>tight</a:t>
              </a:r>
              <a:r>
                <a:rPr lang="en-IN" sz="1000" dirty="0">
                  <a:solidFill>
                    <a:srgbClr val="FC5130"/>
                  </a:solidFill>
                </a:rPr>
                <a:t>')</a:t>
              </a:r>
            </a:p>
            <a:p>
              <a:r>
                <a:rPr lang="en-IN" sz="1000" dirty="0" err="1">
                  <a:solidFill>
                    <a:srgbClr val="FC5130"/>
                  </a:solidFill>
                </a:rPr>
                <a:t>plt.show</a:t>
              </a:r>
              <a:r>
                <a:rPr lang="en-IN" sz="1000" dirty="0">
                  <a:solidFill>
                    <a:srgbClr val="FC5130"/>
                  </a:solidFill>
                </a:rPr>
                <a:t>()</a:t>
              </a:r>
            </a:p>
          </p:txBody>
        </p:sp>
      </p:grpSp>
      <p:pic>
        <p:nvPicPr>
          <p:cNvPr id="23" name="Picture 22">
            <a:extLst>
              <a:ext uri="{FF2B5EF4-FFF2-40B4-BE49-F238E27FC236}">
                <a16:creationId xmlns:a16="http://schemas.microsoft.com/office/drawing/2014/main" id="{B879CB77-2907-757B-6DA0-4E1284191340}"/>
              </a:ext>
            </a:extLst>
          </p:cNvPr>
          <p:cNvPicPr>
            <a:picLocks noChangeAspect="1"/>
          </p:cNvPicPr>
          <p:nvPr/>
        </p:nvPicPr>
        <p:blipFill>
          <a:blip r:embed="rId8"/>
          <a:stretch>
            <a:fillRect/>
          </a:stretch>
        </p:blipFill>
        <p:spPr>
          <a:xfrm>
            <a:off x="12759000" y="1907594"/>
            <a:ext cx="6240278" cy="4657862"/>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Tree>
    <p:extLst>
      <p:ext uri="{BB962C8B-B14F-4D97-AF65-F5344CB8AC3E}">
        <p14:creationId xmlns:p14="http://schemas.microsoft.com/office/powerpoint/2010/main" val="31788810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75000">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14:bounceEnd="75000">
                                          <p:cBhvr additive="base">
                                            <p:cTn id="7" dur="2000" fill="hold"/>
                                            <p:tgtEl>
                                              <p:spTgt spid="34"/>
                                            </p:tgtEl>
                                            <p:attrNameLst>
                                              <p:attrName>ppt_x</p:attrName>
                                            </p:attrNameLst>
                                          </p:cBhvr>
                                          <p:tavLst>
                                            <p:tav tm="0">
                                              <p:val>
                                                <p:strVal val="#ppt_x"/>
                                              </p:val>
                                            </p:tav>
                                            <p:tav tm="100000">
                                              <p:val>
                                                <p:strVal val="#ppt_x"/>
                                              </p:val>
                                            </p:tav>
                                          </p:tavLst>
                                        </p:anim>
                                        <p:anim calcmode="lin" valueType="num" p14:bounceEnd="75000">
                                          <p:cBhvr additive="base">
                                            <p:cTn id="8" dur="20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2000" fill="hold"/>
                                            <p:tgtEl>
                                              <p:spTgt spid="34"/>
                                            </p:tgtEl>
                                            <p:attrNameLst>
                                              <p:attrName>ppt_x</p:attrName>
                                            </p:attrNameLst>
                                          </p:cBhvr>
                                          <p:tavLst>
                                            <p:tav tm="0">
                                              <p:val>
                                                <p:strVal val="#ppt_x"/>
                                              </p:val>
                                            </p:tav>
                                            <p:tav tm="100000">
                                              <p:val>
                                                <p:strVal val="#ppt_x"/>
                                              </p:val>
                                            </p:tav>
                                          </p:tavLst>
                                        </p:anim>
                                        <p:anim calcmode="lin" valueType="num">
                                          <p:cBhvr additive="base">
                                            <p:cTn id="8" dur="20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F1020"/>
        </a:solidFill>
        <a:effectLst/>
      </p:bgPr>
    </p:bg>
    <p:spTree>
      <p:nvGrpSpPr>
        <p:cNvPr id="1" name="">
          <a:extLst>
            <a:ext uri="{FF2B5EF4-FFF2-40B4-BE49-F238E27FC236}">
              <a16:creationId xmlns:a16="http://schemas.microsoft.com/office/drawing/2014/main" id="{48F4AD42-A78A-467B-670B-406A445A7323}"/>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84C461AE-97C1-32A2-920C-7B9F11242515}"/>
              </a:ext>
            </a:extLst>
          </p:cNvPr>
          <p:cNvSpPr txBox="1"/>
          <p:nvPr/>
        </p:nvSpPr>
        <p:spPr>
          <a:xfrm>
            <a:off x="1018571" y="-6341740"/>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2" name="Group 1">
            <a:extLst>
              <a:ext uri="{FF2B5EF4-FFF2-40B4-BE49-F238E27FC236}">
                <a16:creationId xmlns:a16="http://schemas.microsoft.com/office/drawing/2014/main" id="{12606235-F902-CFBC-8A0E-72A9DD3C4C3E}"/>
              </a:ext>
            </a:extLst>
          </p:cNvPr>
          <p:cNvGrpSpPr/>
          <p:nvPr/>
        </p:nvGrpSpPr>
        <p:grpSpPr>
          <a:xfrm>
            <a:off x="6770084" y="-7606934"/>
            <a:ext cx="6193562" cy="6731703"/>
            <a:chOff x="6770084" y="270980"/>
            <a:chExt cx="6193562" cy="6731703"/>
          </a:xfrm>
        </p:grpSpPr>
        <p:sp>
          <p:nvSpPr>
            <p:cNvPr id="7" name="Oval 6">
              <a:extLst>
                <a:ext uri="{FF2B5EF4-FFF2-40B4-BE49-F238E27FC236}">
                  <a16:creationId xmlns:a16="http://schemas.microsoft.com/office/drawing/2014/main" id="{6E7AA03C-449B-75D2-4107-640BFD6EFA24}"/>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02A00EDD-1D76-1C45-165A-E326AACAB2E7}"/>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B83B0C7B-4C8D-8B63-1DF6-3EE747673D5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7614589"/>
            <a:ext cx="914400" cy="914400"/>
          </a:xfrm>
          <a:prstGeom prst="rect">
            <a:avLst/>
          </a:prstGeom>
        </p:spPr>
      </p:pic>
      <p:pic>
        <p:nvPicPr>
          <p:cNvPr id="10" name="Graphic 9" descr="Stethoscope with solid fill">
            <a:extLst>
              <a:ext uri="{FF2B5EF4-FFF2-40B4-BE49-F238E27FC236}">
                <a16:creationId xmlns:a16="http://schemas.microsoft.com/office/drawing/2014/main" id="{09F23EF6-AA6D-D6D3-8094-E4E2C7A5411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2256776"/>
            <a:ext cx="914400" cy="914400"/>
          </a:xfrm>
          <a:prstGeom prst="rect">
            <a:avLst/>
          </a:prstGeom>
        </p:spPr>
      </p:pic>
      <p:pic>
        <p:nvPicPr>
          <p:cNvPr id="11" name="Graphic 10" descr="Stethoscope with solid fill">
            <a:extLst>
              <a:ext uri="{FF2B5EF4-FFF2-40B4-BE49-F238E27FC236}">
                <a16:creationId xmlns:a16="http://schemas.microsoft.com/office/drawing/2014/main" id="{892013CF-8BE2-233C-94D3-28E443703C1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2531320"/>
            <a:ext cx="603785" cy="603785"/>
          </a:xfrm>
          <a:prstGeom prst="rect">
            <a:avLst/>
          </a:prstGeom>
        </p:spPr>
      </p:pic>
      <p:pic>
        <p:nvPicPr>
          <p:cNvPr id="12" name="Graphic 11" descr="Stethoscope with solid fill">
            <a:extLst>
              <a:ext uri="{FF2B5EF4-FFF2-40B4-BE49-F238E27FC236}">
                <a16:creationId xmlns:a16="http://schemas.microsoft.com/office/drawing/2014/main" id="{11E1A379-C9C6-B380-CCC1-BD1BF08EF6D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6810814"/>
            <a:ext cx="401586" cy="401586"/>
          </a:xfrm>
          <a:prstGeom prst="rect">
            <a:avLst/>
          </a:prstGeom>
        </p:spPr>
      </p:pic>
      <p:pic>
        <p:nvPicPr>
          <p:cNvPr id="13" name="Graphic 12" descr="Stethoscope with solid fill">
            <a:extLst>
              <a:ext uri="{FF2B5EF4-FFF2-40B4-BE49-F238E27FC236}">
                <a16:creationId xmlns:a16="http://schemas.microsoft.com/office/drawing/2014/main" id="{856A505C-453E-FCE0-9E04-6B2B7550916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4782499"/>
            <a:ext cx="401586" cy="401586"/>
          </a:xfrm>
          <a:prstGeom prst="rect">
            <a:avLst/>
          </a:prstGeom>
        </p:spPr>
      </p:pic>
      <p:pic>
        <p:nvPicPr>
          <p:cNvPr id="5" name="Picture 4" descr="A statue of a person mopping the floor&#10;&#10;AI-generated content may be incorrect.">
            <a:extLst>
              <a:ext uri="{FF2B5EF4-FFF2-40B4-BE49-F238E27FC236}">
                <a16:creationId xmlns:a16="http://schemas.microsoft.com/office/drawing/2014/main" id="{34E1D50F-0C13-940D-8234-49B9EB9A5194}"/>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1875" l="10000" r="91797">
                        <a14:foregroundMark x1="33828" y1="78984" x2="34766" y2="88750"/>
                        <a14:foregroundMark x1="29844" y1="75391" x2="32344" y2="78672"/>
                        <a14:foregroundMark x1="59219" y1="89922" x2="59219" y2="89922"/>
                        <a14:foregroundMark x1="81875" y1="91875" x2="81875" y2="91875"/>
                        <a14:foregroundMark x1="87188" y1="90078" x2="87188" y2="90078"/>
                        <a14:foregroundMark x1="87500" y1="89766" x2="76797" y2="91719"/>
                        <a14:foregroundMark x1="89688" y1="89922" x2="87891" y2="90781"/>
                        <a14:foregroundMark x1="91797" y1="90547" x2="87813" y2="91719"/>
                        <a14:foregroundMark x1="81406" y1="89219" x2="71484" y2="90391"/>
                        <a14:foregroundMark x1="70703" y1="91250" x2="74922" y2="91875"/>
                        <a14:foregroundMark x1="69297" y1="91094" x2="71016" y2="91094"/>
                        <a14:foregroundMark x1="69844" y1="91406" x2="78750" y2="91250"/>
                        <a14:backgroundMark x1="49688" y1="84141" x2="49688" y2="84141"/>
                        <a14:backgroundMark x1="47500" y1="82344" x2="47500" y2="82344"/>
                        <a14:backgroundMark x1="46172" y1="82500" x2="46172" y2="82500"/>
                        <a14:backgroundMark x1="47656" y1="74688" x2="47656" y2="74688"/>
                        <a14:backgroundMark x1="49688" y1="81484" x2="49688" y2="81484"/>
                        <a14:backgroundMark x1="48828" y1="86094" x2="48828" y2="86094"/>
                        <a14:backgroundMark x1="48984" y1="85625" x2="48984" y2="85625"/>
                        <a14:backgroundMark x1="48984" y1="85938" x2="48984" y2="85938"/>
                      </a14:backgroundRemoval>
                    </a14:imgEffect>
                  </a14:imgLayer>
                </a14:imgProps>
              </a:ext>
              <a:ext uri="{28A0092B-C50C-407E-A947-70E740481C1C}">
                <a14:useLocalDpi xmlns:a14="http://schemas.microsoft.com/office/drawing/2010/main" val="0"/>
              </a:ext>
            </a:extLst>
          </a:blip>
          <a:stretch>
            <a:fillRect/>
          </a:stretch>
        </p:blipFill>
        <p:spPr>
          <a:xfrm>
            <a:off x="-7001146" y="182880"/>
            <a:ext cx="6858000" cy="6858000"/>
          </a:xfrm>
          <a:prstGeom prst="rect">
            <a:avLst/>
          </a:prstGeom>
        </p:spPr>
      </p:pic>
      <p:sp>
        <p:nvSpPr>
          <p:cNvPr id="16" name="TextBox 15">
            <a:extLst>
              <a:ext uri="{FF2B5EF4-FFF2-40B4-BE49-F238E27FC236}">
                <a16:creationId xmlns:a16="http://schemas.microsoft.com/office/drawing/2014/main" id="{CB803BB2-6336-AD4E-A637-10C91D3625FF}"/>
              </a:ext>
            </a:extLst>
          </p:cNvPr>
          <p:cNvSpPr txBox="1"/>
          <p:nvPr/>
        </p:nvSpPr>
        <p:spPr>
          <a:xfrm>
            <a:off x="311030" y="304800"/>
            <a:ext cx="14957793" cy="584775"/>
          </a:xfrm>
          <a:prstGeom prst="rect">
            <a:avLst/>
          </a:prstGeom>
          <a:noFill/>
        </p:spPr>
        <p:txBody>
          <a:bodyPr wrap="square" rtlCol="0">
            <a:spAutoFit/>
          </a:bodyPr>
          <a:lstStyle/>
          <a:p>
            <a:r>
              <a:rPr lang="en-US" sz="3200" dirty="0">
                <a:solidFill>
                  <a:srgbClr val="E3CFC8"/>
                </a:solidFill>
                <a:latin typeface="Unbounded ExtraBold" pitchFamily="2" charset="0"/>
              </a:rPr>
              <a:t>Analysis </a:t>
            </a:r>
            <a:r>
              <a:rPr lang="en-US" sz="1600" dirty="0">
                <a:solidFill>
                  <a:srgbClr val="E3CFC8"/>
                </a:solidFill>
                <a:latin typeface="Unbounded ExtraBold" pitchFamily="2" charset="0"/>
              </a:rPr>
              <a:t>(Top 15 Countries by Number of COVID-19 Trials)</a:t>
            </a:r>
            <a:endParaRPr lang="en-IN" sz="3200" dirty="0">
              <a:solidFill>
                <a:srgbClr val="E3CFC8"/>
              </a:solidFill>
              <a:latin typeface="Unbounded ExtraBold" pitchFamily="2" charset="0"/>
            </a:endParaRPr>
          </a:p>
        </p:txBody>
      </p:sp>
      <p:sp>
        <p:nvSpPr>
          <p:cNvPr id="6" name="TextBox 5">
            <a:extLst>
              <a:ext uri="{FF2B5EF4-FFF2-40B4-BE49-F238E27FC236}">
                <a16:creationId xmlns:a16="http://schemas.microsoft.com/office/drawing/2014/main" id="{007AF0A7-E9E8-A26D-0B44-DD4C1092D8BF}"/>
              </a:ext>
            </a:extLst>
          </p:cNvPr>
          <p:cNvSpPr txBox="1"/>
          <p:nvPr/>
        </p:nvSpPr>
        <p:spPr>
          <a:xfrm>
            <a:off x="6101498" y="-6339840"/>
            <a:ext cx="4830662" cy="2308324"/>
          </a:xfrm>
          <a:prstGeom prst="rect">
            <a:avLst/>
          </a:prstGeom>
          <a:noFill/>
        </p:spPr>
        <p:txBody>
          <a:bodyPr wrap="square" rtlCol="0">
            <a:spAutoFit/>
          </a:bodyPr>
          <a:lstStyle/>
          <a:p>
            <a:pPr algn="just"/>
            <a:r>
              <a:rPr lang="en-US" dirty="0">
                <a:solidFill>
                  <a:schemeClr val="tx1">
                    <a:alpha val="20000"/>
                  </a:schemeClr>
                </a:solidFill>
                <a:latin typeface="+mj-lt"/>
              </a:rPr>
              <a:t>Most dataset columns, like Rank, NCT Number, and Title, are complete. Significant missing data occurs in Results First Posted, Study Documents, Acronym, and Phases. Interventions and Locations have moderate gaps, while Outcome Measures, Study Designs, and others show minimal missing values. Targeted data handling is needed for high-missing-value columns.</a:t>
            </a:r>
            <a:endParaRPr lang="en-IN" dirty="0">
              <a:solidFill>
                <a:schemeClr val="tx1">
                  <a:alpha val="20000"/>
                </a:schemeClr>
              </a:solidFill>
              <a:latin typeface="+mj-lt"/>
            </a:endParaRPr>
          </a:p>
        </p:txBody>
      </p:sp>
      <p:sp>
        <p:nvSpPr>
          <p:cNvPr id="22" name="TextBox 21">
            <a:extLst>
              <a:ext uri="{FF2B5EF4-FFF2-40B4-BE49-F238E27FC236}">
                <a16:creationId xmlns:a16="http://schemas.microsoft.com/office/drawing/2014/main" id="{01316689-F12F-FF4E-C438-347EA9F3B26F}"/>
              </a:ext>
            </a:extLst>
          </p:cNvPr>
          <p:cNvSpPr txBox="1"/>
          <p:nvPr/>
        </p:nvSpPr>
        <p:spPr>
          <a:xfrm>
            <a:off x="6146800" y="-3495040"/>
            <a:ext cx="5120640" cy="923330"/>
          </a:xfrm>
          <a:prstGeom prst="rect">
            <a:avLst/>
          </a:prstGeom>
          <a:noFill/>
        </p:spPr>
        <p:txBody>
          <a:bodyPr wrap="square" rtlCol="0">
            <a:spAutoFit/>
          </a:bodyPr>
          <a:lstStyle/>
          <a:p>
            <a:pPr algn="just"/>
            <a:r>
              <a:rPr lang="en-US" i="1" dirty="0">
                <a:solidFill>
                  <a:schemeClr val="tx1">
                    <a:alpha val="20000"/>
                  </a:schemeClr>
                </a:solidFill>
              </a:rPr>
              <a:t>Acronym</a:t>
            </a:r>
            <a:r>
              <a:rPr lang="en-US" dirty="0">
                <a:solidFill>
                  <a:schemeClr val="tx1">
                    <a:alpha val="20000"/>
                  </a:schemeClr>
                </a:solidFill>
              </a:rPr>
              <a:t> (shorthand for study titles) or </a:t>
            </a:r>
            <a:r>
              <a:rPr lang="en-US" i="1" dirty="0">
                <a:solidFill>
                  <a:schemeClr val="tx1">
                    <a:alpha val="20000"/>
                  </a:schemeClr>
                </a:solidFill>
              </a:rPr>
              <a:t>Study Documents</a:t>
            </a:r>
            <a:r>
              <a:rPr lang="en-US" dirty="0">
                <a:solidFill>
                  <a:schemeClr val="tx1">
                    <a:alpha val="20000"/>
                  </a:schemeClr>
                </a:solidFill>
              </a:rPr>
              <a:t> (links to PDFs) might not be needed for our analysis then we shall remove it</a:t>
            </a:r>
            <a:endParaRPr lang="en-IN" dirty="0">
              <a:solidFill>
                <a:schemeClr val="tx1">
                  <a:alpha val="20000"/>
                </a:schemeClr>
              </a:solidFill>
            </a:endParaRPr>
          </a:p>
        </p:txBody>
      </p:sp>
      <p:sp>
        <p:nvSpPr>
          <p:cNvPr id="3" name="TextBox 2">
            <a:extLst>
              <a:ext uri="{FF2B5EF4-FFF2-40B4-BE49-F238E27FC236}">
                <a16:creationId xmlns:a16="http://schemas.microsoft.com/office/drawing/2014/main" id="{17E4ACC3-D454-0B0E-27C7-E6E046E53281}"/>
              </a:ext>
            </a:extLst>
          </p:cNvPr>
          <p:cNvSpPr txBox="1"/>
          <p:nvPr/>
        </p:nvSpPr>
        <p:spPr>
          <a:xfrm>
            <a:off x="-6291623" y="304800"/>
            <a:ext cx="2912016" cy="1077218"/>
          </a:xfrm>
          <a:prstGeom prst="rect">
            <a:avLst/>
          </a:prstGeom>
          <a:noFill/>
        </p:spPr>
        <p:txBody>
          <a:bodyPr wrap="square" rtlCol="0">
            <a:spAutoFit/>
          </a:bodyPr>
          <a:lstStyle/>
          <a:p>
            <a:r>
              <a:rPr lang="en-IN" sz="3200" dirty="0">
                <a:solidFill>
                  <a:srgbClr val="EFC3F5"/>
                </a:solidFill>
                <a:latin typeface="Unbounded ExtraBold" pitchFamily="2" charset="0"/>
              </a:rPr>
              <a:t>Feature</a:t>
            </a:r>
            <a:r>
              <a:rPr lang="en-IN" sz="3200" dirty="0">
                <a:solidFill>
                  <a:srgbClr val="FFFF00"/>
                </a:solidFill>
                <a:latin typeface="Unbounded ExtraBold" pitchFamily="2" charset="0"/>
              </a:rPr>
              <a:t> Additions</a:t>
            </a:r>
          </a:p>
        </p:txBody>
      </p:sp>
      <p:sp>
        <p:nvSpPr>
          <p:cNvPr id="8" name="Rectangle 7">
            <a:extLst>
              <a:ext uri="{FF2B5EF4-FFF2-40B4-BE49-F238E27FC236}">
                <a16:creationId xmlns:a16="http://schemas.microsoft.com/office/drawing/2014/main" id="{7876AC5B-4774-E4D3-73B2-632531A49BC9}"/>
              </a:ext>
            </a:extLst>
          </p:cNvPr>
          <p:cNvSpPr>
            <a:spLocks noGrp="1" noRot="1" noMove="1" noResize="1" noEditPoints="1" noAdjustHandles="1" noChangeArrowheads="1" noChangeShapeType="1"/>
          </p:cNvSpPr>
          <p:nvPr/>
        </p:nvSpPr>
        <p:spPr>
          <a:xfrm>
            <a:off x="3931920" y="2296160"/>
            <a:ext cx="8260080" cy="4561840"/>
          </a:xfrm>
          <a:prstGeom prst="rect">
            <a:avLst/>
          </a:prstGeom>
          <a:gradFill flip="none" rotWithShape="1">
            <a:gsLst>
              <a:gs pos="13583">
                <a:srgbClr val="3C242E"/>
              </a:gs>
              <a:gs pos="0">
                <a:srgbClr val="3C242E"/>
              </a:gs>
              <a:gs pos="47000">
                <a:srgbClr val="0F1020"/>
              </a:gs>
              <a:gs pos="83000">
                <a:srgbClr val="0F1020"/>
              </a:gs>
              <a:gs pos="100000">
                <a:srgbClr val="0F1020"/>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8" name="Group 17">
            <a:extLst>
              <a:ext uri="{FF2B5EF4-FFF2-40B4-BE49-F238E27FC236}">
                <a16:creationId xmlns:a16="http://schemas.microsoft.com/office/drawing/2014/main" id="{1A43ED66-6CCB-65A3-74A2-78EB87616CD3}"/>
              </a:ext>
            </a:extLst>
          </p:cNvPr>
          <p:cNvGrpSpPr/>
          <p:nvPr/>
        </p:nvGrpSpPr>
        <p:grpSpPr>
          <a:xfrm>
            <a:off x="-6283445" y="1442721"/>
            <a:ext cx="5624611" cy="2515821"/>
            <a:chOff x="408322" y="1442721"/>
            <a:chExt cx="5624611" cy="2515821"/>
          </a:xfrm>
        </p:grpSpPr>
        <p:sp>
          <p:nvSpPr>
            <p:cNvPr id="14" name="Rectangle: Diagonal Corners Rounded 13">
              <a:extLst>
                <a:ext uri="{FF2B5EF4-FFF2-40B4-BE49-F238E27FC236}">
                  <a16:creationId xmlns:a16="http://schemas.microsoft.com/office/drawing/2014/main" id="{8D3B19E6-B325-44E4-D83A-E59000F86A8F}"/>
                </a:ext>
              </a:extLst>
            </p:cNvPr>
            <p:cNvSpPr/>
            <p:nvPr/>
          </p:nvSpPr>
          <p:spPr>
            <a:xfrm>
              <a:off x="408322" y="1442721"/>
              <a:ext cx="5355870" cy="2515821"/>
            </a:xfrm>
            <a:prstGeom prst="round2DiagRect">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09C52D93-49A6-F026-8813-9710F7B57205}"/>
                </a:ext>
              </a:extLst>
            </p:cNvPr>
            <p:cNvSpPr txBox="1"/>
            <p:nvPr/>
          </p:nvSpPr>
          <p:spPr>
            <a:xfrm>
              <a:off x="800533" y="1657908"/>
              <a:ext cx="5232400" cy="1938992"/>
            </a:xfrm>
            <a:prstGeom prst="rect">
              <a:avLst/>
            </a:prstGeom>
            <a:noFill/>
          </p:spPr>
          <p:txBody>
            <a:bodyPr wrap="square" rtlCol="0">
              <a:spAutoFit/>
            </a:bodyPr>
            <a:lstStyle/>
            <a:p>
              <a:r>
                <a:rPr lang="en-US" sz="2400" dirty="0">
                  <a:solidFill>
                    <a:srgbClr val="EFC3F5"/>
                  </a:solidFill>
                  <a:latin typeface="+mj-lt"/>
                </a:rPr>
                <a:t>Feature addition is a key step in data preprocessing and analysis. It helps enrich the dataset by creating new columns based on existing data or external inputs.</a:t>
              </a:r>
              <a:endParaRPr lang="en-IN" sz="2400" dirty="0">
                <a:solidFill>
                  <a:srgbClr val="EFC3F5"/>
                </a:solidFill>
                <a:latin typeface="+mj-lt"/>
              </a:endParaRPr>
            </a:p>
          </p:txBody>
        </p:sp>
      </p:grpSp>
      <p:grpSp>
        <p:nvGrpSpPr>
          <p:cNvPr id="19" name="Group 18">
            <a:extLst>
              <a:ext uri="{FF2B5EF4-FFF2-40B4-BE49-F238E27FC236}">
                <a16:creationId xmlns:a16="http://schemas.microsoft.com/office/drawing/2014/main" id="{FE81504E-953A-B88C-3885-E61F7FCBD5E3}"/>
              </a:ext>
            </a:extLst>
          </p:cNvPr>
          <p:cNvGrpSpPr/>
          <p:nvPr/>
        </p:nvGrpSpPr>
        <p:grpSpPr>
          <a:xfrm>
            <a:off x="-6321224" y="4094049"/>
            <a:ext cx="5355870" cy="2515821"/>
            <a:chOff x="408322" y="1442721"/>
            <a:chExt cx="5355870" cy="2515821"/>
          </a:xfrm>
        </p:grpSpPr>
        <p:sp>
          <p:nvSpPr>
            <p:cNvPr id="20" name="Rectangle: Diagonal Corners Rounded 19">
              <a:extLst>
                <a:ext uri="{FF2B5EF4-FFF2-40B4-BE49-F238E27FC236}">
                  <a16:creationId xmlns:a16="http://schemas.microsoft.com/office/drawing/2014/main" id="{448377CE-EB55-39D3-BE28-F13A19275052}"/>
                </a:ext>
              </a:extLst>
            </p:cNvPr>
            <p:cNvSpPr/>
            <p:nvPr/>
          </p:nvSpPr>
          <p:spPr>
            <a:xfrm>
              <a:off x="408322" y="1442721"/>
              <a:ext cx="5355870" cy="2515821"/>
            </a:xfrm>
            <a:prstGeom prst="round2DiagRect">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TextBox 20">
              <a:extLst>
                <a:ext uri="{FF2B5EF4-FFF2-40B4-BE49-F238E27FC236}">
                  <a16:creationId xmlns:a16="http://schemas.microsoft.com/office/drawing/2014/main" id="{1AFF8730-D4CE-BC87-7001-A8F5359BCFD7}"/>
                </a:ext>
              </a:extLst>
            </p:cNvPr>
            <p:cNvSpPr txBox="1"/>
            <p:nvPr/>
          </p:nvSpPr>
          <p:spPr>
            <a:xfrm>
              <a:off x="750638" y="1566051"/>
              <a:ext cx="4746795" cy="2308324"/>
            </a:xfrm>
            <a:prstGeom prst="rect">
              <a:avLst/>
            </a:prstGeom>
            <a:noFill/>
          </p:spPr>
          <p:txBody>
            <a:bodyPr wrap="square" rtlCol="0">
              <a:spAutoFit/>
            </a:bodyPr>
            <a:lstStyle/>
            <a:p>
              <a:r>
                <a:rPr lang="en-IN" sz="2400" dirty="0">
                  <a:solidFill>
                    <a:srgbClr val="EFC3F5"/>
                  </a:solidFill>
                  <a:latin typeface="+mj-lt"/>
                </a:rPr>
                <a:t>For our Dataset we have added 3 columns which can be used group and validate our data .The fields are</a:t>
              </a:r>
            </a:p>
            <a:p>
              <a:pPr marL="457200" indent="-457200">
                <a:buAutoNum type="arabicPeriod"/>
              </a:pPr>
              <a:r>
                <a:rPr lang="en-IN" sz="2400" dirty="0">
                  <a:solidFill>
                    <a:srgbClr val="EFC3F5"/>
                  </a:solidFill>
                  <a:latin typeface="+mj-lt"/>
                </a:rPr>
                <a:t>Interventions Types</a:t>
              </a:r>
            </a:p>
            <a:p>
              <a:pPr marL="457200" indent="-457200">
                <a:buAutoNum type="arabicPeriod"/>
              </a:pPr>
              <a:r>
                <a:rPr lang="en-IN" sz="2400" dirty="0">
                  <a:solidFill>
                    <a:srgbClr val="EFC3F5"/>
                  </a:solidFill>
                  <a:latin typeface="+mj-lt"/>
                </a:rPr>
                <a:t>Duration</a:t>
              </a:r>
            </a:p>
            <a:p>
              <a:pPr marL="457200" indent="-457200">
                <a:buAutoNum type="arabicPeriod"/>
              </a:pPr>
              <a:r>
                <a:rPr lang="en-IN" sz="2400" dirty="0">
                  <a:solidFill>
                    <a:srgbClr val="EFC3F5"/>
                  </a:solidFill>
                  <a:latin typeface="+mj-lt"/>
                </a:rPr>
                <a:t>Countries</a:t>
              </a:r>
            </a:p>
          </p:txBody>
        </p:sp>
      </p:grpSp>
      <p:grpSp>
        <p:nvGrpSpPr>
          <p:cNvPr id="41" name="Group 40">
            <a:extLst>
              <a:ext uri="{FF2B5EF4-FFF2-40B4-BE49-F238E27FC236}">
                <a16:creationId xmlns:a16="http://schemas.microsoft.com/office/drawing/2014/main" id="{67679BB6-DF3D-0F51-045B-196F20A8D1B4}"/>
              </a:ext>
            </a:extLst>
          </p:cNvPr>
          <p:cNvGrpSpPr/>
          <p:nvPr/>
        </p:nvGrpSpPr>
        <p:grpSpPr>
          <a:xfrm>
            <a:off x="15049511" y="-4962001"/>
            <a:ext cx="5219092" cy="5117807"/>
            <a:chOff x="6395199" y="1492063"/>
            <a:chExt cx="5219092" cy="5117807"/>
          </a:xfrm>
        </p:grpSpPr>
        <p:sp>
          <p:nvSpPr>
            <p:cNvPr id="24" name="Rectangle: Rounded Corners 23">
              <a:extLst>
                <a:ext uri="{FF2B5EF4-FFF2-40B4-BE49-F238E27FC236}">
                  <a16:creationId xmlns:a16="http://schemas.microsoft.com/office/drawing/2014/main" id="{CD03C409-7EB8-583F-E8D5-4297EAC659C6}"/>
                </a:ext>
              </a:extLst>
            </p:cNvPr>
            <p:cNvSpPr/>
            <p:nvPr/>
          </p:nvSpPr>
          <p:spPr>
            <a:xfrm>
              <a:off x="6395199" y="1492063"/>
              <a:ext cx="5219092" cy="5117807"/>
            </a:xfrm>
            <a:prstGeom prst="roundRect">
              <a:avLst>
                <a:gd name="adj" fmla="val 11918"/>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Rounded Corners 24">
              <a:extLst>
                <a:ext uri="{FF2B5EF4-FFF2-40B4-BE49-F238E27FC236}">
                  <a16:creationId xmlns:a16="http://schemas.microsoft.com/office/drawing/2014/main" id="{5DA2A17C-1CD4-307C-DF74-206A30BF0D6C}"/>
                </a:ext>
              </a:extLst>
            </p:cNvPr>
            <p:cNvSpPr/>
            <p:nvPr/>
          </p:nvSpPr>
          <p:spPr>
            <a:xfrm>
              <a:off x="6614512" y="1589279"/>
              <a:ext cx="4776955" cy="529331"/>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5" name="TextBox 34">
              <a:extLst>
                <a:ext uri="{FF2B5EF4-FFF2-40B4-BE49-F238E27FC236}">
                  <a16:creationId xmlns:a16="http://schemas.microsoft.com/office/drawing/2014/main" id="{778EB636-2C35-0C73-E338-FF671223EFED}"/>
                </a:ext>
              </a:extLst>
            </p:cNvPr>
            <p:cNvSpPr txBox="1"/>
            <p:nvPr/>
          </p:nvSpPr>
          <p:spPr>
            <a:xfrm>
              <a:off x="6806335" y="1639802"/>
              <a:ext cx="1485158"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36" name="Oval 35">
              <a:extLst>
                <a:ext uri="{FF2B5EF4-FFF2-40B4-BE49-F238E27FC236}">
                  <a16:creationId xmlns:a16="http://schemas.microsoft.com/office/drawing/2014/main" id="{C5BE2385-28FA-4E07-7F89-37236C8A519D}"/>
                </a:ext>
              </a:extLst>
            </p:cNvPr>
            <p:cNvSpPr/>
            <p:nvPr/>
          </p:nvSpPr>
          <p:spPr>
            <a:xfrm>
              <a:off x="10556260" y="1745430"/>
              <a:ext cx="180000" cy="180000"/>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Oval 36">
              <a:extLst>
                <a:ext uri="{FF2B5EF4-FFF2-40B4-BE49-F238E27FC236}">
                  <a16:creationId xmlns:a16="http://schemas.microsoft.com/office/drawing/2014/main" id="{A73B9436-7A2F-4A3E-6C35-AAB244B2963E}"/>
                </a:ext>
              </a:extLst>
            </p:cNvPr>
            <p:cNvSpPr/>
            <p:nvPr/>
          </p:nvSpPr>
          <p:spPr>
            <a:xfrm>
              <a:off x="10771693" y="1741050"/>
              <a:ext cx="180000" cy="180000"/>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Oval 37">
              <a:extLst>
                <a:ext uri="{FF2B5EF4-FFF2-40B4-BE49-F238E27FC236}">
                  <a16:creationId xmlns:a16="http://schemas.microsoft.com/office/drawing/2014/main" id="{FCD6A385-D578-0953-31B0-DFF14E4CDBAC}"/>
                </a:ext>
              </a:extLst>
            </p:cNvPr>
            <p:cNvSpPr/>
            <p:nvPr/>
          </p:nvSpPr>
          <p:spPr>
            <a:xfrm>
              <a:off x="10987127" y="1745430"/>
              <a:ext cx="180000" cy="180000"/>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TextBox 38">
              <a:extLst>
                <a:ext uri="{FF2B5EF4-FFF2-40B4-BE49-F238E27FC236}">
                  <a16:creationId xmlns:a16="http://schemas.microsoft.com/office/drawing/2014/main" id="{915C0CBA-002E-C268-C2D4-C646A55728E9}"/>
                </a:ext>
              </a:extLst>
            </p:cNvPr>
            <p:cNvSpPr txBox="1"/>
            <p:nvPr/>
          </p:nvSpPr>
          <p:spPr>
            <a:xfrm>
              <a:off x="6533463" y="2268989"/>
              <a:ext cx="4858004" cy="2585323"/>
            </a:xfrm>
            <a:prstGeom prst="rect">
              <a:avLst/>
            </a:prstGeom>
            <a:noFill/>
          </p:spPr>
          <p:txBody>
            <a:bodyPr wrap="square" rtlCol="0">
              <a:spAutoFit/>
            </a:bodyPr>
            <a:lstStyle/>
            <a:p>
              <a:r>
                <a:rPr lang="en-US" dirty="0">
                  <a:solidFill>
                    <a:srgbClr val="FC5130"/>
                  </a:solidFill>
                </a:rPr>
                <a:t>data['</a:t>
              </a:r>
              <a:r>
                <a:rPr lang="en-US" dirty="0">
                  <a:solidFill>
                    <a:schemeClr val="accent3">
                      <a:lumMod val="60000"/>
                      <a:lumOff val="40000"/>
                    </a:schemeClr>
                  </a:solidFill>
                </a:rPr>
                <a:t>Countries</a:t>
              </a:r>
              <a:r>
                <a:rPr lang="en-US" dirty="0">
                  <a:solidFill>
                    <a:srgbClr val="FC5130"/>
                  </a:solidFill>
                </a:rPr>
                <a:t>'] </a:t>
              </a:r>
              <a:r>
                <a:rPr lang="en-US" dirty="0">
                  <a:solidFill>
                    <a:schemeClr val="bg1"/>
                  </a:solidFill>
                </a:rPr>
                <a:t>=</a:t>
              </a:r>
              <a:r>
                <a:rPr lang="en-US" dirty="0">
                  <a:solidFill>
                    <a:srgbClr val="FC5130"/>
                  </a:solidFill>
                </a:rPr>
                <a:t>data['</a:t>
              </a:r>
              <a:r>
                <a:rPr lang="en-US" dirty="0">
                  <a:solidFill>
                    <a:schemeClr val="accent3">
                      <a:lumMod val="60000"/>
                      <a:lumOff val="40000"/>
                    </a:schemeClr>
                  </a:solidFill>
                </a:rPr>
                <a:t>Locations</a:t>
              </a:r>
              <a:r>
                <a:rPr lang="en-US" dirty="0">
                  <a:solidFill>
                    <a:srgbClr val="FC5130"/>
                  </a:solidFill>
                </a:rPr>
                <a:t>'].apply(</a:t>
              </a:r>
              <a:r>
                <a:rPr lang="en-US" dirty="0" err="1">
                  <a:solidFill>
                    <a:srgbClr val="FFC000"/>
                  </a:solidFill>
                </a:rPr>
                <a:t>extract_countries</a:t>
              </a:r>
              <a:r>
                <a:rPr lang="en-US" dirty="0">
                  <a:solidFill>
                    <a:srgbClr val="FC5130"/>
                  </a:solidFill>
                </a:rPr>
                <a:t>)</a:t>
              </a:r>
            </a:p>
            <a:p>
              <a:endParaRPr lang="en-US" dirty="0">
                <a:solidFill>
                  <a:srgbClr val="FFFF00"/>
                </a:solidFill>
              </a:endParaRPr>
            </a:p>
            <a:p>
              <a:r>
                <a:rPr lang="en-IN" dirty="0">
                  <a:solidFill>
                    <a:srgbClr val="FC5130"/>
                  </a:solidFill>
                </a:rPr>
                <a:t>data['</a:t>
              </a:r>
              <a:r>
                <a:rPr lang="en-IN" dirty="0">
                  <a:solidFill>
                    <a:schemeClr val="accent3">
                      <a:lumMod val="60000"/>
                      <a:lumOff val="40000"/>
                    </a:schemeClr>
                  </a:solidFill>
                </a:rPr>
                <a:t>Duration</a:t>
              </a:r>
              <a:r>
                <a:rPr lang="en-IN" dirty="0">
                  <a:solidFill>
                    <a:srgbClr val="FC5130"/>
                  </a:solidFill>
                </a:rPr>
                <a:t>']</a:t>
              </a:r>
              <a:r>
                <a:rPr lang="en-IN" dirty="0">
                  <a:solidFill>
                    <a:schemeClr val="bg1"/>
                  </a:solidFill>
                </a:rPr>
                <a:t>=</a:t>
              </a:r>
              <a:r>
                <a:rPr lang="en-IN" dirty="0" err="1">
                  <a:solidFill>
                    <a:srgbClr val="FFC000"/>
                  </a:solidFill>
                </a:rPr>
                <a:t>calculate_duration</a:t>
              </a:r>
              <a:r>
                <a:rPr lang="en-IN" dirty="0">
                  <a:solidFill>
                    <a:srgbClr val="FC5130"/>
                  </a:solidFill>
                </a:rPr>
                <a:t>(data['</a:t>
              </a:r>
              <a:r>
                <a:rPr lang="en-IN" dirty="0">
                  <a:solidFill>
                    <a:schemeClr val="accent3">
                      <a:lumMod val="60000"/>
                      <a:lumOff val="40000"/>
                    </a:schemeClr>
                  </a:solidFill>
                </a:rPr>
                <a:t>Start Date</a:t>
              </a:r>
              <a:r>
                <a:rPr lang="en-IN" dirty="0">
                  <a:solidFill>
                    <a:srgbClr val="FC5130"/>
                  </a:solidFill>
                </a:rPr>
                <a:t>'],data[</a:t>
              </a:r>
              <a:r>
                <a:rPr lang="en-IN" dirty="0">
                  <a:solidFill>
                    <a:schemeClr val="accent3">
                      <a:lumMod val="60000"/>
                      <a:lumOff val="40000"/>
                    </a:schemeClr>
                  </a:solidFill>
                </a:rPr>
                <a:t>'Completion Date</a:t>
              </a:r>
              <a:r>
                <a:rPr lang="en-IN" dirty="0">
                  <a:solidFill>
                    <a:srgbClr val="FC5130"/>
                  </a:solidFill>
                </a:rPr>
                <a:t>’])</a:t>
              </a:r>
            </a:p>
            <a:p>
              <a:endParaRPr lang="en-IN" dirty="0">
                <a:solidFill>
                  <a:srgbClr val="FC5130"/>
                </a:solidFill>
              </a:endParaRPr>
            </a:p>
            <a:p>
              <a:r>
                <a:rPr lang="en-IN" dirty="0">
                  <a:solidFill>
                    <a:srgbClr val="FC5130"/>
                  </a:solidFill>
                </a:rPr>
                <a:t>data[</a:t>
              </a:r>
              <a:r>
                <a:rPr lang="en-IN" dirty="0">
                  <a:solidFill>
                    <a:schemeClr val="accent3">
                      <a:lumMod val="60000"/>
                      <a:lumOff val="40000"/>
                    </a:schemeClr>
                  </a:solidFill>
                </a:rPr>
                <a:t>'Interventions Types</a:t>
              </a:r>
              <a:r>
                <a:rPr lang="en-IN" dirty="0">
                  <a:solidFill>
                    <a:srgbClr val="FC5130"/>
                  </a:solidFill>
                </a:rPr>
                <a:t>']</a:t>
              </a:r>
              <a:r>
                <a:rPr lang="en-IN" dirty="0">
                  <a:solidFill>
                    <a:schemeClr val="bg1"/>
                  </a:solidFill>
                </a:rPr>
                <a:t>=</a:t>
              </a:r>
              <a:r>
                <a:rPr lang="en-IN" dirty="0">
                  <a:solidFill>
                    <a:srgbClr val="FC5130"/>
                  </a:solidFill>
                </a:rPr>
                <a:t>data['</a:t>
              </a:r>
              <a:r>
                <a:rPr lang="en-IN" dirty="0">
                  <a:solidFill>
                    <a:schemeClr val="accent3">
                      <a:lumMod val="60000"/>
                      <a:lumOff val="40000"/>
                    </a:schemeClr>
                  </a:solidFill>
                </a:rPr>
                <a:t>Interventions</a:t>
              </a:r>
              <a:r>
                <a:rPr lang="en-IN" dirty="0">
                  <a:solidFill>
                    <a:srgbClr val="FC5130"/>
                  </a:solidFill>
                </a:rPr>
                <a:t>'].apply(</a:t>
              </a:r>
              <a:r>
                <a:rPr lang="en-IN" dirty="0" err="1">
                  <a:solidFill>
                    <a:srgbClr val="FFC000"/>
                  </a:solidFill>
                </a:rPr>
                <a:t>extract_intervention_types</a:t>
              </a:r>
              <a:r>
                <a:rPr lang="en-IN" dirty="0">
                  <a:solidFill>
                    <a:srgbClr val="FC5130"/>
                  </a:solidFill>
                </a:rPr>
                <a:t>)</a:t>
              </a:r>
            </a:p>
          </p:txBody>
        </p:sp>
      </p:grpSp>
      <p:grpSp>
        <p:nvGrpSpPr>
          <p:cNvPr id="34" name="Group 33">
            <a:extLst>
              <a:ext uri="{FF2B5EF4-FFF2-40B4-BE49-F238E27FC236}">
                <a16:creationId xmlns:a16="http://schemas.microsoft.com/office/drawing/2014/main" id="{851315C8-11C6-31F6-54C4-9F1E088BFEF4}"/>
              </a:ext>
            </a:extLst>
          </p:cNvPr>
          <p:cNvGrpSpPr/>
          <p:nvPr/>
        </p:nvGrpSpPr>
        <p:grpSpPr>
          <a:xfrm>
            <a:off x="400144" y="1096805"/>
            <a:ext cx="11556519" cy="5501060"/>
            <a:chOff x="3649395" y="930221"/>
            <a:chExt cx="8296551" cy="3785651"/>
          </a:xfrm>
        </p:grpSpPr>
        <p:sp>
          <p:nvSpPr>
            <p:cNvPr id="27" name="Rectangle: Rounded Corners 26">
              <a:extLst>
                <a:ext uri="{FF2B5EF4-FFF2-40B4-BE49-F238E27FC236}">
                  <a16:creationId xmlns:a16="http://schemas.microsoft.com/office/drawing/2014/main" id="{FE1B5849-D138-0C50-F022-3D3E82C7DA53}"/>
                </a:ext>
              </a:extLst>
            </p:cNvPr>
            <p:cNvSpPr/>
            <p:nvPr/>
          </p:nvSpPr>
          <p:spPr>
            <a:xfrm>
              <a:off x="3649395" y="930221"/>
              <a:ext cx="8187005" cy="3785651"/>
            </a:xfrm>
            <a:prstGeom prst="roundRect">
              <a:avLst>
                <a:gd name="adj" fmla="val 8884"/>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Rectangle: Rounded Corners 27">
              <a:extLst>
                <a:ext uri="{FF2B5EF4-FFF2-40B4-BE49-F238E27FC236}">
                  <a16:creationId xmlns:a16="http://schemas.microsoft.com/office/drawing/2014/main" id="{E4E270C3-CE94-9007-6D89-D80BDA3D7CE1}"/>
                </a:ext>
              </a:extLst>
            </p:cNvPr>
            <p:cNvSpPr/>
            <p:nvPr/>
          </p:nvSpPr>
          <p:spPr>
            <a:xfrm>
              <a:off x="3713389" y="1013534"/>
              <a:ext cx="8081434" cy="432718"/>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9" name="Oval 28">
              <a:extLst>
                <a:ext uri="{FF2B5EF4-FFF2-40B4-BE49-F238E27FC236}">
                  <a16:creationId xmlns:a16="http://schemas.microsoft.com/office/drawing/2014/main" id="{71067AFD-EA6E-E107-307B-F977F9F485F6}"/>
                </a:ext>
              </a:extLst>
            </p:cNvPr>
            <p:cNvSpPr/>
            <p:nvPr/>
          </p:nvSpPr>
          <p:spPr>
            <a:xfrm>
              <a:off x="10864212" y="1136456"/>
              <a:ext cx="180914" cy="173418"/>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Oval 29">
              <a:extLst>
                <a:ext uri="{FF2B5EF4-FFF2-40B4-BE49-F238E27FC236}">
                  <a16:creationId xmlns:a16="http://schemas.microsoft.com/office/drawing/2014/main" id="{B01D0B8F-93FB-9884-6014-A9E3155D699F}"/>
                </a:ext>
              </a:extLst>
            </p:cNvPr>
            <p:cNvSpPr/>
            <p:nvPr/>
          </p:nvSpPr>
          <p:spPr>
            <a:xfrm>
              <a:off x="11077124" y="1136456"/>
              <a:ext cx="180914" cy="173418"/>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Oval 30">
              <a:extLst>
                <a:ext uri="{FF2B5EF4-FFF2-40B4-BE49-F238E27FC236}">
                  <a16:creationId xmlns:a16="http://schemas.microsoft.com/office/drawing/2014/main" id="{681DBFC7-74D4-1327-CA9E-AA2EB1F6E005}"/>
                </a:ext>
              </a:extLst>
            </p:cNvPr>
            <p:cNvSpPr/>
            <p:nvPr/>
          </p:nvSpPr>
          <p:spPr>
            <a:xfrm>
              <a:off x="11321531" y="1136456"/>
              <a:ext cx="180914" cy="173418"/>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2" name="TextBox 31">
              <a:extLst>
                <a:ext uri="{FF2B5EF4-FFF2-40B4-BE49-F238E27FC236}">
                  <a16:creationId xmlns:a16="http://schemas.microsoft.com/office/drawing/2014/main" id="{DF266B5D-C650-C644-68E7-307B4CA6E46F}"/>
                </a:ext>
              </a:extLst>
            </p:cNvPr>
            <p:cNvSpPr txBox="1"/>
            <p:nvPr/>
          </p:nvSpPr>
          <p:spPr>
            <a:xfrm>
              <a:off x="3982130" y="1077934"/>
              <a:ext cx="1272933"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33" name="TextBox 32">
              <a:extLst>
                <a:ext uri="{FF2B5EF4-FFF2-40B4-BE49-F238E27FC236}">
                  <a16:creationId xmlns:a16="http://schemas.microsoft.com/office/drawing/2014/main" id="{2A95AD7F-29BE-D296-32BC-16B97998B640}"/>
                </a:ext>
              </a:extLst>
            </p:cNvPr>
            <p:cNvSpPr txBox="1"/>
            <p:nvPr/>
          </p:nvSpPr>
          <p:spPr>
            <a:xfrm>
              <a:off x="3965511" y="1547431"/>
              <a:ext cx="7980435" cy="3060536"/>
            </a:xfrm>
            <a:prstGeom prst="rect">
              <a:avLst/>
            </a:prstGeom>
            <a:noFill/>
          </p:spPr>
          <p:txBody>
            <a:bodyPr wrap="square" rtlCol="0">
              <a:spAutoFit/>
            </a:bodyPr>
            <a:lstStyle/>
            <a:p>
              <a:br>
                <a:rPr lang="en-IN" sz="300" dirty="0">
                  <a:solidFill>
                    <a:schemeClr val="accent1"/>
                  </a:solidFill>
                </a:rPr>
              </a:br>
              <a:r>
                <a:rPr lang="en-IN" sz="1000" dirty="0">
                  <a:solidFill>
                    <a:schemeClr val="accent1"/>
                  </a:solidFill>
                </a:rPr>
                <a:t># Flatten the list of country lists</a:t>
              </a:r>
            </a:p>
            <a:p>
              <a:r>
                <a:rPr lang="en-IN" sz="1000" dirty="0" err="1">
                  <a:solidFill>
                    <a:srgbClr val="FC5130"/>
                  </a:solidFill>
                </a:rPr>
                <a:t>all_countries</a:t>
              </a:r>
              <a:r>
                <a:rPr lang="en-IN" sz="1000" dirty="0">
                  <a:solidFill>
                    <a:srgbClr val="FC5130"/>
                  </a:solidFill>
                </a:rPr>
                <a:t> = [country </a:t>
              </a:r>
              <a:r>
                <a:rPr lang="en-IN" sz="1000" dirty="0">
                  <a:solidFill>
                    <a:srgbClr val="FFC000"/>
                  </a:solidFill>
                </a:rPr>
                <a:t>for </a:t>
              </a:r>
              <a:r>
                <a:rPr lang="en-IN" sz="1000" dirty="0" err="1">
                  <a:solidFill>
                    <a:srgbClr val="FC5130"/>
                  </a:solidFill>
                </a:rPr>
                <a:t>sublist</a:t>
              </a:r>
              <a:r>
                <a:rPr lang="en-IN" sz="1000" dirty="0">
                  <a:solidFill>
                    <a:srgbClr val="FC5130"/>
                  </a:solidFill>
                </a:rPr>
                <a:t> </a:t>
              </a:r>
              <a:r>
                <a:rPr lang="en-IN" sz="1000" dirty="0">
                  <a:solidFill>
                    <a:srgbClr val="FFC000"/>
                  </a:solidFill>
                </a:rPr>
                <a:t>in</a:t>
              </a:r>
              <a:r>
                <a:rPr lang="en-IN" sz="1000" dirty="0">
                  <a:solidFill>
                    <a:srgbClr val="FC5130"/>
                  </a:solidFill>
                </a:rPr>
                <a:t> data['</a:t>
              </a:r>
              <a:r>
                <a:rPr lang="en-IN" sz="1000" dirty="0">
                  <a:solidFill>
                    <a:schemeClr val="accent6"/>
                  </a:solidFill>
                </a:rPr>
                <a:t>Countries</a:t>
              </a:r>
              <a:r>
                <a:rPr lang="en-IN" sz="1000" dirty="0">
                  <a:solidFill>
                    <a:srgbClr val="FC5130"/>
                  </a:solidFill>
                </a:rPr>
                <a:t>'] </a:t>
              </a:r>
              <a:r>
                <a:rPr lang="en-IN" sz="1000" dirty="0">
                  <a:solidFill>
                    <a:srgbClr val="FFC000"/>
                  </a:solidFill>
                </a:rPr>
                <a:t>for</a:t>
              </a:r>
              <a:r>
                <a:rPr lang="en-IN" sz="1000" dirty="0">
                  <a:solidFill>
                    <a:srgbClr val="FC5130"/>
                  </a:solidFill>
                </a:rPr>
                <a:t> country</a:t>
              </a:r>
              <a:r>
                <a:rPr lang="en-IN" sz="1000" dirty="0">
                  <a:solidFill>
                    <a:srgbClr val="FFC000"/>
                  </a:solidFill>
                </a:rPr>
                <a:t> in </a:t>
              </a:r>
              <a:r>
                <a:rPr lang="en-IN" sz="1000" dirty="0" err="1">
                  <a:solidFill>
                    <a:srgbClr val="FC5130"/>
                  </a:solidFill>
                </a:rPr>
                <a:t>sublist</a:t>
              </a:r>
              <a:r>
                <a:rPr lang="en-IN" sz="1000" dirty="0">
                  <a:solidFill>
                    <a:srgbClr val="FC5130"/>
                  </a:solidFill>
                </a:rPr>
                <a:t>]</a:t>
              </a:r>
            </a:p>
            <a:p>
              <a:r>
                <a:rPr lang="en-IN" sz="1000" dirty="0" err="1">
                  <a:solidFill>
                    <a:srgbClr val="FC5130"/>
                  </a:solidFill>
                </a:rPr>
                <a:t>country_count</a:t>
              </a:r>
              <a:r>
                <a:rPr lang="en-IN" sz="1000" dirty="0">
                  <a:solidFill>
                    <a:srgbClr val="FC5130"/>
                  </a:solidFill>
                </a:rPr>
                <a:t> = Counter(</a:t>
              </a:r>
              <a:r>
                <a:rPr lang="en-IN" sz="1000" dirty="0" err="1">
                  <a:solidFill>
                    <a:srgbClr val="FFC000"/>
                  </a:solidFill>
                </a:rPr>
                <a:t>all_countries</a:t>
              </a:r>
              <a:r>
                <a:rPr lang="en-IN" sz="1000" dirty="0">
                  <a:solidFill>
                    <a:srgbClr val="FC5130"/>
                  </a:solidFill>
                </a:rPr>
                <a:t>)</a:t>
              </a:r>
            </a:p>
            <a:p>
              <a:r>
                <a:rPr lang="en-IN" sz="1000" dirty="0">
                  <a:solidFill>
                    <a:schemeClr val="accent1"/>
                  </a:solidFill>
                </a:rPr>
                <a:t># Convert to </a:t>
              </a:r>
              <a:r>
                <a:rPr lang="en-IN" sz="1000" dirty="0" err="1">
                  <a:solidFill>
                    <a:schemeClr val="accent1"/>
                  </a:solidFill>
                </a:rPr>
                <a:t>DataFrame</a:t>
              </a:r>
              <a:r>
                <a:rPr lang="en-IN" sz="1000" dirty="0">
                  <a:solidFill>
                    <a:schemeClr val="accent1"/>
                  </a:solidFill>
                </a:rPr>
                <a:t> and get top 15</a:t>
              </a:r>
            </a:p>
            <a:p>
              <a:r>
                <a:rPr lang="en-IN" sz="1000" dirty="0">
                  <a:solidFill>
                    <a:srgbClr val="FC5130"/>
                  </a:solidFill>
                </a:rPr>
                <a:t>top15_df = </a:t>
              </a:r>
              <a:r>
                <a:rPr lang="en-IN" sz="1000" dirty="0" err="1">
                  <a:solidFill>
                    <a:srgbClr val="FC5130"/>
                  </a:solidFill>
                </a:rPr>
                <a:t>pd.DataFrame</a:t>
              </a:r>
              <a:r>
                <a:rPr lang="en-IN" sz="1000" dirty="0">
                  <a:solidFill>
                    <a:srgbClr val="FC5130"/>
                  </a:solidFill>
                </a:rPr>
                <a:t>(</a:t>
              </a:r>
              <a:r>
                <a:rPr lang="en-IN" sz="1000" dirty="0" err="1">
                  <a:solidFill>
                    <a:srgbClr val="FC5130"/>
                  </a:solidFill>
                </a:rPr>
                <a:t>country_count</a:t>
              </a:r>
              <a:r>
                <a:rPr lang="en-IN" sz="1000" dirty="0" err="1">
                  <a:solidFill>
                    <a:srgbClr val="FFC000"/>
                  </a:solidFill>
                </a:rPr>
                <a:t>.items</a:t>
              </a:r>
              <a:r>
                <a:rPr lang="en-IN" sz="1000" dirty="0">
                  <a:solidFill>
                    <a:srgbClr val="FFC000"/>
                  </a:solidFill>
                </a:rPr>
                <a:t>()</a:t>
              </a:r>
              <a:r>
                <a:rPr lang="en-IN" sz="1000" dirty="0">
                  <a:solidFill>
                    <a:srgbClr val="FC5130"/>
                  </a:solidFill>
                </a:rPr>
                <a:t>, columns=[</a:t>
              </a:r>
              <a:r>
                <a:rPr lang="en-IN" sz="1000" dirty="0">
                  <a:solidFill>
                    <a:schemeClr val="accent6"/>
                  </a:solidFill>
                </a:rPr>
                <a:t>'Country', 'Count'</a:t>
              </a:r>
              <a:r>
                <a:rPr lang="en-IN" sz="1000" dirty="0">
                  <a:solidFill>
                    <a:srgbClr val="FC5130"/>
                  </a:solidFill>
                </a:rPr>
                <a:t>])</a:t>
              </a:r>
            </a:p>
            <a:p>
              <a:r>
                <a:rPr lang="en-IN" sz="1000" dirty="0">
                  <a:solidFill>
                    <a:srgbClr val="FC5130"/>
                  </a:solidFill>
                </a:rPr>
                <a:t>top15_df = top15_df.</a:t>
              </a:r>
              <a:r>
                <a:rPr lang="en-IN" sz="1000" dirty="0">
                  <a:solidFill>
                    <a:srgbClr val="FFC000"/>
                  </a:solidFill>
                </a:rPr>
                <a:t>sort_values</a:t>
              </a:r>
              <a:r>
                <a:rPr lang="en-IN" sz="1000" dirty="0">
                  <a:solidFill>
                    <a:srgbClr val="FC5130"/>
                  </a:solidFill>
                </a:rPr>
                <a:t>(by=</a:t>
              </a:r>
              <a:r>
                <a:rPr lang="en-IN" sz="1000" dirty="0">
                  <a:solidFill>
                    <a:schemeClr val="accent6"/>
                  </a:solidFill>
                </a:rPr>
                <a:t>'Count'</a:t>
              </a:r>
              <a:r>
                <a:rPr lang="en-IN" sz="1000" dirty="0">
                  <a:solidFill>
                    <a:srgbClr val="FC5130"/>
                  </a:solidFill>
                </a:rPr>
                <a:t>, ascending=False).head(</a:t>
              </a:r>
              <a:r>
                <a:rPr lang="en-IN" sz="1000" dirty="0">
                  <a:solidFill>
                    <a:srgbClr val="FFC000"/>
                  </a:solidFill>
                </a:rPr>
                <a:t>15</a:t>
              </a:r>
              <a:r>
                <a:rPr lang="en-IN" sz="1000" dirty="0">
                  <a:solidFill>
                    <a:srgbClr val="FC5130"/>
                  </a:solidFill>
                </a:rPr>
                <a:t>)</a:t>
              </a:r>
            </a:p>
            <a:p>
              <a:r>
                <a:rPr lang="en-IN" sz="1000" dirty="0">
                  <a:solidFill>
                    <a:schemeClr val="accent1"/>
                  </a:solidFill>
                </a:rPr>
                <a:t># Plotting</a:t>
              </a:r>
            </a:p>
            <a:p>
              <a:r>
                <a:rPr lang="en-IN" sz="1000" dirty="0" err="1">
                  <a:solidFill>
                    <a:srgbClr val="FC5130"/>
                  </a:solidFill>
                </a:rPr>
                <a:t>sns.set_style</a:t>
              </a:r>
              <a:r>
                <a:rPr lang="en-IN" sz="1000" dirty="0">
                  <a:solidFill>
                    <a:srgbClr val="FC5130"/>
                  </a:solidFill>
                </a:rPr>
                <a:t>(</a:t>
              </a:r>
              <a:r>
                <a:rPr lang="en-IN" sz="1000" dirty="0">
                  <a:solidFill>
                    <a:schemeClr val="accent6"/>
                  </a:solidFill>
                </a:rPr>
                <a:t>'</a:t>
              </a:r>
              <a:r>
                <a:rPr lang="en-IN" sz="1000" dirty="0" err="1">
                  <a:solidFill>
                    <a:schemeClr val="accent6"/>
                  </a:solidFill>
                </a:rPr>
                <a:t>whitegrid</a:t>
              </a:r>
              <a:r>
                <a:rPr lang="en-IN" sz="1000" dirty="0">
                  <a:solidFill>
                    <a:schemeClr val="accent6"/>
                  </a:solidFill>
                </a:rPr>
                <a:t>')</a:t>
              </a:r>
            </a:p>
            <a:p>
              <a:r>
                <a:rPr lang="en-IN" sz="1000" dirty="0">
                  <a:solidFill>
                    <a:srgbClr val="FC5130"/>
                  </a:solidFill>
                </a:rPr>
                <a:t># </a:t>
              </a:r>
              <a:r>
                <a:rPr lang="en-IN" sz="1000" dirty="0" err="1">
                  <a:solidFill>
                    <a:srgbClr val="FC5130"/>
                  </a:solidFill>
                </a:rPr>
                <a:t>plt.figure</a:t>
              </a:r>
              <a:r>
                <a:rPr lang="en-IN" sz="1000" dirty="0">
                  <a:solidFill>
                    <a:srgbClr val="FC5130"/>
                  </a:solidFill>
                </a:rPr>
                <a:t>(</a:t>
              </a:r>
              <a:r>
                <a:rPr lang="en-IN" sz="1000" dirty="0" err="1">
                  <a:solidFill>
                    <a:srgbClr val="FC5130"/>
                  </a:solidFill>
                </a:rPr>
                <a:t>figsize</a:t>
              </a:r>
              <a:r>
                <a:rPr lang="en-IN" sz="1000" dirty="0">
                  <a:solidFill>
                    <a:srgbClr val="FC5130"/>
                  </a:solidFill>
                </a:rPr>
                <a:t>=(</a:t>
              </a:r>
              <a:r>
                <a:rPr lang="en-IN" sz="1000" dirty="0">
                  <a:solidFill>
                    <a:srgbClr val="FFC000"/>
                  </a:solidFill>
                </a:rPr>
                <a:t>12, 7</a:t>
              </a:r>
              <a:r>
                <a:rPr lang="en-IN" sz="1000" dirty="0">
                  <a:solidFill>
                    <a:srgbClr val="FC5130"/>
                  </a:solidFill>
                </a:rPr>
                <a:t>))</a:t>
              </a:r>
            </a:p>
            <a:p>
              <a:r>
                <a:rPr lang="en-IN" sz="1000" dirty="0" err="1">
                  <a:solidFill>
                    <a:srgbClr val="FC5130"/>
                  </a:solidFill>
                </a:rPr>
                <a:t>plt.title</a:t>
              </a:r>
              <a:r>
                <a:rPr lang="en-IN" sz="1000" dirty="0">
                  <a:solidFill>
                    <a:srgbClr val="FC5130"/>
                  </a:solidFill>
                </a:rPr>
                <a:t>("</a:t>
              </a:r>
              <a:r>
                <a:rPr lang="en-IN" sz="1000" dirty="0">
                  <a:solidFill>
                    <a:schemeClr val="accent6"/>
                  </a:solidFill>
                </a:rPr>
                <a:t>Top 15 Countries by Number of COVID-19 Trials</a:t>
              </a:r>
              <a:r>
                <a:rPr lang="en-IN" sz="1000" dirty="0">
                  <a:solidFill>
                    <a:srgbClr val="FC5130"/>
                  </a:solidFill>
                </a:rPr>
                <a:t>", </a:t>
              </a:r>
              <a:r>
                <a:rPr lang="en-IN" sz="1000" dirty="0" err="1">
                  <a:solidFill>
                    <a:srgbClr val="FC5130"/>
                  </a:solidFill>
                </a:rPr>
                <a:t>fontsize</a:t>
              </a:r>
              <a:r>
                <a:rPr lang="en-IN" sz="1000" dirty="0">
                  <a:solidFill>
                    <a:srgbClr val="FC5130"/>
                  </a:solidFill>
                </a:rPr>
                <a:t>=</a:t>
              </a:r>
              <a:r>
                <a:rPr lang="en-IN" sz="1000" dirty="0">
                  <a:solidFill>
                    <a:srgbClr val="FFC000"/>
                  </a:solidFill>
                </a:rPr>
                <a:t>16</a:t>
              </a:r>
              <a:r>
                <a:rPr lang="en-IN" sz="1000" dirty="0">
                  <a:solidFill>
                    <a:srgbClr val="FC5130"/>
                  </a:solidFill>
                </a:rPr>
                <a:t>)</a:t>
              </a:r>
            </a:p>
            <a:p>
              <a:r>
                <a:rPr lang="en-IN" sz="1000" dirty="0">
                  <a:solidFill>
                    <a:schemeClr val="accent1"/>
                  </a:solidFill>
                </a:rPr>
                <a:t># </a:t>
              </a:r>
              <a:r>
                <a:rPr lang="en-IN" sz="1000" dirty="0" err="1">
                  <a:solidFill>
                    <a:schemeClr val="accent1"/>
                  </a:solidFill>
                </a:rPr>
                <a:t>Barplot</a:t>
              </a:r>
              <a:r>
                <a:rPr lang="en-IN" sz="1000" dirty="0">
                  <a:solidFill>
                    <a:schemeClr val="accent1"/>
                  </a:solidFill>
                </a:rPr>
                <a:t> with hue same as x just for </a:t>
              </a:r>
              <a:r>
                <a:rPr lang="en-IN" sz="1000" dirty="0" err="1">
                  <a:solidFill>
                    <a:schemeClr val="accent1"/>
                  </a:solidFill>
                </a:rPr>
                <a:t>coloring</a:t>
              </a:r>
              <a:endParaRPr lang="en-IN" sz="1000" dirty="0">
                <a:solidFill>
                  <a:schemeClr val="accent1"/>
                </a:solidFill>
              </a:endParaRPr>
            </a:p>
            <a:p>
              <a:r>
                <a:rPr lang="en-IN" sz="1000" dirty="0" err="1">
                  <a:solidFill>
                    <a:srgbClr val="FC5130"/>
                  </a:solidFill>
                </a:rPr>
                <a:t>ax</a:t>
              </a:r>
              <a:r>
                <a:rPr lang="en-IN" sz="1000" dirty="0">
                  <a:solidFill>
                    <a:srgbClr val="FC5130"/>
                  </a:solidFill>
                </a:rPr>
                <a:t> = </a:t>
              </a:r>
              <a:r>
                <a:rPr lang="en-IN" sz="1000" dirty="0" err="1">
                  <a:solidFill>
                    <a:srgbClr val="FC5130"/>
                  </a:solidFill>
                </a:rPr>
                <a:t>sns.barplot</a:t>
              </a:r>
              <a:r>
                <a:rPr lang="en-IN" sz="1000" dirty="0">
                  <a:solidFill>
                    <a:srgbClr val="FC5130"/>
                  </a:solidFill>
                </a:rPr>
                <a:t>(data=top15_df, x='</a:t>
              </a:r>
              <a:r>
                <a:rPr lang="en-IN" sz="1000" dirty="0">
                  <a:solidFill>
                    <a:schemeClr val="accent6"/>
                  </a:solidFill>
                </a:rPr>
                <a:t>Country</a:t>
              </a:r>
              <a:r>
                <a:rPr lang="en-IN" sz="1000" dirty="0">
                  <a:solidFill>
                    <a:srgbClr val="FC5130"/>
                  </a:solidFill>
                </a:rPr>
                <a:t>', y='</a:t>
              </a:r>
              <a:r>
                <a:rPr lang="en-IN" sz="1000" dirty="0">
                  <a:solidFill>
                    <a:schemeClr val="accent6"/>
                  </a:solidFill>
                </a:rPr>
                <a:t>Count</a:t>
              </a:r>
              <a:r>
                <a:rPr lang="en-IN" sz="1000" dirty="0">
                  <a:solidFill>
                    <a:srgbClr val="FC5130"/>
                  </a:solidFill>
                </a:rPr>
                <a:t>', hue='</a:t>
              </a:r>
              <a:r>
                <a:rPr lang="en-IN" sz="1000" dirty="0">
                  <a:solidFill>
                    <a:schemeClr val="accent6"/>
                  </a:solidFill>
                </a:rPr>
                <a:t>Country</a:t>
              </a:r>
              <a:r>
                <a:rPr lang="en-IN" sz="1000" dirty="0">
                  <a:solidFill>
                    <a:srgbClr val="FC5130"/>
                  </a:solidFill>
                </a:rPr>
                <a:t>', dodge=</a:t>
              </a:r>
              <a:r>
                <a:rPr lang="en-IN" sz="1000" dirty="0">
                  <a:solidFill>
                    <a:srgbClr val="FFC000"/>
                  </a:solidFill>
                </a:rPr>
                <a:t>False</a:t>
              </a:r>
              <a:r>
                <a:rPr lang="en-IN" sz="1000" dirty="0">
                  <a:solidFill>
                    <a:srgbClr val="FC5130"/>
                  </a:solidFill>
                </a:rPr>
                <a:t>, palette='</a:t>
              </a:r>
              <a:r>
                <a:rPr lang="en-IN" sz="1000" dirty="0" err="1">
                  <a:solidFill>
                    <a:schemeClr val="accent6"/>
                  </a:solidFill>
                </a:rPr>
                <a:t>coolwarm</a:t>
              </a:r>
              <a:r>
                <a:rPr lang="en-IN" sz="1000" dirty="0">
                  <a:solidFill>
                    <a:srgbClr val="FC5130"/>
                  </a:solidFill>
                </a:rPr>
                <a:t>')</a:t>
              </a:r>
            </a:p>
            <a:p>
              <a:r>
                <a:rPr lang="en-IN" sz="1000" dirty="0">
                  <a:solidFill>
                    <a:schemeClr val="accent1"/>
                  </a:solidFill>
                </a:rPr>
                <a:t># Add labels above bars</a:t>
              </a:r>
            </a:p>
            <a:p>
              <a:r>
                <a:rPr lang="en-IN" sz="1000" dirty="0">
                  <a:solidFill>
                    <a:srgbClr val="FC5130"/>
                  </a:solidFill>
                </a:rPr>
                <a:t>for bar in </a:t>
              </a:r>
              <a:r>
                <a:rPr lang="en-IN" sz="1000" dirty="0" err="1">
                  <a:solidFill>
                    <a:srgbClr val="FC5130"/>
                  </a:solidFill>
                </a:rPr>
                <a:t>ax.patches</a:t>
              </a:r>
              <a:r>
                <a:rPr lang="en-IN" sz="1000" dirty="0">
                  <a:solidFill>
                    <a:srgbClr val="FC5130"/>
                  </a:solidFill>
                </a:rPr>
                <a:t>:</a:t>
              </a:r>
            </a:p>
            <a:p>
              <a:r>
                <a:rPr lang="en-IN" sz="1000" dirty="0">
                  <a:solidFill>
                    <a:srgbClr val="FC5130"/>
                  </a:solidFill>
                </a:rPr>
                <a:t>    height = </a:t>
              </a:r>
              <a:r>
                <a:rPr lang="en-IN" sz="1000" dirty="0" err="1">
                  <a:solidFill>
                    <a:srgbClr val="FC5130"/>
                  </a:solidFill>
                </a:rPr>
                <a:t>bar.</a:t>
              </a:r>
              <a:r>
                <a:rPr lang="en-IN" sz="1000" dirty="0" err="1">
                  <a:solidFill>
                    <a:srgbClr val="FFC000"/>
                  </a:solidFill>
                </a:rPr>
                <a:t>get_height</a:t>
              </a:r>
              <a:r>
                <a:rPr lang="en-IN" sz="1000" dirty="0">
                  <a:solidFill>
                    <a:srgbClr val="FFC000"/>
                  </a:solidFill>
                </a:rPr>
                <a:t>()</a:t>
              </a:r>
            </a:p>
            <a:p>
              <a:r>
                <a:rPr lang="en-IN" sz="1000" dirty="0">
                  <a:solidFill>
                    <a:srgbClr val="FC5130"/>
                  </a:solidFill>
                </a:rPr>
                <a:t>    </a:t>
              </a:r>
              <a:r>
                <a:rPr lang="en-IN" sz="1000" dirty="0" err="1">
                  <a:solidFill>
                    <a:srgbClr val="FC5130"/>
                  </a:solidFill>
                </a:rPr>
                <a:t>ax.text</a:t>
              </a:r>
              <a:r>
                <a:rPr lang="en-IN" sz="1000" dirty="0">
                  <a:solidFill>
                    <a:srgbClr val="FC5130"/>
                  </a:solidFill>
                </a:rPr>
                <a:t>(</a:t>
              </a:r>
            </a:p>
            <a:p>
              <a:r>
                <a:rPr lang="en-IN" sz="1000" dirty="0">
                  <a:solidFill>
                    <a:srgbClr val="FC5130"/>
                  </a:solidFill>
                </a:rPr>
                <a:t>        </a:t>
              </a:r>
              <a:r>
                <a:rPr lang="en-IN" sz="1000" dirty="0" err="1">
                  <a:solidFill>
                    <a:srgbClr val="FC5130"/>
                  </a:solidFill>
                </a:rPr>
                <a:t>bar.</a:t>
              </a:r>
              <a:r>
                <a:rPr lang="en-IN" sz="1000" dirty="0" err="1">
                  <a:solidFill>
                    <a:srgbClr val="FFC000"/>
                  </a:solidFill>
                </a:rPr>
                <a:t>get_x</a:t>
              </a:r>
              <a:r>
                <a:rPr lang="en-IN" sz="1000" dirty="0">
                  <a:solidFill>
                    <a:srgbClr val="FFC000"/>
                  </a:solidFill>
                </a:rPr>
                <a:t>() </a:t>
              </a:r>
              <a:r>
                <a:rPr lang="en-IN" sz="1000" dirty="0">
                  <a:solidFill>
                    <a:srgbClr val="FC5130"/>
                  </a:solidFill>
                </a:rPr>
                <a:t>+ </a:t>
              </a:r>
              <a:r>
                <a:rPr lang="en-IN" sz="1000" dirty="0" err="1">
                  <a:solidFill>
                    <a:srgbClr val="FC5130"/>
                  </a:solidFill>
                </a:rPr>
                <a:t>bar</a:t>
              </a:r>
              <a:r>
                <a:rPr lang="en-IN" sz="1000" dirty="0" err="1">
                  <a:solidFill>
                    <a:srgbClr val="FFC000"/>
                  </a:solidFill>
                </a:rPr>
                <a:t>.get_width</a:t>
              </a:r>
              <a:r>
                <a:rPr lang="en-IN" sz="1000" dirty="0">
                  <a:solidFill>
                    <a:srgbClr val="FFC000"/>
                  </a:solidFill>
                </a:rPr>
                <a:t>() </a:t>
              </a:r>
              <a:r>
                <a:rPr lang="en-IN" sz="1000" dirty="0">
                  <a:solidFill>
                    <a:srgbClr val="FC5130"/>
                  </a:solidFill>
                </a:rPr>
                <a:t>/ 2,</a:t>
              </a:r>
            </a:p>
            <a:p>
              <a:r>
                <a:rPr lang="en-IN" sz="1000" dirty="0">
                  <a:solidFill>
                    <a:srgbClr val="FC5130"/>
                  </a:solidFill>
                </a:rPr>
                <a:t>        height + 1,</a:t>
              </a:r>
            </a:p>
            <a:p>
              <a:r>
                <a:rPr lang="en-IN" sz="1000" dirty="0">
                  <a:solidFill>
                    <a:srgbClr val="FC5130"/>
                  </a:solidFill>
                </a:rPr>
                <a:t>        f'{int(height)}',</a:t>
              </a:r>
            </a:p>
            <a:p>
              <a:r>
                <a:rPr lang="en-IN" sz="1000" dirty="0">
                  <a:solidFill>
                    <a:srgbClr val="FC5130"/>
                  </a:solidFill>
                </a:rPr>
                <a:t>        ha='</a:t>
              </a:r>
              <a:r>
                <a:rPr lang="en-IN" sz="1000" dirty="0" err="1">
                  <a:solidFill>
                    <a:schemeClr val="accent6"/>
                  </a:solidFill>
                </a:rPr>
                <a:t>center</a:t>
              </a:r>
              <a:r>
                <a:rPr lang="en-IN" sz="1000" dirty="0">
                  <a:solidFill>
                    <a:srgbClr val="FC5130"/>
                  </a:solidFill>
                </a:rPr>
                <a:t>', </a:t>
              </a:r>
              <a:r>
                <a:rPr lang="en-IN" sz="1000" dirty="0" err="1">
                  <a:solidFill>
                    <a:srgbClr val="FC5130"/>
                  </a:solidFill>
                </a:rPr>
                <a:t>va</a:t>
              </a:r>
              <a:r>
                <a:rPr lang="en-IN" sz="1000" dirty="0">
                  <a:solidFill>
                    <a:srgbClr val="FC5130"/>
                  </a:solidFill>
                </a:rPr>
                <a:t>='</a:t>
              </a:r>
              <a:r>
                <a:rPr lang="en-IN" sz="1000" dirty="0">
                  <a:solidFill>
                    <a:schemeClr val="accent6"/>
                  </a:solidFill>
                </a:rPr>
                <a:t>bottom</a:t>
              </a:r>
              <a:r>
                <a:rPr lang="en-IN" sz="1000" dirty="0">
                  <a:solidFill>
                    <a:srgbClr val="FC5130"/>
                  </a:solidFill>
                </a:rPr>
                <a:t>', </a:t>
              </a:r>
              <a:r>
                <a:rPr lang="en-IN" sz="1000" dirty="0" err="1">
                  <a:solidFill>
                    <a:srgbClr val="FC5130"/>
                  </a:solidFill>
                </a:rPr>
                <a:t>fontsize</a:t>
              </a:r>
              <a:r>
                <a:rPr lang="en-IN" sz="1000" dirty="0">
                  <a:solidFill>
                    <a:srgbClr val="FC5130"/>
                  </a:solidFill>
                </a:rPr>
                <a:t>=</a:t>
              </a:r>
              <a:r>
                <a:rPr lang="en-IN" sz="1000" dirty="0">
                  <a:solidFill>
                    <a:srgbClr val="FFC000"/>
                  </a:solidFill>
                </a:rPr>
                <a:t>10</a:t>
              </a:r>
            </a:p>
            <a:p>
              <a:r>
                <a:rPr lang="en-IN" sz="1000" dirty="0">
                  <a:solidFill>
                    <a:srgbClr val="FC5130"/>
                  </a:solidFill>
                </a:rPr>
                <a:t>    )</a:t>
              </a:r>
            </a:p>
            <a:p>
              <a:r>
                <a:rPr lang="en-IN" sz="1000" dirty="0">
                  <a:solidFill>
                    <a:schemeClr val="accent1"/>
                  </a:solidFill>
                </a:rPr>
                <a:t># Customize</a:t>
              </a:r>
            </a:p>
            <a:p>
              <a:r>
                <a:rPr lang="en-IN" sz="1000" dirty="0" err="1">
                  <a:solidFill>
                    <a:srgbClr val="FC5130"/>
                  </a:solidFill>
                </a:rPr>
                <a:t>plt.ylabel</a:t>
              </a:r>
              <a:r>
                <a:rPr lang="en-IN" sz="1000" dirty="0">
                  <a:solidFill>
                    <a:srgbClr val="FC5130"/>
                  </a:solidFill>
                </a:rPr>
                <a:t>("</a:t>
              </a:r>
              <a:r>
                <a:rPr lang="en-IN" sz="1000" dirty="0">
                  <a:solidFill>
                    <a:schemeClr val="accent6"/>
                  </a:solidFill>
                </a:rPr>
                <a:t>Number of Trials</a:t>
              </a:r>
              <a:r>
                <a:rPr lang="en-IN" sz="1000" dirty="0">
                  <a:solidFill>
                    <a:srgbClr val="FC5130"/>
                  </a:solidFill>
                </a:rPr>
                <a:t>")</a:t>
              </a:r>
            </a:p>
            <a:p>
              <a:r>
                <a:rPr lang="en-IN" sz="1000" dirty="0" err="1">
                  <a:solidFill>
                    <a:srgbClr val="FC5130"/>
                  </a:solidFill>
                </a:rPr>
                <a:t>plt.xticks</a:t>
              </a:r>
              <a:r>
                <a:rPr lang="en-IN" sz="1000" dirty="0">
                  <a:solidFill>
                    <a:srgbClr val="FC5130"/>
                  </a:solidFill>
                </a:rPr>
                <a:t>(rotation=</a:t>
              </a:r>
              <a:r>
                <a:rPr lang="en-IN" sz="1000" dirty="0">
                  <a:solidFill>
                    <a:srgbClr val="FFC000"/>
                  </a:solidFill>
                </a:rPr>
                <a:t>90</a:t>
              </a:r>
              <a:r>
                <a:rPr lang="en-IN" sz="1000" dirty="0">
                  <a:solidFill>
                    <a:srgbClr val="FC5130"/>
                  </a:solidFill>
                </a:rPr>
                <a:t>)</a:t>
              </a:r>
            </a:p>
            <a:p>
              <a:r>
                <a:rPr lang="en-IN" sz="1000" dirty="0" err="1">
                  <a:solidFill>
                    <a:srgbClr val="FC5130"/>
                  </a:solidFill>
                </a:rPr>
                <a:t>plt.grid</a:t>
              </a:r>
              <a:r>
                <a:rPr lang="en-IN" sz="1000" dirty="0">
                  <a:solidFill>
                    <a:srgbClr val="FC5130"/>
                  </a:solidFill>
                </a:rPr>
                <a:t>(</a:t>
              </a:r>
              <a:r>
                <a:rPr lang="en-IN" sz="1000" dirty="0">
                  <a:solidFill>
                    <a:srgbClr val="FFC000"/>
                  </a:solidFill>
                </a:rPr>
                <a:t>True</a:t>
              </a:r>
              <a:r>
                <a:rPr lang="en-IN" sz="1000" dirty="0">
                  <a:solidFill>
                    <a:srgbClr val="FC5130"/>
                  </a:solidFill>
                </a:rPr>
                <a:t>, </a:t>
              </a:r>
              <a:r>
                <a:rPr lang="en-IN" sz="1000" dirty="0" err="1">
                  <a:solidFill>
                    <a:srgbClr val="FC5130"/>
                  </a:solidFill>
                </a:rPr>
                <a:t>linestyle</a:t>
              </a:r>
              <a:r>
                <a:rPr lang="en-IN" sz="1000" dirty="0">
                  <a:solidFill>
                    <a:srgbClr val="FC5130"/>
                  </a:solidFill>
                </a:rPr>
                <a:t>="</a:t>
              </a:r>
              <a:r>
                <a:rPr lang="en-IN" sz="1000" dirty="0">
                  <a:solidFill>
                    <a:schemeClr val="accent6"/>
                  </a:solidFill>
                </a:rPr>
                <a:t>--</a:t>
              </a:r>
              <a:r>
                <a:rPr lang="en-IN" sz="1000" dirty="0">
                  <a:solidFill>
                    <a:srgbClr val="FC5130"/>
                  </a:solidFill>
                </a:rPr>
                <a:t>", alpha=</a:t>
              </a:r>
              <a:r>
                <a:rPr lang="en-IN" sz="1000" dirty="0">
                  <a:solidFill>
                    <a:srgbClr val="FFC000"/>
                  </a:solidFill>
                </a:rPr>
                <a:t>0.9</a:t>
              </a:r>
              <a:r>
                <a:rPr lang="en-IN" sz="1000" dirty="0">
                  <a:solidFill>
                    <a:srgbClr val="FC5130"/>
                  </a:solidFill>
                </a:rPr>
                <a:t>)</a:t>
              </a:r>
            </a:p>
            <a:p>
              <a:r>
                <a:rPr lang="en-IN" sz="1000" dirty="0" err="1">
                  <a:solidFill>
                    <a:srgbClr val="FC5130"/>
                  </a:solidFill>
                </a:rPr>
                <a:t>plt.tight_layout</a:t>
              </a:r>
              <a:r>
                <a:rPr lang="en-IN" sz="1000" dirty="0">
                  <a:solidFill>
                    <a:srgbClr val="FC5130"/>
                  </a:solidFill>
                </a:rPr>
                <a:t>()</a:t>
              </a:r>
            </a:p>
            <a:p>
              <a:r>
                <a:rPr lang="en-IN" sz="1000" dirty="0" err="1">
                  <a:solidFill>
                    <a:srgbClr val="FC5130"/>
                  </a:solidFill>
                </a:rPr>
                <a:t>plt.savefig</a:t>
              </a:r>
              <a:r>
                <a:rPr lang="en-IN" sz="1000" dirty="0">
                  <a:solidFill>
                    <a:srgbClr val="FC5130"/>
                  </a:solidFill>
                </a:rPr>
                <a:t>(</a:t>
              </a:r>
              <a:r>
                <a:rPr lang="en-IN" sz="1000" dirty="0">
                  <a:solidFill>
                    <a:schemeClr val="accent6"/>
                  </a:solidFill>
                </a:rPr>
                <a:t>'Top 15 Countries by Number of COVID-19 Trials.png</a:t>
              </a:r>
              <a:r>
                <a:rPr lang="en-IN" sz="1000" dirty="0">
                  <a:solidFill>
                    <a:srgbClr val="FC5130"/>
                  </a:solidFill>
                </a:rPr>
                <a:t>', dpi=</a:t>
              </a:r>
              <a:r>
                <a:rPr lang="en-IN" sz="1000" dirty="0">
                  <a:solidFill>
                    <a:srgbClr val="FFC000"/>
                  </a:solidFill>
                </a:rPr>
                <a:t>300</a:t>
              </a:r>
              <a:r>
                <a:rPr lang="en-IN" sz="1000" dirty="0">
                  <a:solidFill>
                    <a:srgbClr val="FC5130"/>
                  </a:solidFill>
                </a:rPr>
                <a:t>, </a:t>
              </a:r>
              <a:r>
                <a:rPr lang="en-IN" sz="1000" dirty="0" err="1">
                  <a:solidFill>
                    <a:srgbClr val="FC5130"/>
                  </a:solidFill>
                </a:rPr>
                <a:t>bbox_inches</a:t>
              </a:r>
              <a:r>
                <a:rPr lang="en-IN" sz="1000" dirty="0">
                  <a:solidFill>
                    <a:srgbClr val="FC5130"/>
                  </a:solidFill>
                </a:rPr>
                <a:t>='</a:t>
              </a:r>
              <a:r>
                <a:rPr lang="en-IN" sz="1000" dirty="0">
                  <a:solidFill>
                    <a:schemeClr val="accent6"/>
                  </a:solidFill>
                </a:rPr>
                <a:t>tight</a:t>
              </a:r>
              <a:r>
                <a:rPr lang="en-IN" sz="1000" dirty="0">
                  <a:solidFill>
                    <a:srgbClr val="FC5130"/>
                  </a:solidFill>
                </a:rPr>
                <a:t>')</a:t>
              </a:r>
            </a:p>
            <a:p>
              <a:r>
                <a:rPr lang="en-IN" sz="1000" dirty="0" err="1">
                  <a:solidFill>
                    <a:srgbClr val="FC5130"/>
                  </a:solidFill>
                </a:rPr>
                <a:t>plt.show</a:t>
              </a:r>
              <a:r>
                <a:rPr lang="en-IN" sz="1000" dirty="0">
                  <a:solidFill>
                    <a:srgbClr val="FC5130"/>
                  </a:solidFill>
                </a:rPr>
                <a:t>()</a:t>
              </a:r>
            </a:p>
          </p:txBody>
        </p:sp>
      </p:grpSp>
      <p:pic>
        <p:nvPicPr>
          <p:cNvPr id="23" name="Picture 22">
            <a:extLst>
              <a:ext uri="{FF2B5EF4-FFF2-40B4-BE49-F238E27FC236}">
                <a16:creationId xmlns:a16="http://schemas.microsoft.com/office/drawing/2014/main" id="{92E7F8CC-0E88-0693-1F13-20FED60F5966}"/>
              </a:ext>
            </a:extLst>
          </p:cNvPr>
          <p:cNvPicPr>
            <a:picLocks noChangeAspect="1"/>
          </p:cNvPicPr>
          <p:nvPr/>
        </p:nvPicPr>
        <p:blipFill>
          <a:blip r:embed="rId8"/>
          <a:stretch>
            <a:fillRect/>
          </a:stretch>
        </p:blipFill>
        <p:spPr>
          <a:xfrm>
            <a:off x="2242986" y="951821"/>
            <a:ext cx="7504336" cy="5601379"/>
          </a:xfrm>
          <a:prstGeom prst="roundRect">
            <a:avLst>
              <a:gd name="adj" fmla="val 8594"/>
            </a:avLst>
          </a:prstGeom>
          <a:solidFill>
            <a:srgbClr val="FFFFFF">
              <a:shade val="85000"/>
            </a:srgbClr>
          </a:solidFill>
          <a:ln>
            <a:noFill/>
          </a:ln>
          <a:effectLst/>
        </p:spPr>
      </p:pic>
      <p:grpSp>
        <p:nvGrpSpPr>
          <p:cNvPr id="17" name="Group 16">
            <a:extLst>
              <a:ext uri="{FF2B5EF4-FFF2-40B4-BE49-F238E27FC236}">
                <a16:creationId xmlns:a16="http://schemas.microsoft.com/office/drawing/2014/main" id="{954AA4A5-36C3-6616-8C42-E77DBB683CBF}"/>
              </a:ext>
            </a:extLst>
          </p:cNvPr>
          <p:cNvGrpSpPr/>
          <p:nvPr/>
        </p:nvGrpSpPr>
        <p:grpSpPr>
          <a:xfrm>
            <a:off x="12805504" y="1056165"/>
            <a:ext cx="11803695" cy="5887686"/>
            <a:chOff x="3649395" y="930221"/>
            <a:chExt cx="8474001" cy="4051715"/>
          </a:xfrm>
        </p:grpSpPr>
        <p:sp>
          <p:nvSpPr>
            <p:cNvPr id="26" name="Rectangle: Rounded Corners 25">
              <a:extLst>
                <a:ext uri="{FF2B5EF4-FFF2-40B4-BE49-F238E27FC236}">
                  <a16:creationId xmlns:a16="http://schemas.microsoft.com/office/drawing/2014/main" id="{1E963721-9165-4A77-112A-8EB4CA95690C}"/>
                </a:ext>
              </a:extLst>
            </p:cNvPr>
            <p:cNvSpPr/>
            <p:nvPr/>
          </p:nvSpPr>
          <p:spPr>
            <a:xfrm>
              <a:off x="3649395" y="930221"/>
              <a:ext cx="8187005" cy="3785651"/>
            </a:xfrm>
            <a:prstGeom prst="roundRect">
              <a:avLst>
                <a:gd name="adj" fmla="val 8884"/>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Rectangle: Rounded Corners 39">
              <a:extLst>
                <a:ext uri="{FF2B5EF4-FFF2-40B4-BE49-F238E27FC236}">
                  <a16:creationId xmlns:a16="http://schemas.microsoft.com/office/drawing/2014/main" id="{B86C3DB0-7C84-5181-4B0E-73251368E7C9}"/>
                </a:ext>
              </a:extLst>
            </p:cNvPr>
            <p:cNvSpPr/>
            <p:nvPr/>
          </p:nvSpPr>
          <p:spPr>
            <a:xfrm>
              <a:off x="3713389" y="1013534"/>
              <a:ext cx="8081434" cy="432718"/>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2" name="Oval 41">
              <a:extLst>
                <a:ext uri="{FF2B5EF4-FFF2-40B4-BE49-F238E27FC236}">
                  <a16:creationId xmlns:a16="http://schemas.microsoft.com/office/drawing/2014/main" id="{45D6FF35-37BD-470F-6A33-AA2885238D11}"/>
                </a:ext>
              </a:extLst>
            </p:cNvPr>
            <p:cNvSpPr/>
            <p:nvPr/>
          </p:nvSpPr>
          <p:spPr>
            <a:xfrm>
              <a:off x="10864212" y="1136456"/>
              <a:ext cx="180914" cy="173418"/>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3" name="Oval 42">
              <a:extLst>
                <a:ext uri="{FF2B5EF4-FFF2-40B4-BE49-F238E27FC236}">
                  <a16:creationId xmlns:a16="http://schemas.microsoft.com/office/drawing/2014/main" id="{4F4F3B3F-B4B0-4331-DBB9-E7B3CCA3928B}"/>
                </a:ext>
              </a:extLst>
            </p:cNvPr>
            <p:cNvSpPr/>
            <p:nvPr/>
          </p:nvSpPr>
          <p:spPr>
            <a:xfrm>
              <a:off x="11077124" y="1136456"/>
              <a:ext cx="180914" cy="173418"/>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 name="Oval 43">
              <a:extLst>
                <a:ext uri="{FF2B5EF4-FFF2-40B4-BE49-F238E27FC236}">
                  <a16:creationId xmlns:a16="http://schemas.microsoft.com/office/drawing/2014/main" id="{706A3746-7370-3855-8D79-CE891A8EE5C0}"/>
                </a:ext>
              </a:extLst>
            </p:cNvPr>
            <p:cNvSpPr/>
            <p:nvPr/>
          </p:nvSpPr>
          <p:spPr>
            <a:xfrm>
              <a:off x="11321531" y="1136456"/>
              <a:ext cx="180914" cy="173418"/>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5" name="TextBox 44">
              <a:extLst>
                <a:ext uri="{FF2B5EF4-FFF2-40B4-BE49-F238E27FC236}">
                  <a16:creationId xmlns:a16="http://schemas.microsoft.com/office/drawing/2014/main" id="{70A4AE1D-D8E8-6D71-7513-5A04F8268EA3}"/>
                </a:ext>
              </a:extLst>
            </p:cNvPr>
            <p:cNvSpPr txBox="1"/>
            <p:nvPr/>
          </p:nvSpPr>
          <p:spPr>
            <a:xfrm>
              <a:off x="3982130" y="1077934"/>
              <a:ext cx="1272933"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46" name="TextBox 45">
              <a:extLst>
                <a:ext uri="{FF2B5EF4-FFF2-40B4-BE49-F238E27FC236}">
                  <a16:creationId xmlns:a16="http://schemas.microsoft.com/office/drawing/2014/main" id="{13AC6E15-7667-4740-AE44-709EFAF5A420}"/>
                </a:ext>
              </a:extLst>
            </p:cNvPr>
            <p:cNvSpPr txBox="1"/>
            <p:nvPr/>
          </p:nvSpPr>
          <p:spPr>
            <a:xfrm>
              <a:off x="4142961" y="1529565"/>
              <a:ext cx="7980435" cy="3452371"/>
            </a:xfrm>
            <a:prstGeom prst="rect">
              <a:avLst/>
            </a:prstGeom>
            <a:noFill/>
          </p:spPr>
          <p:txBody>
            <a:bodyPr wrap="square" rtlCol="0">
              <a:spAutoFit/>
            </a:bodyPr>
            <a:lstStyle/>
            <a:p>
              <a:br>
                <a:rPr lang="en-IN" sz="100" dirty="0">
                  <a:solidFill>
                    <a:schemeClr val="bg1"/>
                  </a:solidFill>
                </a:rPr>
              </a:br>
              <a:r>
                <a:rPr lang="en-IN" sz="1100" dirty="0" err="1">
                  <a:solidFill>
                    <a:srgbClr val="FC5130"/>
                  </a:solidFill>
                </a:rPr>
                <a:t>all_intervenion</a:t>
              </a:r>
              <a:r>
                <a:rPr lang="en-IN" sz="1100" dirty="0">
                  <a:solidFill>
                    <a:srgbClr val="FC5130"/>
                  </a:solidFill>
                </a:rPr>
                <a:t> = [item </a:t>
              </a:r>
              <a:r>
                <a:rPr lang="en-IN" sz="1100" dirty="0">
                  <a:solidFill>
                    <a:srgbClr val="FFC000"/>
                  </a:solidFill>
                </a:rPr>
                <a:t>for</a:t>
              </a:r>
              <a:r>
                <a:rPr lang="en-IN" sz="1100" dirty="0">
                  <a:solidFill>
                    <a:srgbClr val="FC5130"/>
                  </a:solidFill>
                </a:rPr>
                <a:t> items </a:t>
              </a:r>
              <a:r>
                <a:rPr lang="en-IN" sz="1100" dirty="0">
                  <a:solidFill>
                    <a:srgbClr val="FFC000"/>
                  </a:solidFill>
                </a:rPr>
                <a:t>in</a:t>
              </a:r>
              <a:r>
                <a:rPr lang="en-IN" sz="1100" dirty="0">
                  <a:solidFill>
                    <a:srgbClr val="FC5130"/>
                  </a:solidFill>
                </a:rPr>
                <a:t> data[</a:t>
              </a:r>
              <a:r>
                <a:rPr lang="en-IN" sz="1100" dirty="0">
                  <a:solidFill>
                    <a:schemeClr val="accent6"/>
                  </a:solidFill>
                </a:rPr>
                <a:t>'Interventions Types</a:t>
              </a:r>
              <a:r>
                <a:rPr lang="en-IN" sz="1100" dirty="0">
                  <a:solidFill>
                    <a:srgbClr val="FC5130"/>
                  </a:solidFill>
                </a:rPr>
                <a:t>'] </a:t>
              </a:r>
              <a:r>
                <a:rPr lang="en-IN" sz="1100" dirty="0">
                  <a:solidFill>
                    <a:srgbClr val="FFC000"/>
                  </a:solidFill>
                </a:rPr>
                <a:t>for</a:t>
              </a:r>
              <a:r>
                <a:rPr lang="en-IN" sz="1100" dirty="0">
                  <a:solidFill>
                    <a:srgbClr val="FC5130"/>
                  </a:solidFill>
                </a:rPr>
                <a:t> item </a:t>
              </a:r>
              <a:r>
                <a:rPr lang="en-IN" sz="1100" dirty="0">
                  <a:solidFill>
                    <a:srgbClr val="FFC000"/>
                  </a:solidFill>
                </a:rPr>
                <a:t>in</a:t>
              </a:r>
              <a:r>
                <a:rPr lang="en-IN" sz="1100" dirty="0">
                  <a:solidFill>
                    <a:srgbClr val="FC5130"/>
                  </a:solidFill>
                </a:rPr>
                <a:t> items]</a:t>
              </a:r>
            </a:p>
            <a:p>
              <a:r>
                <a:rPr lang="en-IN" sz="1100" dirty="0" err="1">
                  <a:solidFill>
                    <a:srgbClr val="FC5130"/>
                  </a:solidFill>
                </a:rPr>
                <a:t>intervention_count</a:t>
              </a:r>
              <a:r>
                <a:rPr lang="en-IN" sz="1100" dirty="0">
                  <a:solidFill>
                    <a:srgbClr val="FC5130"/>
                  </a:solidFill>
                </a:rPr>
                <a:t> = Counter(</a:t>
              </a:r>
              <a:r>
                <a:rPr lang="en-IN" sz="1100" dirty="0" err="1">
                  <a:solidFill>
                    <a:srgbClr val="FC5130"/>
                  </a:solidFill>
                </a:rPr>
                <a:t>all_intervenion</a:t>
              </a:r>
              <a:r>
                <a:rPr lang="en-IN" sz="1100" dirty="0">
                  <a:solidFill>
                    <a:srgbClr val="FC5130"/>
                  </a:solidFill>
                </a:rPr>
                <a:t>)</a:t>
              </a:r>
            </a:p>
            <a:p>
              <a:r>
                <a:rPr lang="en-IN" sz="1100" dirty="0">
                  <a:solidFill>
                    <a:srgbClr val="FC5130"/>
                  </a:solidFill>
                </a:rPr>
                <a:t>mc=</a:t>
              </a:r>
              <a:r>
                <a:rPr lang="en-IN" sz="1100" dirty="0" err="1">
                  <a:solidFill>
                    <a:srgbClr val="FC5130"/>
                  </a:solidFill>
                </a:rPr>
                <a:t>pd.DataFrame</a:t>
              </a:r>
              <a:r>
                <a:rPr lang="en-IN" sz="1100" dirty="0">
                  <a:solidFill>
                    <a:srgbClr val="FC5130"/>
                  </a:solidFill>
                </a:rPr>
                <a:t>(</a:t>
              </a:r>
              <a:r>
                <a:rPr lang="en-IN" sz="1100" dirty="0" err="1">
                  <a:solidFill>
                    <a:srgbClr val="FC5130"/>
                  </a:solidFill>
                </a:rPr>
                <a:t>intervention_count</a:t>
              </a:r>
              <a:r>
                <a:rPr lang="en-IN" sz="1100" dirty="0" err="1">
                  <a:solidFill>
                    <a:srgbClr val="FFC000"/>
                  </a:solidFill>
                </a:rPr>
                <a:t>.items</a:t>
              </a:r>
              <a:r>
                <a:rPr lang="en-IN" sz="1100" dirty="0">
                  <a:solidFill>
                    <a:srgbClr val="FFC000"/>
                  </a:solidFill>
                </a:rPr>
                <a:t>(),</a:t>
              </a:r>
              <a:r>
                <a:rPr lang="en-IN" sz="1100" dirty="0">
                  <a:solidFill>
                    <a:srgbClr val="FC5130"/>
                  </a:solidFill>
                </a:rPr>
                <a:t>columns=[</a:t>
              </a:r>
              <a:r>
                <a:rPr lang="en-IN" sz="1100" dirty="0">
                  <a:solidFill>
                    <a:schemeClr val="accent6"/>
                  </a:solidFill>
                </a:rPr>
                <a:t>'</a:t>
              </a:r>
              <a:r>
                <a:rPr lang="en-IN" sz="1100" dirty="0" err="1">
                  <a:solidFill>
                    <a:schemeClr val="accent6"/>
                  </a:solidFill>
                </a:rPr>
                <a:t>type','count</a:t>
              </a:r>
              <a:r>
                <a:rPr lang="en-IN" sz="1100" dirty="0">
                  <a:solidFill>
                    <a:srgbClr val="FC5130"/>
                  </a:solidFill>
                </a:rPr>
                <a:t>'])</a:t>
              </a:r>
            </a:p>
            <a:p>
              <a:r>
                <a:rPr lang="en-IN" sz="1100" dirty="0">
                  <a:solidFill>
                    <a:srgbClr val="FC5130"/>
                  </a:solidFill>
                </a:rPr>
                <a:t>mc=</a:t>
              </a:r>
              <a:r>
                <a:rPr lang="en-IN" sz="1100" dirty="0" err="1">
                  <a:solidFill>
                    <a:srgbClr val="FC5130"/>
                  </a:solidFill>
                </a:rPr>
                <a:t>mc.</a:t>
              </a:r>
              <a:r>
                <a:rPr lang="en-IN" sz="1100" dirty="0" err="1">
                  <a:solidFill>
                    <a:srgbClr val="FFC000"/>
                  </a:solidFill>
                </a:rPr>
                <a:t>sort_values</a:t>
              </a:r>
              <a:r>
                <a:rPr lang="en-IN" sz="1100" dirty="0">
                  <a:solidFill>
                    <a:srgbClr val="FC5130"/>
                  </a:solidFill>
                </a:rPr>
                <a:t>(by='</a:t>
              </a:r>
              <a:r>
                <a:rPr lang="en-IN" sz="1100" dirty="0">
                  <a:solidFill>
                    <a:schemeClr val="accent6"/>
                  </a:solidFill>
                </a:rPr>
                <a:t>count</a:t>
              </a:r>
              <a:r>
                <a:rPr lang="en-IN" sz="1100" dirty="0">
                  <a:solidFill>
                    <a:srgbClr val="FC5130"/>
                  </a:solidFill>
                </a:rPr>
                <a:t>', ascending=</a:t>
              </a:r>
              <a:r>
                <a:rPr lang="en-IN" sz="1100" dirty="0">
                  <a:solidFill>
                    <a:srgbClr val="FFC000"/>
                  </a:solidFill>
                </a:rPr>
                <a:t>False</a:t>
              </a:r>
              <a:r>
                <a:rPr lang="en-IN" sz="1100" dirty="0">
                  <a:solidFill>
                    <a:srgbClr val="FC5130"/>
                  </a:solidFill>
                </a:rPr>
                <a:t>)</a:t>
              </a:r>
            </a:p>
            <a:p>
              <a:br>
                <a:rPr lang="en-IN" sz="1100" dirty="0">
                  <a:solidFill>
                    <a:srgbClr val="FC5130"/>
                  </a:solidFill>
                </a:rPr>
              </a:br>
              <a:br>
                <a:rPr lang="en-IN" sz="1100" dirty="0">
                  <a:solidFill>
                    <a:srgbClr val="FC5130"/>
                  </a:solidFill>
                </a:rPr>
              </a:br>
              <a:r>
                <a:rPr lang="en-IN" sz="1100" dirty="0" err="1">
                  <a:solidFill>
                    <a:srgbClr val="FC5130"/>
                  </a:solidFill>
                </a:rPr>
                <a:t>sns.set_style</a:t>
              </a:r>
              <a:r>
                <a:rPr lang="en-IN" sz="1100" dirty="0">
                  <a:solidFill>
                    <a:srgbClr val="FC5130"/>
                  </a:solidFill>
                </a:rPr>
                <a:t>(</a:t>
              </a:r>
              <a:r>
                <a:rPr lang="en-IN" sz="1100" dirty="0">
                  <a:solidFill>
                    <a:schemeClr val="accent6"/>
                  </a:solidFill>
                </a:rPr>
                <a:t>'</a:t>
              </a:r>
              <a:r>
                <a:rPr lang="en-IN" sz="1100" dirty="0" err="1">
                  <a:solidFill>
                    <a:schemeClr val="accent6"/>
                  </a:solidFill>
                </a:rPr>
                <a:t>whitegrid</a:t>
              </a:r>
              <a:r>
                <a:rPr lang="en-IN" sz="1100" dirty="0">
                  <a:solidFill>
                    <a:schemeClr val="accent6"/>
                  </a:solidFill>
                </a:rPr>
                <a:t>'</a:t>
              </a:r>
              <a:r>
                <a:rPr lang="en-IN" sz="1100" dirty="0">
                  <a:solidFill>
                    <a:srgbClr val="FC5130"/>
                  </a:solidFill>
                </a:rPr>
                <a:t>)</a:t>
              </a:r>
            </a:p>
            <a:p>
              <a:r>
                <a:rPr lang="en-IN" sz="1100" dirty="0">
                  <a:solidFill>
                    <a:srgbClr val="FC5130"/>
                  </a:solidFill>
                </a:rPr>
                <a:t># </a:t>
              </a:r>
              <a:r>
                <a:rPr lang="en-IN" sz="1100" dirty="0" err="1">
                  <a:solidFill>
                    <a:srgbClr val="FC5130"/>
                  </a:solidFill>
                </a:rPr>
                <a:t>plt.figure</a:t>
              </a:r>
              <a:r>
                <a:rPr lang="en-IN" sz="1100" dirty="0">
                  <a:solidFill>
                    <a:srgbClr val="FC5130"/>
                  </a:solidFill>
                </a:rPr>
                <a:t>(</a:t>
              </a:r>
              <a:r>
                <a:rPr lang="en-IN" sz="1100" dirty="0" err="1">
                  <a:solidFill>
                    <a:srgbClr val="FC5130"/>
                  </a:solidFill>
                </a:rPr>
                <a:t>figsize</a:t>
              </a:r>
              <a:r>
                <a:rPr lang="en-IN" sz="1100" dirty="0">
                  <a:solidFill>
                    <a:srgbClr val="FC5130"/>
                  </a:solidFill>
                </a:rPr>
                <a:t>=(</a:t>
              </a:r>
              <a:r>
                <a:rPr lang="en-IN" sz="1100" dirty="0">
                  <a:solidFill>
                    <a:srgbClr val="FFC000"/>
                  </a:solidFill>
                </a:rPr>
                <a:t>12, 7</a:t>
              </a:r>
              <a:r>
                <a:rPr lang="en-IN" sz="1100" dirty="0">
                  <a:solidFill>
                    <a:srgbClr val="FC5130"/>
                  </a:solidFill>
                </a:rPr>
                <a:t>))</a:t>
              </a:r>
            </a:p>
            <a:p>
              <a:r>
                <a:rPr lang="en-IN" sz="1100" dirty="0" err="1">
                  <a:solidFill>
                    <a:srgbClr val="FC5130"/>
                  </a:solidFill>
                </a:rPr>
                <a:t>plt.title</a:t>
              </a:r>
              <a:r>
                <a:rPr lang="en-IN" sz="1100" dirty="0">
                  <a:solidFill>
                    <a:srgbClr val="FC5130"/>
                  </a:solidFill>
                </a:rPr>
                <a:t>("</a:t>
              </a:r>
              <a:r>
                <a:rPr lang="en-IN" sz="1100" dirty="0">
                  <a:solidFill>
                    <a:schemeClr val="accent6"/>
                  </a:solidFill>
                </a:rPr>
                <a:t>Most Commonly used Interventions</a:t>
              </a:r>
              <a:r>
                <a:rPr lang="en-IN" sz="1100" dirty="0">
                  <a:solidFill>
                    <a:srgbClr val="FC5130"/>
                  </a:solidFill>
                </a:rPr>
                <a:t>", </a:t>
              </a:r>
              <a:r>
                <a:rPr lang="en-IN" sz="1100" dirty="0" err="1">
                  <a:solidFill>
                    <a:srgbClr val="FC5130"/>
                  </a:solidFill>
                </a:rPr>
                <a:t>fontsize</a:t>
              </a:r>
              <a:r>
                <a:rPr lang="en-IN" sz="1100" dirty="0">
                  <a:solidFill>
                    <a:srgbClr val="FC5130"/>
                  </a:solidFill>
                </a:rPr>
                <a:t>=</a:t>
              </a:r>
              <a:r>
                <a:rPr lang="en-IN" sz="1100" dirty="0">
                  <a:solidFill>
                    <a:srgbClr val="FFC000"/>
                  </a:solidFill>
                </a:rPr>
                <a:t>16</a:t>
              </a:r>
              <a:r>
                <a:rPr lang="en-IN" sz="1100" dirty="0">
                  <a:solidFill>
                    <a:srgbClr val="FC5130"/>
                  </a:solidFill>
                </a:rPr>
                <a:t>)</a:t>
              </a:r>
            </a:p>
            <a:p>
              <a:br>
                <a:rPr lang="en-IN" sz="1100" dirty="0">
                  <a:solidFill>
                    <a:srgbClr val="FC5130"/>
                  </a:solidFill>
                </a:rPr>
              </a:br>
              <a:r>
                <a:rPr lang="en-IN" sz="1100" dirty="0" err="1">
                  <a:solidFill>
                    <a:srgbClr val="FC5130"/>
                  </a:solidFill>
                </a:rPr>
                <a:t>ax</a:t>
              </a:r>
              <a:r>
                <a:rPr lang="en-IN" sz="1100" dirty="0">
                  <a:solidFill>
                    <a:srgbClr val="FC5130"/>
                  </a:solidFill>
                </a:rPr>
                <a:t> = </a:t>
              </a:r>
              <a:r>
                <a:rPr lang="en-IN" sz="1100" dirty="0" err="1">
                  <a:solidFill>
                    <a:srgbClr val="FC5130"/>
                  </a:solidFill>
                </a:rPr>
                <a:t>sns.barplot</a:t>
              </a:r>
              <a:r>
                <a:rPr lang="en-IN" sz="1100" dirty="0">
                  <a:solidFill>
                    <a:srgbClr val="FC5130"/>
                  </a:solidFill>
                </a:rPr>
                <a:t>(data=</a:t>
              </a:r>
              <a:r>
                <a:rPr lang="en-IN" sz="1100" dirty="0" err="1">
                  <a:solidFill>
                    <a:srgbClr val="FC5130"/>
                  </a:solidFill>
                </a:rPr>
                <a:t>mc,x</a:t>
              </a:r>
              <a:r>
                <a:rPr lang="en-IN" sz="1100" dirty="0">
                  <a:solidFill>
                    <a:srgbClr val="FC5130"/>
                  </a:solidFill>
                </a:rPr>
                <a:t>=</a:t>
              </a:r>
              <a:r>
                <a:rPr lang="en-IN" sz="1100" dirty="0">
                  <a:solidFill>
                    <a:schemeClr val="accent6"/>
                  </a:solidFill>
                </a:rPr>
                <a:t>'</a:t>
              </a:r>
              <a:r>
                <a:rPr lang="en-IN" sz="1100" dirty="0" err="1">
                  <a:solidFill>
                    <a:schemeClr val="accent6"/>
                  </a:solidFill>
                </a:rPr>
                <a:t>type',</a:t>
              </a:r>
              <a:r>
                <a:rPr lang="en-IN" sz="1100" dirty="0" err="1">
                  <a:solidFill>
                    <a:srgbClr val="FC5130"/>
                  </a:solidFill>
                </a:rPr>
                <a:t>y</a:t>
              </a:r>
              <a:r>
                <a:rPr lang="en-IN" sz="1100" dirty="0">
                  <a:solidFill>
                    <a:srgbClr val="FC5130"/>
                  </a:solidFill>
                </a:rPr>
                <a:t>=</a:t>
              </a:r>
              <a:r>
                <a:rPr lang="en-IN" sz="1100" dirty="0">
                  <a:solidFill>
                    <a:schemeClr val="accent6"/>
                  </a:solidFill>
                </a:rPr>
                <a:t>'</a:t>
              </a:r>
              <a:r>
                <a:rPr lang="en-IN" sz="1100" dirty="0" err="1">
                  <a:solidFill>
                    <a:schemeClr val="accent6"/>
                  </a:solidFill>
                </a:rPr>
                <a:t>count'</a:t>
              </a:r>
              <a:r>
                <a:rPr lang="en-IN" sz="1100" dirty="0" err="1">
                  <a:solidFill>
                    <a:srgbClr val="FC5130"/>
                  </a:solidFill>
                </a:rPr>
                <a:t>,hue</a:t>
              </a:r>
              <a:r>
                <a:rPr lang="en-IN" sz="1100" dirty="0">
                  <a:solidFill>
                    <a:srgbClr val="FC5130"/>
                  </a:solidFill>
                </a:rPr>
                <a:t>="</a:t>
              </a:r>
              <a:r>
                <a:rPr lang="en-IN" sz="1100" dirty="0" err="1">
                  <a:solidFill>
                    <a:schemeClr val="accent6"/>
                  </a:solidFill>
                </a:rPr>
                <a:t>type</a:t>
              </a:r>
              <a:r>
                <a:rPr lang="en-IN" sz="1100" dirty="0" err="1">
                  <a:solidFill>
                    <a:srgbClr val="FC5130"/>
                  </a:solidFill>
                </a:rPr>
                <a:t>",palette</a:t>
              </a:r>
              <a:r>
                <a:rPr lang="en-IN" sz="1100" dirty="0">
                  <a:solidFill>
                    <a:srgbClr val="FC5130"/>
                  </a:solidFill>
                </a:rPr>
                <a:t>='</a:t>
              </a:r>
              <a:r>
                <a:rPr lang="en-IN" sz="1100" dirty="0" err="1">
                  <a:solidFill>
                    <a:schemeClr val="accent6"/>
                  </a:solidFill>
                </a:rPr>
                <a:t>coolwarm</a:t>
              </a:r>
              <a:r>
                <a:rPr lang="en-IN" sz="1100" dirty="0">
                  <a:solidFill>
                    <a:srgbClr val="FC5130"/>
                  </a:solidFill>
                </a:rPr>
                <a:t>')</a:t>
              </a:r>
            </a:p>
            <a:p>
              <a:br>
                <a:rPr lang="en-IN" sz="1100" dirty="0">
                  <a:solidFill>
                    <a:srgbClr val="FC5130"/>
                  </a:solidFill>
                </a:rPr>
              </a:br>
              <a:r>
                <a:rPr lang="en-IN" sz="1100" dirty="0">
                  <a:solidFill>
                    <a:srgbClr val="FC5130"/>
                  </a:solidFill>
                </a:rPr>
                <a:t>for bar in </a:t>
              </a:r>
              <a:r>
                <a:rPr lang="en-IN" sz="1100" dirty="0" err="1">
                  <a:solidFill>
                    <a:srgbClr val="FC5130"/>
                  </a:solidFill>
                </a:rPr>
                <a:t>ax.patches</a:t>
              </a:r>
              <a:r>
                <a:rPr lang="en-IN" sz="1100" dirty="0">
                  <a:solidFill>
                    <a:srgbClr val="FC5130"/>
                  </a:solidFill>
                </a:rPr>
                <a:t>:</a:t>
              </a:r>
            </a:p>
            <a:p>
              <a:r>
                <a:rPr lang="en-IN" sz="1100" dirty="0">
                  <a:solidFill>
                    <a:srgbClr val="FC5130"/>
                  </a:solidFill>
                </a:rPr>
                <a:t>    height=</a:t>
              </a:r>
              <a:r>
                <a:rPr lang="en-IN" sz="1100" dirty="0" err="1">
                  <a:solidFill>
                    <a:srgbClr val="FC5130"/>
                  </a:solidFill>
                </a:rPr>
                <a:t>bar.</a:t>
              </a:r>
              <a:r>
                <a:rPr lang="en-IN" sz="1100" dirty="0" err="1">
                  <a:solidFill>
                    <a:srgbClr val="FFC000"/>
                  </a:solidFill>
                </a:rPr>
                <a:t>get_height</a:t>
              </a:r>
              <a:r>
                <a:rPr lang="en-IN" sz="1100" dirty="0">
                  <a:solidFill>
                    <a:srgbClr val="FFC000"/>
                  </a:solidFill>
                </a:rPr>
                <a:t>()</a:t>
              </a:r>
            </a:p>
            <a:p>
              <a:r>
                <a:rPr lang="en-IN" sz="1100" dirty="0">
                  <a:solidFill>
                    <a:srgbClr val="FC5130"/>
                  </a:solidFill>
                </a:rPr>
                <a:t>    </a:t>
              </a:r>
              <a:r>
                <a:rPr lang="en-IN" sz="1100" dirty="0" err="1">
                  <a:solidFill>
                    <a:srgbClr val="FC5130"/>
                  </a:solidFill>
                </a:rPr>
                <a:t>ax</a:t>
              </a:r>
              <a:r>
                <a:rPr lang="en-IN" sz="1100" dirty="0" err="1">
                  <a:solidFill>
                    <a:srgbClr val="FFC000"/>
                  </a:solidFill>
                </a:rPr>
                <a:t>.text</a:t>
              </a:r>
              <a:r>
                <a:rPr lang="en-IN" sz="1100" dirty="0">
                  <a:solidFill>
                    <a:srgbClr val="FC5130"/>
                  </a:solidFill>
                </a:rPr>
                <a:t>(</a:t>
              </a:r>
            </a:p>
            <a:p>
              <a:r>
                <a:rPr lang="en-IN" sz="1100" dirty="0">
                  <a:solidFill>
                    <a:srgbClr val="FC5130"/>
                  </a:solidFill>
                </a:rPr>
                <a:t>        </a:t>
              </a:r>
              <a:r>
                <a:rPr lang="en-IN" sz="1100" dirty="0" err="1">
                  <a:solidFill>
                    <a:srgbClr val="FC5130"/>
                  </a:solidFill>
                </a:rPr>
                <a:t>bar.</a:t>
              </a:r>
              <a:r>
                <a:rPr lang="en-IN" sz="1100" dirty="0" err="1">
                  <a:solidFill>
                    <a:srgbClr val="FFC000"/>
                  </a:solidFill>
                </a:rPr>
                <a:t>get_x</a:t>
              </a:r>
              <a:r>
                <a:rPr lang="en-IN" sz="1100" dirty="0">
                  <a:solidFill>
                    <a:srgbClr val="FFC000"/>
                  </a:solidFill>
                </a:rPr>
                <a:t>() </a:t>
              </a:r>
              <a:r>
                <a:rPr lang="en-IN" sz="1100" dirty="0">
                  <a:solidFill>
                    <a:srgbClr val="FC5130"/>
                  </a:solidFill>
                </a:rPr>
                <a:t>+ </a:t>
              </a:r>
              <a:r>
                <a:rPr lang="en-IN" sz="1100" dirty="0" err="1">
                  <a:solidFill>
                    <a:srgbClr val="FC5130"/>
                  </a:solidFill>
                </a:rPr>
                <a:t>bar.</a:t>
              </a:r>
              <a:r>
                <a:rPr lang="en-IN" sz="1100" dirty="0" err="1">
                  <a:solidFill>
                    <a:srgbClr val="FFC000"/>
                  </a:solidFill>
                </a:rPr>
                <a:t>get_width</a:t>
              </a:r>
              <a:r>
                <a:rPr lang="en-IN" sz="1100" dirty="0">
                  <a:solidFill>
                    <a:srgbClr val="FFC000"/>
                  </a:solidFill>
                </a:rPr>
                <a:t>()/</a:t>
              </a:r>
              <a:r>
                <a:rPr lang="en-IN" sz="1100" dirty="0">
                  <a:solidFill>
                    <a:srgbClr val="FC5130"/>
                  </a:solidFill>
                </a:rPr>
                <a:t>2,</a:t>
              </a:r>
            </a:p>
            <a:p>
              <a:r>
                <a:rPr lang="en-IN" sz="1100" dirty="0">
                  <a:solidFill>
                    <a:srgbClr val="FC5130"/>
                  </a:solidFill>
                </a:rPr>
                <a:t>        height + 1,</a:t>
              </a:r>
            </a:p>
            <a:p>
              <a:r>
                <a:rPr lang="en-IN" sz="1100" dirty="0">
                  <a:solidFill>
                    <a:srgbClr val="FC5130"/>
                  </a:solidFill>
                </a:rPr>
                <a:t>        f'{int(height)}',</a:t>
              </a:r>
            </a:p>
            <a:p>
              <a:r>
                <a:rPr lang="en-IN" sz="1100" dirty="0">
                  <a:solidFill>
                    <a:srgbClr val="FC5130"/>
                  </a:solidFill>
                </a:rPr>
                <a:t>        ha="</a:t>
              </a:r>
              <a:r>
                <a:rPr lang="en-IN" sz="1100" dirty="0" err="1">
                  <a:solidFill>
                    <a:srgbClr val="FC5130"/>
                  </a:solidFill>
                </a:rPr>
                <a:t>center</a:t>
              </a:r>
              <a:r>
                <a:rPr lang="en-IN" sz="1100" dirty="0">
                  <a:solidFill>
                    <a:srgbClr val="FC5130"/>
                  </a:solidFill>
                </a:rPr>
                <a:t>",</a:t>
              </a:r>
              <a:r>
                <a:rPr lang="en-IN" sz="1100" dirty="0" err="1">
                  <a:solidFill>
                    <a:srgbClr val="FC5130"/>
                  </a:solidFill>
                </a:rPr>
                <a:t>va</a:t>
              </a:r>
              <a:r>
                <a:rPr lang="en-IN" sz="1100" dirty="0">
                  <a:solidFill>
                    <a:srgbClr val="FC5130"/>
                  </a:solidFill>
                </a:rPr>
                <a:t>="bottom",</a:t>
              </a:r>
              <a:r>
                <a:rPr lang="en-IN" sz="1100" dirty="0" err="1">
                  <a:solidFill>
                    <a:srgbClr val="FC5130"/>
                  </a:solidFill>
                </a:rPr>
                <a:t>fontsize</a:t>
              </a:r>
              <a:r>
                <a:rPr lang="en-IN" sz="1100" dirty="0">
                  <a:solidFill>
                    <a:srgbClr val="FC5130"/>
                  </a:solidFill>
                </a:rPr>
                <a:t>=10</a:t>
              </a:r>
            </a:p>
            <a:p>
              <a:r>
                <a:rPr lang="en-IN" sz="1100" dirty="0">
                  <a:solidFill>
                    <a:srgbClr val="FC5130"/>
                  </a:solidFill>
                </a:rPr>
                <a:t>    )</a:t>
              </a:r>
            </a:p>
            <a:p>
              <a:r>
                <a:rPr lang="en-IN" sz="1100" dirty="0" err="1">
                  <a:solidFill>
                    <a:srgbClr val="FC5130"/>
                  </a:solidFill>
                </a:rPr>
                <a:t>plt.ylabel</a:t>
              </a:r>
              <a:r>
                <a:rPr lang="en-IN" sz="1100" dirty="0">
                  <a:solidFill>
                    <a:srgbClr val="FC5130"/>
                  </a:solidFill>
                </a:rPr>
                <a:t>(</a:t>
              </a:r>
              <a:r>
                <a:rPr lang="en-IN" sz="1100" dirty="0">
                  <a:solidFill>
                    <a:schemeClr val="accent6"/>
                  </a:solidFill>
                </a:rPr>
                <a:t>'Number of Interventions</a:t>
              </a:r>
              <a:r>
                <a:rPr lang="en-IN" sz="1100" dirty="0">
                  <a:solidFill>
                    <a:srgbClr val="FC5130"/>
                  </a:solidFill>
                </a:rPr>
                <a:t>')</a:t>
              </a:r>
            </a:p>
            <a:p>
              <a:r>
                <a:rPr lang="en-IN" sz="1100" dirty="0" err="1">
                  <a:solidFill>
                    <a:srgbClr val="FC5130"/>
                  </a:solidFill>
                </a:rPr>
                <a:t>plt.xlabel</a:t>
              </a:r>
              <a:r>
                <a:rPr lang="en-IN" sz="1100" dirty="0">
                  <a:solidFill>
                    <a:srgbClr val="FC5130"/>
                  </a:solidFill>
                </a:rPr>
                <a:t>(</a:t>
              </a:r>
              <a:r>
                <a:rPr lang="en-IN" sz="1100" dirty="0">
                  <a:solidFill>
                    <a:schemeClr val="accent6"/>
                  </a:solidFill>
                </a:rPr>
                <a:t>'Types of Interventions</a:t>
              </a:r>
              <a:r>
                <a:rPr lang="en-IN" sz="1100" dirty="0">
                  <a:solidFill>
                    <a:srgbClr val="FC5130"/>
                  </a:solidFill>
                </a:rPr>
                <a:t>')</a:t>
              </a:r>
            </a:p>
            <a:p>
              <a:r>
                <a:rPr lang="en-IN" sz="1100" dirty="0" err="1">
                  <a:solidFill>
                    <a:srgbClr val="FC5130"/>
                  </a:solidFill>
                </a:rPr>
                <a:t>plt.xticks</a:t>
              </a:r>
              <a:r>
                <a:rPr lang="en-IN" sz="1100" dirty="0">
                  <a:solidFill>
                    <a:srgbClr val="FC5130"/>
                  </a:solidFill>
                </a:rPr>
                <a:t>(rotation=-</a:t>
              </a:r>
              <a:r>
                <a:rPr lang="en-IN" sz="1100" dirty="0">
                  <a:solidFill>
                    <a:srgbClr val="FFC000"/>
                  </a:solidFill>
                </a:rPr>
                <a:t>90</a:t>
              </a:r>
              <a:r>
                <a:rPr lang="en-IN" sz="1100" dirty="0">
                  <a:solidFill>
                    <a:srgbClr val="FC5130"/>
                  </a:solidFill>
                </a:rPr>
                <a:t>)</a:t>
              </a:r>
            </a:p>
            <a:p>
              <a:r>
                <a:rPr lang="en-IN" sz="1100" dirty="0" err="1">
                  <a:solidFill>
                    <a:srgbClr val="FC5130"/>
                  </a:solidFill>
                </a:rPr>
                <a:t>plt.grid</a:t>
              </a:r>
              <a:r>
                <a:rPr lang="en-IN" sz="1100" dirty="0">
                  <a:solidFill>
                    <a:srgbClr val="FC5130"/>
                  </a:solidFill>
                </a:rPr>
                <a:t>(</a:t>
              </a:r>
              <a:r>
                <a:rPr lang="en-IN" sz="1100" dirty="0" err="1">
                  <a:solidFill>
                    <a:srgbClr val="FC5130"/>
                  </a:solidFill>
                </a:rPr>
                <a:t>True,linestyle</a:t>
              </a:r>
              <a:r>
                <a:rPr lang="en-IN" sz="1100" dirty="0">
                  <a:solidFill>
                    <a:srgbClr val="FC5130"/>
                  </a:solidFill>
                </a:rPr>
                <a:t>="--",alpha=</a:t>
              </a:r>
              <a:r>
                <a:rPr lang="en-IN" sz="1100" dirty="0">
                  <a:solidFill>
                    <a:srgbClr val="FFC000"/>
                  </a:solidFill>
                </a:rPr>
                <a:t>0.8</a:t>
              </a:r>
              <a:r>
                <a:rPr lang="en-IN" sz="1100" dirty="0">
                  <a:solidFill>
                    <a:srgbClr val="FC5130"/>
                  </a:solidFill>
                </a:rPr>
                <a:t>)</a:t>
              </a:r>
            </a:p>
            <a:p>
              <a:r>
                <a:rPr lang="en-IN" sz="1100" dirty="0" err="1">
                  <a:solidFill>
                    <a:srgbClr val="FC5130"/>
                  </a:solidFill>
                </a:rPr>
                <a:t>plt.savefig</a:t>
              </a:r>
              <a:r>
                <a:rPr lang="en-IN" sz="1100" dirty="0">
                  <a:solidFill>
                    <a:srgbClr val="FC5130"/>
                  </a:solidFill>
                </a:rPr>
                <a:t>("</a:t>
              </a:r>
              <a:r>
                <a:rPr lang="en-IN" sz="1100" dirty="0">
                  <a:solidFill>
                    <a:schemeClr val="accent6"/>
                  </a:solidFill>
                </a:rPr>
                <a:t>Most Commonly used </a:t>
              </a:r>
              <a:r>
                <a:rPr lang="en-IN" sz="1100" dirty="0" err="1">
                  <a:solidFill>
                    <a:schemeClr val="accent6"/>
                  </a:solidFill>
                </a:rPr>
                <a:t>Interventions</a:t>
              </a:r>
              <a:r>
                <a:rPr lang="en-IN" sz="1100" dirty="0" err="1">
                  <a:solidFill>
                    <a:srgbClr val="FC5130"/>
                  </a:solidFill>
                </a:rPr>
                <a:t>",dpi</a:t>
              </a:r>
              <a:r>
                <a:rPr lang="en-IN" sz="1100" dirty="0">
                  <a:solidFill>
                    <a:srgbClr val="FC5130"/>
                  </a:solidFill>
                </a:rPr>
                <a:t>=300,bbox_inches='</a:t>
              </a:r>
              <a:r>
                <a:rPr lang="en-IN" sz="1100" dirty="0">
                  <a:solidFill>
                    <a:schemeClr val="accent6"/>
                  </a:solidFill>
                </a:rPr>
                <a:t>tight</a:t>
              </a:r>
              <a:r>
                <a:rPr lang="en-IN" sz="1100" dirty="0">
                  <a:solidFill>
                    <a:srgbClr val="FC5130"/>
                  </a:solidFill>
                </a:rPr>
                <a:t>')</a:t>
              </a:r>
            </a:p>
            <a:p>
              <a:r>
                <a:rPr lang="en-IN" sz="1100" dirty="0" err="1">
                  <a:solidFill>
                    <a:srgbClr val="FC5130"/>
                  </a:solidFill>
                </a:rPr>
                <a:t>plt.show</a:t>
              </a:r>
              <a:r>
                <a:rPr lang="en-IN" sz="1100" dirty="0">
                  <a:solidFill>
                    <a:srgbClr val="FC5130"/>
                  </a:solidFill>
                </a:rPr>
                <a:t>()</a:t>
              </a:r>
            </a:p>
            <a:p>
              <a:br>
                <a:rPr lang="en-IN" sz="1100" dirty="0">
                  <a:solidFill>
                    <a:srgbClr val="FC5130"/>
                  </a:solidFill>
                </a:rPr>
              </a:br>
              <a:br>
                <a:rPr lang="en-IN" sz="1100" dirty="0">
                  <a:solidFill>
                    <a:srgbClr val="FC5130"/>
                  </a:solidFill>
                </a:rPr>
              </a:br>
              <a:endParaRPr lang="en-IN" sz="1100" dirty="0">
                <a:solidFill>
                  <a:srgbClr val="FC5130"/>
                </a:solidFill>
              </a:endParaRPr>
            </a:p>
          </p:txBody>
        </p:sp>
      </p:grpSp>
    </p:spTree>
    <p:extLst>
      <p:ext uri="{BB962C8B-B14F-4D97-AF65-F5344CB8AC3E}">
        <p14:creationId xmlns:p14="http://schemas.microsoft.com/office/powerpoint/2010/main" val="17750382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F1020"/>
        </a:solidFill>
        <a:effectLst/>
      </p:bgPr>
    </p:bg>
    <p:spTree>
      <p:nvGrpSpPr>
        <p:cNvPr id="1" name="">
          <a:extLst>
            <a:ext uri="{FF2B5EF4-FFF2-40B4-BE49-F238E27FC236}">
              <a16:creationId xmlns:a16="http://schemas.microsoft.com/office/drawing/2014/main" id="{3AC0D903-2DAD-E63C-D89E-E01C997F3396}"/>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D5478D80-5BE6-7626-1896-19668D2BB32A}"/>
              </a:ext>
            </a:extLst>
          </p:cNvPr>
          <p:cNvSpPr txBox="1"/>
          <p:nvPr/>
        </p:nvSpPr>
        <p:spPr>
          <a:xfrm>
            <a:off x="1018571" y="-6341740"/>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2" name="Group 1">
            <a:extLst>
              <a:ext uri="{FF2B5EF4-FFF2-40B4-BE49-F238E27FC236}">
                <a16:creationId xmlns:a16="http://schemas.microsoft.com/office/drawing/2014/main" id="{32C1270C-0473-F83E-D9D6-E5B24F4856BF}"/>
              </a:ext>
            </a:extLst>
          </p:cNvPr>
          <p:cNvGrpSpPr/>
          <p:nvPr/>
        </p:nvGrpSpPr>
        <p:grpSpPr>
          <a:xfrm>
            <a:off x="6770084" y="-7606934"/>
            <a:ext cx="6193562" cy="6731703"/>
            <a:chOff x="6770084" y="270980"/>
            <a:chExt cx="6193562" cy="6731703"/>
          </a:xfrm>
        </p:grpSpPr>
        <p:sp>
          <p:nvSpPr>
            <p:cNvPr id="7" name="Oval 6">
              <a:extLst>
                <a:ext uri="{FF2B5EF4-FFF2-40B4-BE49-F238E27FC236}">
                  <a16:creationId xmlns:a16="http://schemas.microsoft.com/office/drawing/2014/main" id="{98E20FCA-1130-63AD-B6E8-8A128EA3FA7C}"/>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6C0747FB-20EB-1660-6CF2-0CF86BF857F3}"/>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C5BE1739-02A5-D05A-E57B-3AC0710DD1F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7614589"/>
            <a:ext cx="914400" cy="914400"/>
          </a:xfrm>
          <a:prstGeom prst="rect">
            <a:avLst/>
          </a:prstGeom>
        </p:spPr>
      </p:pic>
      <p:pic>
        <p:nvPicPr>
          <p:cNvPr id="10" name="Graphic 9" descr="Stethoscope with solid fill">
            <a:extLst>
              <a:ext uri="{FF2B5EF4-FFF2-40B4-BE49-F238E27FC236}">
                <a16:creationId xmlns:a16="http://schemas.microsoft.com/office/drawing/2014/main" id="{B51B349E-4E96-341A-98F9-CC0E12F9EE9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2256776"/>
            <a:ext cx="914400" cy="914400"/>
          </a:xfrm>
          <a:prstGeom prst="rect">
            <a:avLst/>
          </a:prstGeom>
        </p:spPr>
      </p:pic>
      <p:pic>
        <p:nvPicPr>
          <p:cNvPr id="11" name="Graphic 10" descr="Stethoscope with solid fill">
            <a:extLst>
              <a:ext uri="{FF2B5EF4-FFF2-40B4-BE49-F238E27FC236}">
                <a16:creationId xmlns:a16="http://schemas.microsoft.com/office/drawing/2014/main" id="{D63A8430-5DBC-23B7-4CCB-55088DB19D5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2531320"/>
            <a:ext cx="603785" cy="603785"/>
          </a:xfrm>
          <a:prstGeom prst="rect">
            <a:avLst/>
          </a:prstGeom>
        </p:spPr>
      </p:pic>
      <p:pic>
        <p:nvPicPr>
          <p:cNvPr id="12" name="Graphic 11" descr="Stethoscope with solid fill">
            <a:extLst>
              <a:ext uri="{FF2B5EF4-FFF2-40B4-BE49-F238E27FC236}">
                <a16:creationId xmlns:a16="http://schemas.microsoft.com/office/drawing/2014/main" id="{F15C62AA-0E31-8BCC-05C4-DD75F36DE09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6810814"/>
            <a:ext cx="401586" cy="401586"/>
          </a:xfrm>
          <a:prstGeom prst="rect">
            <a:avLst/>
          </a:prstGeom>
        </p:spPr>
      </p:pic>
      <p:pic>
        <p:nvPicPr>
          <p:cNvPr id="13" name="Graphic 12" descr="Stethoscope with solid fill">
            <a:extLst>
              <a:ext uri="{FF2B5EF4-FFF2-40B4-BE49-F238E27FC236}">
                <a16:creationId xmlns:a16="http://schemas.microsoft.com/office/drawing/2014/main" id="{75C7BC31-F746-8815-07E4-D86839EDDAB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4782499"/>
            <a:ext cx="401586" cy="401586"/>
          </a:xfrm>
          <a:prstGeom prst="rect">
            <a:avLst/>
          </a:prstGeom>
        </p:spPr>
      </p:pic>
      <p:sp>
        <p:nvSpPr>
          <p:cNvPr id="16" name="TextBox 15">
            <a:extLst>
              <a:ext uri="{FF2B5EF4-FFF2-40B4-BE49-F238E27FC236}">
                <a16:creationId xmlns:a16="http://schemas.microsoft.com/office/drawing/2014/main" id="{25BDDD29-DE14-7ABA-E7B1-D1CEE21B9E16}"/>
              </a:ext>
            </a:extLst>
          </p:cNvPr>
          <p:cNvSpPr txBox="1"/>
          <p:nvPr/>
        </p:nvSpPr>
        <p:spPr>
          <a:xfrm>
            <a:off x="311030" y="304800"/>
            <a:ext cx="14957793" cy="584775"/>
          </a:xfrm>
          <a:prstGeom prst="rect">
            <a:avLst/>
          </a:prstGeom>
          <a:noFill/>
        </p:spPr>
        <p:txBody>
          <a:bodyPr wrap="square" rtlCol="0">
            <a:spAutoFit/>
          </a:bodyPr>
          <a:lstStyle/>
          <a:p>
            <a:r>
              <a:rPr lang="en-US" sz="3200" dirty="0">
                <a:solidFill>
                  <a:srgbClr val="E3CFC8"/>
                </a:solidFill>
                <a:latin typeface="Unbounded ExtraBold" pitchFamily="2" charset="0"/>
              </a:rPr>
              <a:t>Analysis </a:t>
            </a:r>
            <a:r>
              <a:rPr lang="en-US" sz="1600" dirty="0">
                <a:solidFill>
                  <a:srgbClr val="E3CFC8"/>
                </a:solidFill>
                <a:latin typeface="Unbounded ExtraBold" pitchFamily="2" charset="0"/>
              </a:rPr>
              <a:t>(Most Commonly used Intervention)</a:t>
            </a:r>
            <a:endParaRPr lang="en-IN" sz="3200" dirty="0">
              <a:solidFill>
                <a:srgbClr val="E3CFC8"/>
              </a:solidFill>
              <a:latin typeface="Unbounded ExtraBold" pitchFamily="2" charset="0"/>
            </a:endParaRPr>
          </a:p>
        </p:txBody>
      </p:sp>
      <p:sp>
        <p:nvSpPr>
          <p:cNvPr id="6" name="TextBox 5">
            <a:extLst>
              <a:ext uri="{FF2B5EF4-FFF2-40B4-BE49-F238E27FC236}">
                <a16:creationId xmlns:a16="http://schemas.microsoft.com/office/drawing/2014/main" id="{81DD75CA-75A3-35CC-5746-957372F9D1CB}"/>
              </a:ext>
            </a:extLst>
          </p:cNvPr>
          <p:cNvSpPr txBox="1"/>
          <p:nvPr/>
        </p:nvSpPr>
        <p:spPr>
          <a:xfrm>
            <a:off x="6101498" y="-6339840"/>
            <a:ext cx="4830662" cy="2308324"/>
          </a:xfrm>
          <a:prstGeom prst="rect">
            <a:avLst/>
          </a:prstGeom>
          <a:noFill/>
        </p:spPr>
        <p:txBody>
          <a:bodyPr wrap="square" rtlCol="0">
            <a:spAutoFit/>
          </a:bodyPr>
          <a:lstStyle/>
          <a:p>
            <a:pPr algn="just"/>
            <a:r>
              <a:rPr lang="en-US" dirty="0">
                <a:solidFill>
                  <a:schemeClr val="tx1">
                    <a:alpha val="20000"/>
                  </a:schemeClr>
                </a:solidFill>
                <a:latin typeface="+mj-lt"/>
              </a:rPr>
              <a:t>Most dataset columns, like Rank, NCT Number, and Title, are complete. Significant missing data occurs in Results First Posted, Study Documents, Acronym, and Phases. Interventions and Locations have moderate gaps, while Outcome Measures, Study Designs, and others show minimal missing values. Targeted data handling is needed for high-missing-value columns.</a:t>
            </a:r>
            <a:endParaRPr lang="en-IN" dirty="0">
              <a:solidFill>
                <a:schemeClr val="tx1">
                  <a:alpha val="20000"/>
                </a:schemeClr>
              </a:solidFill>
              <a:latin typeface="+mj-lt"/>
            </a:endParaRPr>
          </a:p>
        </p:txBody>
      </p:sp>
      <p:sp>
        <p:nvSpPr>
          <p:cNvPr id="22" name="TextBox 21">
            <a:extLst>
              <a:ext uri="{FF2B5EF4-FFF2-40B4-BE49-F238E27FC236}">
                <a16:creationId xmlns:a16="http://schemas.microsoft.com/office/drawing/2014/main" id="{62F4F29A-2F30-6467-84BA-1A5579685A4B}"/>
              </a:ext>
            </a:extLst>
          </p:cNvPr>
          <p:cNvSpPr txBox="1"/>
          <p:nvPr/>
        </p:nvSpPr>
        <p:spPr>
          <a:xfrm>
            <a:off x="6146800" y="-3495040"/>
            <a:ext cx="5120640" cy="923330"/>
          </a:xfrm>
          <a:prstGeom prst="rect">
            <a:avLst/>
          </a:prstGeom>
          <a:noFill/>
        </p:spPr>
        <p:txBody>
          <a:bodyPr wrap="square" rtlCol="0">
            <a:spAutoFit/>
          </a:bodyPr>
          <a:lstStyle/>
          <a:p>
            <a:pPr algn="just"/>
            <a:r>
              <a:rPr lang="en-US" i="1" dirty="0">
                <a:solidFill>
                  <a:schemeClr val="tx1">
                    <a:alpha val="20000"/>
                  </a:schemeClr>
                </a:solidFill>
              </a:rPr>
              <a:t>Acronym</a:t>
            </a:r>
            <a:r>
              <a:rPr lang="en-US" dirty="0">
                <a:solidFill>
                  <a:schemeClr val="tx1">
                    <a:alpha val="20000"/>
                  </a:schemeClr>
                </a:solidFill>
              </a:rPr>
              <a:t> (shorthand for study titles) or </a:t>
            </a:r>
            <a:r>
              <a:rPr lang="en-US" i="1" dirty="0">
                <a:solidFill>
                  <a:schemeClr val="tx1">
                    <a:alpha val="20000"/>
                  </a:schemeClr>
                </a:solidFill>
              </a:rPr>
              <a:t>Study Documents</a:t>
            </a:r>
            <a:r>
              <a:rPr lang="en-US" dirty="0">
                <a:solidFill>
                  <a:schemeClr val="tx1">
                    <a:alpha val="20000"/>
                  </a:schemeClr>
                </a:solidFill>
              </a:rPr>
              <a:t> (links to PDFs) might not be needed for our analysis then we shall remove it</a:t>
            </a:r>
            <a:endParaRPr lang="en-IN" dirty="0">
              <a:solidFill>
                <a:schemeClr val="tx1">
                  <a:alpha val="20000"/>
                </a:schemeClr>
              </a:solidFill>
            </a:endParaRPr>
          </a:p>
        </p:txBody>
      </p:sp>
      <p:sp>
        <p:nvSpPr>
          <p:cNvPr id="8" name="Rectangle 7">
            <a:extLst>
              <a:ext uri="{FF2B5EF4-FFF2-40B4-BE49-F238E27FC236}">
                <a16:creationId xmlns:a16="http://schemas.microsoft.com/office/drawing/2014/main" id="{E72AD845-7464-D0C8-E5E0-D479B0D0B29C}"/>
              </a:ext>
            </a:extLst>
          </p:cNvPr>
          <p:cNvSpPr>
            <a:spLocks noGrp="1" noRot="1" noMove="1" noResize="1" noEditPoints="1" noAdjustHandles="1" noChangeArrowheads="1" noChangeShapeType="1"/>
          </p:cNvSpPr>
          <p:nvPr/>
        </p:nvSpPr>
        <p:spPr>
          <a:xfrm>
            <a:off x="3931920" y="2296160"/>
            <a:ext cx="8260080" cy="4561840"/>
          </a:xfrm>
          <a:prstGeom prst="rect">
            <a:avLst/>
          </a:prstGeom>
          <a:gradFill flip="none" rotWithShape="1">
            <a:gsLst>
              <a:gs pos="13583">
                <a:srgbClr val="3C242E"/>
              </a:gs>
              <a:gs pos="0">
                <a:srgbClr val="3C242E"/>
              </a:gs>
              <a:gs pos="47000">
                <a:srgbClr val="0F1020"/>
              </a:gs>
              <a:gs pos="83000">
                <a:srgbClr val="0F1020"/>
              </a:gs>
              <a:gs pos="100000">
                <a:srgbClr val="0F1020"/>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41" name="Group 40">
            <a:extLst>
              <a:ext uri="{FF2B5EF4-FFF2-40B4-BE49-F238E27FC236}">
                <a16:creationId xmlns:a16="http://schemas.microsoft.com/office/drawing/2014/main" id="{AC8869F6-B859-C8CF-C059-E9827FC226C8}"/>
              </a:ext>
            </a:extLst>
          </p:cNvPr>
          <p:cNvGrpSpPr/>
          <p:nvPr/>
        </p:nvGrpSpPr>
        <p:grpSpPr>
          <a:xfrm>
            <a:off x="15049511" y="-4962001"/>
            <a:ext cx="5219092" cy="5117807"/>
            <a:chOff x="6395199" y="1492063"/>
            <a:chExt cx="5219092" cy="5117807"/>
          </a:xfrm>
        </p:grpSpPr>
        <p:sp>
          <p:nvSpPr>
            <p:cNvPr id="24" name="Rectangle: Rounded Corners 23">
              <a:extLst>
                <a:ext uri="{FF2B5EF4-FFF2-40B4-BE49-F238E27FC236}">
                  <a16:creationId xmlns:a16="http://schemas.microsoft.com/office/drawing/2014/main" id="{F38C05E5-B823-261F-6AAC-9EBA32440333}"/>
                </a:ext>
              </a:extLst>
            </p:cNvPr>
            <p:cNvSpPr/>
            <p:nvPr/>
          </p:nvSpPr>
          <p:spPr>
            <a:xfrm>
              <a:off x="6395199" y="1492063"/>
              <a:ext cx="5219092" cy="5117807"/>
            </a:xfrm>
            <a:prstGeom prst="roundRect">
              <a:avLst>
                <a:gd name="adj" fmla="val 11918"/>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Rounded Corners 24">
              <a:extLst>
                <a:ext uri="{FF2B5EF4-FFF2-40B4-BE49-F238E27FC236}">
                  <a16:creationId xmlns:a16="http://schemas.microsoft.com/office/drawing/2014/main" id="{07525C28-D9E4-8FB9-E04B-AE03D4A83940}"/>
                </a:ext>
              </a:extLst>
            </p:cNvPr>
            <p:cNvSpPr/>
            <p:nvPr/>
          </p:nvSpPr>
          <p:spPr>
            <a:xfrm>
              <a:off x="6614512" y="1589279"/>
              <a:ext cx="4776955" cy="529331"/>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5" name="TextBox 34">
              <a:extLst>
                <a:ext uri="{FF2B5EF4-FFF2-40B4-BE49-F238E27FC236}">
                  <a16:creationId xmlns:a16="http://schemas.microsoft.com/office/drawing/2014/main" id="{7DFB9FBF-09A1-2601-F399-3B4686688495}"/>
                </a:ext>
              </a:extLst>
            </p:cNvPr>
            <p:cNvSpPr txBox="1"/>
            <p:nvPr/>
          </p:nvSpPr>
          <p:spPr>
            <a:xfrm>
              <a:off x="6806335" y="1639802"/>
              <a:ext cx="1485158"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36" name="Oval 35">
              <a:extLst>
                <a:ext uri="{FF2B5EF4-FFF2-40B4-BE49-F238E27FC236}">
                  <a16:creationId xmlns:a16="http://schemas.microsoft.com/office/drawing/2014/main" id="{A3AF4741-2478-36BC-A10F-B2B3F653F477}"/>
                </a:ext>
              </a:extLst>
            </p:cNvPr>
            <p:cNvSpPr/>
            <p:nvPr/>
          </p:nvSpPr>
          <p:spPr>
            <a:xfrm>
              <a:off x="10556260" y="1745430"/>
              <a:ext cx="180000" cy="180000"/>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Oval 36">
              <a:extLst>
                <a:ext uri="{FF2B5EF4-FFF2-40B4-BE49-F238E27FC236}">
                  <a16:creationId xmlns:a16="http://schemas.microsoft.com/office/drawing/2014/main" id="{FAE80FB5-1B38-B89F-0379-45F5E63CD2A8}"/>
                </a:ext>
              </a:extLst>
            </p:cNvPr>
            <p:cNvSpPr/>
            <p:nvPr/>
          </p:nvSpPr>
          <p:spPr>
            <a:xfrm>
              <a:off x="10771693" y="1741050"/>
              <a:ext cx="180000" cy="180000"/>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Oval 37">
              <a:extLst>
                <a:ext uri="{FF2B5EF4-FFF2-40B4-BE49-F238E27FC236}">
                  <a16:creationId xmlns:a16="http://schemas.microsoft.com/office/drawing/2014/main" id="{CF645AF9-0B9C-A409-DBBF-F292F48FB11D}"/>
                </a:ext>
              </a:extLst>
            </p:cNvPr>
            <p:cNvSpPr/>
            <p:nvPr/>
          </p:nvSpPr>
          <p:spPr>
            <a:xfrm>
              <a:off x="10987127" y="1745430"/>
              <a:ext cx="180000" cy="180000"/>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TextBox 38">
              <a:extLst>
                <a:ext uri="{FF2B5EF4-FFF2-40B4-BE49-F238E27FC236}">
                  <a16:creationId xmlns:a16="http://schemas.microsoft.com/office/drawing/2014/main" id="{CADE9103-E676-386F-1EF8-B697A8926427}"/>
                </a:ext>
              </a:extLst>
            </p:cNvPr>
            <p:cNvSpPr txBox="1"/>
            <p:nvPr/>
          </p:nvSpPr>
          <p:spPr>
            <a:xfrm>
              <a:off x="6533463" y="2268989"/>
              <a:ext cx="4858004" cy="2585323"/>
            </a:xfrm>
            <a:prstGeom prst="rect">
              <a:avLst/>
            </a:prstGeom>
            <a:noFill/>
          </p:spPr>
          <p:txBody>
            <a:bodyPr wrap="square" rtlCol="0">
              <a:spAutoFit/>
            </a:bodyPr>
            <a:lstStyle/>
            <a:p>
              <a:r>
                <a:rPr lang="en-US" dirty="0">
                  <a:solidFill>
                    <a:srgbClr val="FC5130"/>
                  </a:solidFill>
                </a:rPr>
                <a:t>data['</a:t>
              </a:r>
              <a:r>
                <a:rPr lang="en-US" dirty="0">
                  <a:solidFill>
                    <a:schemeClr val="accent3">
                      <a:lumMod val="60000"/>
                      <a:lumOff val="40000"/>
                    </a:schemeClr>
                  </a:solidFill>
                </a:rPr>
                <a:t>Countries</a:t>
              </a:r>
              <a:r>
                <a:rPr lang="en-US" dirty="0">
                  <a:solidFill>
                    <a:srgbClr val="FC5130"/>
                  </a:solidFill>
                </a:rPr>
                <a:t>'] </a:t>
              </a:r>
              <a:r>
                <a:rPr lang="en-US" dirty="0">
                  <a:solidFill>
                    <a:schemeClr val="bg1"/>
                  </a:solidFill>
                </a:rPr>
                <a:t>=</a:t>
              </a:r>
              <a:r>
                <a:rPr lang="en-US" dirty="0">
                  <a:solidFill>
                    <a:srgbClr val="FC5130"/>
                  </a:solidFill>
                </a:rPr>
                <a:t>data['</a:t>
              </a:r>
              <a:r>
                <a:rPr lang="en-US" dirty="0">
                  <a:solidFill>
                    <a:schemeClr val="accent3">
                      <a:lumMod val="60000"/>
                      <a:lumOff val="40000"/>
                    </a:schemeClr>
                  </a:solidFill>
                </a:rPr>
                <a:t>Locations</a:t>
              </a:r>
              <a:r>
                <a:rPr lang="en-US" dirty="0">
                  <a:solidFill>
                    <a:srgbClr val="FC5130"/>
                  </a:solidFill>
                </a:rPr>
                <a:t>'].apply(</a:t>
              </a:r>
              <a:r>
                <a:rPr lang="en-US" dirty="0" err="1">
                  <a:solidFill>
                    <a:srgbClr val="FFC000"/>
                  </a:solidFill>
                </a:rPr>
                <a:t>extract_countries</a:t>
              </a:r>
              <a:r>
                <a:rPr lang="en-US" dirty="0">
                  <a:solidFill>
                    <a:srgbClr val="FC5130"/>
                  </a:solidFill>
                </a:rPr>
                <a:t>)</a:t>
              </a:r>
            </a:p>
            <a:p>
              <a:endParaRPr lang="en-US" dirty="0">
                <a:solidFill>
                  <a:srgbClr val="FFFF00"/>
                </a:solidFill>
              </a:endParaRPr>
            </a:p>
            <a:p>
              <a:r>
                <a:rPr lang="en-IN" dirty="0">
                  <a:solidFill>
                    <a:srgbClr val="FC5130"/>
                  </a:solidFill>
                </a:rPr>
                <a:t>data['</a:t>
              </a:r>
              <a:r>
                <a:rPr lang="en-IN" dirty="0">
                  <a:solidFill>
                    <a:schemeClr val="accent3">
                      <a:lumMod val="60000"/>
                      <a:lumOff val="40000"/>
                    </a:schemeClr>
                  </a:solidFill>
                </a:rPr>
                <a:t>Duration</a:t>
              </a:r>
              <a:r>
                <a:rPr lang="en-IN" dirty="0">
                  <a:solidFill>
                    <a:srgbClr val="FC5130"/>
                  </a:solidFill>
                </a:rPr>
                <a:t>']</a:t>
              </a:r>
              <a:r>
                <a:rPr lang="en-IN" dirty="0">
                  <a:solidFill>
                    <a:schemeClr val="bg1"/>
                  </a:solidFill>
                </a:rPr>
                <a:t>=</a:t>
              </a:r>
              <a:r>
                <a:rPr lang="en-IN" dirty="0" err="1">
                  <a:solidFill>
                    <a:srgbClr val="FFC000"/>
                  </a:solidFill>
                </a:rPr>
                <a:t>calculate_duration</a:t>
              </a:r>
              <a:r>
                <a:rPr lang="en-IN" dirty="0">
                  <a:solidFill>
                    <a:srgbClr val="FC5130"/>
                  </a:solidFill>
                </a:rPr>
                <a:t>(data['</a:t>
              </a:r>
              <a:r>
                <a:rPr lang="en-IN" dirty="0">
                  <a:solidFill>
                    <a:schemeClr val="accent3">
                      <a:lumMod val="60000"/>
                      <a:lumOff val="40000"/>
                    </a:schemeClr>
                  </a:solidFill>
                </a:rPr>
                <a:t>Start Date</a:t>
              </a:r>
              <a:r>
                <a:rPr lang="en-IN" dirty="0">
                  <a:solidFill>
                    <a:srgbClr val="FC5130"/>
                  </a:solidFill>
                </a:rPr>
                <a:t>'],data[</a:t>
              </a:r>
              <a:r>
                <a:rPr lang="en-IN" dirty="0">
                  <a:solidFill>
                    <a:schemeClr val="accent3">
                      <a:lumMod val="60000"/>
                      <a:lumOff val="40000"/>
                    </a:schemeClr>
                  </a:solidFill>
                </a:rPr>
                <a:t>'Completion Date</a:t>
              </a:r>
              <a:r>
                <a:rPr lang="en-IN" dirty="0">
                  <a:solidFill>
                    <a:srgbClr val="FC5130"/>
                  </a:solidFill>
                </a:rPr>
                <a:t>’])</a:t>
              </a:r>
            </a:p>
            <a:p>
              <a:endParaRPr lang="en-IN" dirty="0">
                <a:solidFill>
                  <a:srgbClr val="FC5130"/>
                </a:solidFill>
              </a:endParaRPr>
            </a:p>
            <a:p>
              <a:r>
                <a:rPr lang="en-IN" dirty="0">
                  <a:solidFill>
                    <a:srgbClr val="FC5130"/>
                  </a:solidFill>
                </a:rPr>
                <a:t>data[</a:t>
              </a:r>
              <a:r>
                <a:rPr lang="en-IN" dirty="0">
                  <a:solidFill>
                    <a:schemeClr val="accent3">
                      <a:lumMod val="60000"/>
                      <a:lumOff val="40000"/>
                    </a:schemeClr>
                  </a:solidFill>
                </a:rPr>
                <a:t>'Interventions Types</a:t>
              </a:r>
              <a:r>
                <a:rPr lang="en-IN" dirty="0">
                  <a:solidFill>
                    <a:srgbClr val="FC5130"/>
                  </a:solidFill>
                </a:rPr>
                <a:t>']</a:t>
              </a:r>
              <a:r>
                <a:rPr lang="en-IN" dirty="0">
                  <a:solidFill>
                    <a:schemeClr val="bg1"/>
                  </a:solidFill>
                </a:rPr>
                <a:t>=</a:t>
              </a:r>
              <a:r>
                <a:rPr lang="en-IN" dirty="0">
                  <a:solidFill>
                    <a:srgbClr val="FC5130"/>
                  </a:solidFill>
                </a:rPr>
                <a:t>data['</a:t>
              </a:r>
              <a:r>
                <a:rPr lang="en-IN" dirty="0">
                  <a:solidFill>
                    <a:schemeClr val="accent3">
                      <a:lumMod val="60000"/>
                      <a:lumOff val="40000"/>
                    </a:schemeClr>
                  </a:solidFill>
                </a:rPr>
                <a:t>Interventions</a:t>
              </a:r>
              <a:r>
                <a:rPr lang="en-IN" dirty="0">
                  <a:solidFill>
                    <a:srgbClr val="FC5130"/>
                  </a:solidFill>
                </a:rPr>
                <a:t>'].apply(</a:t>
              </a:r>
              <a:r>
                <a:rPr lang="en-IN" dirty="0" err="1">
                  <a:solidFill>
                    <a:srgbClr val="FFC000"/>
                  </a:solidFill>
                </a:rPr>
                <a:t>extract_intervention_types</a:t>
              </a:r>
              <a:r>
                <a:rPr lang="en-IN" dirty="0">
                  <a:solidFill>
                    <a:srgbClr val="FC5130"/>
                  </a:solidFill>
                </a:rPr>
                <a:t>)</a:t>
              </a:r>
            </a:p>
          </p:txBody>
        </p:sp>
      </p:grpSp>
      <p:grpSp>
        <p:nvGrpSpPr>
          <p:cNvPr id="34" name="Group 33">
            <a:extLst>
              <a:ext uri="{FF2B5EF4-FFF2-40B4-BE49-F238E27FC236}">
                <a16:creationId xmlns:a16="http://schemas.microsoft.com/office/drawing/2014/main" id="{3E57CC58-C1D1-AE5E-3951-F2A01DB385AE}"/>
              </a:ext>
            </a:extLst>
          </p:cNvPr>
          <p:cNvGrpSpPr/>
          <p:nvPr/>
        </p:nvGrpSpPr>
        <p:grpSpPr>
          <a:xfrm>
            <a:off x="-12035696" y="1096805"/>
            <a:ext cx="11556519" cy="5501060"/>
            <a:chOff x="3649395" y="930221"/>
            <a:chExt cx="8296551" cy="3785651"/>
          </a:xfrm>
        </p:grpSpPr>
        <p:sp>
          <p:nvSpPr>
            <p:cNvPr id="27" name="Rectangle: Rounded Corners 26">
              <a:extLst>
                <a:ext uri="{FF2B5EF4-FFF2-40B4-BE49-F238E27FC236}">
                  <a16:creationId xmlns:a16="http://schemas.microsoft.com/office/drawing/2014/main" id="{8297FC23-3028-7024-5FFC-23EBC4E5CD50}"/>
                </a:ext>
              </a:extLst>
            </p:cNvPr>
            <p:cNvSpPr/>
            <p:nvPr/>
          </p:nvSpPr>
          <p:spPr>
            <a:xfrm>
              <a:off x="3649395" y="930221"/>
              <a:ext cx="8187005" cy="3785651"/>
            </a:xfrm>
            <a:prstGeom prst="roundRect">
              <a:avLst>
                <a:gd name="adj" fmla="val 8884"/>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Rectangle: Rounded Corners 27">
              <a:extLst>
                <a:ext uri="{FF2B5EF4-FFF2-40B4-BE49-F238E27FC236}">
                  <a16:creationId xmlns:a16="http://schemas.microsoft.com/office/drawing/2014/main" id="{2970AB40-2C28-4B64-6A8B-E57A42D1E56C}"/>
                </a:ext>
              </a:extLst>
            </p:cNvPr>
            <p:cNvSpPr/>
            <p:nvPr/>
          </p:nvSpPr>
          <p:spPr>
            <a:xfrm>
              <a:off x="3713389" y="1013534"/>
              <a:ext cx="8081434" cy="432718"/>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9" name="Oval 28">
              <a:extLst>
                <a:ext uri="{FF2B5EF4-FFF2-40B4-BE49-F238E27FC236}">
                  <a16:creationId xmlns:a16="http://schemas.microsoft.com/office/drawing/2014/main" id="{EB35F0A1-5D09-421E-02C5-435EA4C7968C}"/>
                </a:ext>
              </a:extLst>
            </p:cNvPr>
            <p:cNvSpPr/>
            <p:nvPr/>
          </p:nvSpPr>
          <p:spPr>
            <a:xfrm>
              <a:off x="10864212" y="1136456"/>
              <a:ext cx="180914" cy="173418"/>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Oval 29">
              <a:extLst>
                <a:ext uri="{FF2B5EF4-FFF2-40B4-BE49-F238E27FC236}">
                  <a16:creationId xmlns:a16="http://schemas.microsoft.com/office/drawing/2014/main" id="{FF6E0623-9E2B-0E6F-4E8E-BDD30FE7014C}"/>
                </a:ext>
              </a:extLst>
            </p:cNvPr>
            <p:cNvSpPr/>
            <p:nvPr/>
          </p:nvSpPr>
          <p:spPr>
            <a:xfrm>
              <a:off x="11077124" y="1136456"/>
              <a:ext cx="180914" cy="173418"/>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Oval 30">
              <a:extLst>
                <a:ext uri="{FF2B5EF4-FFF2-40B4-BE49-F238E27FC236}">
                  <a16:creationId xmlns:a16="http://schemas.microsoft.com/office/drawing/2014/main" id="{7C786BE5-D93F-DA2D-A4DC-74DEF0E7B180}"/>
                </a:ext>
              </a:extLst>
            </p:cNvPr>
            <p:cNvSpPr/>
            <p:nvPr/>
          </p:nvSpPr>
          <p:spPr>
            <a:xfrm>
              <a:off x="11321531" y="1136456"/>
              <a:ext cx="180914" cy="173418"/>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2" name="TextBox 31">
              <a:extLst>
                <a:ext uri="{FF2B5EF4-FFF2-40B4-BE49-F238E27FC236}">
                  <a16:creationId xmlns:a16="http://schemas.microsoft.com/office/drawing/2014/main" id="{25AA7427-CC52-F776-E40F-DD4A499431A9}"/>
                </a:ext>
              </a:extLst>
            </p:cNvPr>
            <p:cNvSpPr txBox="1"/>
            <p:nvPr/>
          </p:nvSpPr>
          <p:spPr>
            <a:xfrm>
              <a:off x="3982130" y="1077934"/>
              <a:ext cx="1272933"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33" name="TextBox 32">
              <a:extLst>
                <a:ext uri="{FF2B5EF4-FFF2-40B4-BE49-F238E27FC236}">
                  <a16:creationId xmlns:a16="http://schemas.microsoft.com/office/drawing/2014/main" id="{3D23B389-9082-B824-78F9-065F1DD73426}"/>
                </a:ext>
              </a:extLst>
            </p:cNvPr>
            <p:cNvSpPr txBox="1"/>
            <p:nvPr/>
          </p:nvSpPr>
          <p:spPr>
            <a:xfrm>
              <a:off x="3965511" y="1547431"/>
              <a:ext cx="7980435" cy="3060536"/>
            </a:xfrm>
            <a:prstGeom prst="rect">
              <a:avLst/>
            </a:prstGeom>
            <a:noFill/>
          </p:spPr>
          <p:txBody>
            <a:bodyPr wrap="square" rtlCol="0">
              <a:spAutoFit/>
            </a:bodyPr>
            <a:lstStyle/>
            <a:p>
              <a:br>
                <a:rPr lang="en-IN" sz="300" dirty="0">
                  <a:solidFill>
                    <a:schemeClr val="accent1"/>
                  </a:solidFill>
                </a:rPr>
              </a:br>
              <a:r>
                <a:rPr lang="en-IN" sz="1000" dirty="0">
                  <a:solidFill>
                    <a:schemeClr val="accent1"/>
                  </a:solidFill>
                </a:rPr>
                <a:t># Flatten the list of country lists</a:t>
              </a:r>
            </a:p>
            <a:p>
              <a:r>
                <a:rPr lang="en-IN" sz="1000" dirty="0" err="1">
                  <a:solidFill>
                    <a:srgbClr val="FC5130"/>
                  </a:solidFill>
                </a:rPr>
                <a:t>all_countries</a:t>
              </a:r>
              <a:r>
                <a:rPr lang="en-IN" sz="1000" dirty="0">
                  <a:solidFill>
                    <a:srgbClr val="FC5130"/>
                  </a:solidFill>
                </a:rPr>
                <a:t> = [country </a:t>
              </a:r>
              <a:r>
                <a:rPr lang="en-IN" sz="1000" dirty="0">
                  <a:solidFill>
                    <a:srgbClr val="FFC000"/>
                  </a:solidFill>
                </a:rPr>
                <a:t>for </a:t>
              </a:r>
              <a:r>
                <a:rPr lang="en-IN" sz="1000" dirty="0" err="1">
                  <a:solidFill>
                    <a:srgbClr val="FC5130"/>
                  </a:solidFill>
                </a:rPr>
                <a:t>sublist</a:t>
              </a:r>
              <a:r>
                <a:rPr lang="en-IN" sz="1000" dirty="0">
                  <a:solidFill>
                    <a:srgbClr val="FC5130"/>
                  </a:solidFill>
                </a:rPr>
                <a:t> </a:t>
              </a:r>
              <a:r>
                <a:rPr lang="en-IN" sz="1000" dirty="0">
                  <a:solidFill>
                    <a:srgbClr val="FFC000"/>
                  </a:solidFill>
                </a:rPr>
                <a:t>in</a:t>
              </a:r>
              <a:r>
                <a:rPr lang="en-IN" sz="1000" dirty="0">
                  <a:solidFill>
                    <a:srgbClr val="FC5130"/>
                  </a:solidFill>
                </a:rPr>
                <a:t> data['</a:t>
              </a:r>
              <a:r>
                <a:rPr lang="en-IN" sz="1000" dirty="0">
                  <a:solidFill>
                    <a:schemeClr val="accent6"/>
                  </a:solidFill>
                </a:rPr>
                <a:t>Countries</a:t>
              </a:r>
              <a:r>
                <a:rPr lang="en-IN" sz="1000" dirty="0">
                  <a:solidFill>
                    <a:srgbClr val="FC5130"/>
                  </a:solidFill>
                </a:rPr>
                <a:t>'] </a:t>
              </a:r>
              <a:r>
                <a:rPr lang="en-IN" sz="1000" dirty="0">
                  <a:solidFill>
                    <a:srgbClr val="FFC000"/>
                  </a:solidFill>
                </a:rPr>
                <a:t>for</a:t>
              </a:r>
              <a:r>
                <a:rPr lang="en-IN" sz="1000" dirty="0">
                  <a:solidFill>
                    <a:srgbClr val="FC5130"/>
                  </a:solidFill>
                </a:rPr>
                <a:t> country</a:t>
              </a:r>
              <a:r>
                <a:rPr lang="en-IN" sz="1000" dirty="0">
                  <a:solidFill>
                    <a:srgbClr val="FFC000"/>
                  </a:solidFill>
                </a:rPr>
                <a:t> in </a:t>
              </a:r>
              <a:r>
                <a:rPr lang="en-IN" sz="1000" dirty="0" err="1">
                  <a:solidFill>
                    <a:srgbClr val="FC5130"/>
                  </a:solidFill>
                </a:rPr>
                <a:t>sublist</a:t>
              </a:r>
              <a:r>
                <a:rPr lang="en-IN" sz="1000" dirty="0">
                  <a:solidFill>
                    <a:srgbClr val="FC5130"/>
                  </a:solidFill>
                </a:rPr>
                <a:t>]</a:t>
              </a:r>
            </a:p>
            <a:p>
              <a:r>
                <a:rPr lang="en-IN" sz="1000" dirty="0" err="1">
                  <a:solidFill>
                    <a:srgbClr val="FC5130"/>
                  </a:solidFill>
                </a:rPr>
                <a:t>country_count</a:t>
              </a:r>
              <a:r>
                <a:rPr lang="en-IN" sz="1000" dirty="0">
                  <a:solidFill>
                    <a:srgbClr val="FC5130"/>
                  </a:solidFill>
                </a:rPr>
                <a:t> = Counter(</a:t>
              </a:r>
              <a:r>
                <a:rPr lang="en-IN" sz="1000" dirty="0" err="1">
                  <a:solidFill>
                    <a:srgbClr val="FFC000"/>
                  </a:solidFill>
                </a:rPr>
                <a:t>all_countries</a:t>
              </a:r>
              <a:r>
                <a:rPr lang="en-IN" sz="1000" dirty="0">
                  <a:solidFill>
                    <a:srgbClr val="FC5130"/>
                  </a:solidFill>
                </a:rPr>
                <a:t>)</a:t>
              </a:r>
            </a:p>
            <a:p>
              <a:r>
                <a:rPr lang="en-IN" sz="1000" dirty="0">
                  <a:solidFill>
                    <a:schemeClr val="accent1"/>
                  </a:solidFill>
                </a:rPr>
                <a:t># Convert to </a:t>
              </a:r>
              <a:r>
                <a:rPr lang="en-IN" sz="1000" dirty="0" err="1">
                  <a:solidFill>
                    <a:schemeClr val="accent1"/>
                  </a:solidFill>
                </a:rPr>
                <a:t>DataFrame</a:t>
              </a:r>
              <a:r>
                <a:rPr lang="en-IN" sz="1000" dirty="0">
                  <a:solidFill>
                    <a:schemeClr val="accent1"/>
                  </a:solidFill>
                </a:rPr>
                <a:t> and get top 15</a:t>
              </a:r>
            </a:p>
            <a:p>
              <a:r>
                <a:rPr lang="en-IN" sz="1000" dirty="0">
                  <a:solidFill>
                    <a:srgbClr val="FC5130"/>
                  </a:solidFill>
                </a:rPr>
                <a:t>top15_df = </a:t>
              </a:r>
              <a:r>
                <a:rPr lang="en-IN" sz="1000" dirty="0" err="1">
                  <a:solidFill>
                    <a:srgbClr val="FC5130"/>
                  </a:solidFill>
                </a:rPr>
                <a:t>pd.DataFrame</a:t>
              </a:r>
              <a:r>
                <a:rPr lang="en-IN" sz="1000" dirty="0">
                  <a:solidFill>
                    <a:srgbClr val="FC5130"/>
                  </a:solidFill>
                </a:rPr>
                <a:t>(</a:t>
              </a:r>
              <a:r>
                <a:rPr lang="en-IN" sz="1000" dirty="0" err="1">
                  <a:solidFill>
                    <a:srgbClr val="FC5130"/>
                  </a:solidFill>
                </a:rPr>
                <a:t>country_count</a:t>
              </a:r>
              <a:r>
                <a:rPr lang="en-IN" sz="1000" dirty="0" err="1">
                  <a:solidFill>
                    <a:srgbClr val="FFC000"/>
                  </a:solidFill>
                </a:rPr>
                <a:t>.items</a:t>
              </a:r>
              <a:r>
                <a:rPr lang="en-IN" sz="1000" dirty="0">
                  <a:solidFill>
                    <a:srgbClr val="FFC000"/>
                  </a:solidFill>
                </a:rPr>
                <a:t>()</a:t>
              </a:r>
              <a:r>
                <a:rPr lang="en-IN" sz="1000" dirty="0">
                  <a:solidFill>
                    <a:srgbClr val="FC5130"/>
                  </a:solidFill>
                </a:rPr>
                <a:t>, columns=[</a:t>
              </a:r>
              <a:r>
                <a:rPr lang="en-IN" sz="1000" dirty="0">
                  <a:solidFill>
                    <a:schemeClr val="accent6"/>
                  </a:solidFill>
                </a:rPr>
                <a:t>'Country', 'Count'</a:t>
              </a:r>
              <a:r>
                <a:rPr lang="en-IN" sz="1000" dirty="0">
                  <a:solidFill>
                    <a:srgbClr val="FC5130"/>
                  </a:solidFill>
                </a:rPr>
                <a:t>])</a:t>
              </a:r>
            </a:p>
            <a:p>
              <a:r>
                <a:rPr lang="en-IN" sz="1000" dirty="0">
                  <a:solidFill>
                    <a:srgbClr val="FC5130"/>
                  </a:solidFill>
                </a:rPr>
                <a:t>top15_df = top15_df.</a:t>
              </a:r>
              <a:r>
                <a:rPr lang="en-IN" sz="1000" dirty="0">
                  <a:solidFill>
                    <a:srgbClr val="FFC000"/>
                  </a:solidFill>
                </a:rPr>
                <a:t>sort_values</a:t>
              </a:r>
              <a:r>
                <a:rPr lang="en-IN" sz="1000" dirty="0">
                  <a:solidFill>
                    <a:srgbClr val="FC5130"/>
                  </a:solidFill>
                </a:rPr>
                <a:t>(by=</a:t>
              </a:r>
              <a:r>
                <a:rPr lang="en-IN" sz="1000" dirty="0">
                  <a:solidFill>
                    <a:schemeClr val="accent6"/>
                  </a:solidFill>
                </a:rPr>
                <a:t>'Count'</a:t>
              </a:r>
              <a:r>
                <a:rPr lang="en-IN" sz="1000" dirty="0">
                  <a:solidFill>
                    <a:srgbClr val="FC5130"/>
                  </a:solidFill>
                </a:rPr>
                <a:t>, ascending=False).head(</a:t>
              </a:r>
              <a:r>
                <a:rPr lang="en-IN" sz="1000" dirty="0">
                  <a:solidFill>
                    <a:srgbClr val="FFC000"/>
                  </a:solidFill>
                </a:rPr>
                <a:t>15</a:t>
              </a:r>
              <a:r>
                <a:rPr lang="en-IN" sz="1000" dirty="0">
                  <a:solidFill>
                    <a:srgbClr val="FC5130"/>
                  </a:solidFill>
                </a:rPr>
                <a:t>)</a:t>
              </a:r>
            </a:p>
            <a:p>
              <a:r>
                <a:rPr lang="en-IN" sz="1000" dirty="0">
                  <a:solidFill>
                    <a:schemeClr val="accent1"/>
                  </a:solidFill>
                </a:rPr>
                <a:t># Plotting</a:t>
              </a:r>
            </a:p>
            <a:p>
              <a:r>
                <a:rPr lang="en-IN" sz="1000" dirty="0" err="1">
                  <a:solidFill>
                    <a:srgbClr val="FC5130"/>
                  </a:solidFill>
                </a:rPr>
                <a:t>sns.set_style</a:t>
              </a:r>
              <a:r>
                <a:rPr lang="en-IN" sz="1000" dirty="0">
                  <a:solidFill>
                    <a:srgbClr val="FC5130"/>
                  </a:solidFill>
                </a:rPr>
                <a:t>(</a:t>
              </a:r>
              <a:r>
                <a:rPr lang="en-IN" sz="1000" dirty="0">
                  <a:solidFill>
                    <a:schemeClr val="accent6"/>
                  </a:solidFill>
                </a:rPr>
                <a:t>'</a:t>
              </a:r>
              <a:r>
                <a:rPr lang="en-IN" sz="1000" dirty="0" err="1">
                  <a:solidFill>
                    <a:schemeClr val="accent6"/>
                  </a:solidFill>
                </a:rPr>
                <a:t>whitegrid</a:t>
              </a:r>
              <a:r>
                <a:rPr lang="en-IN" sz="1000" dirty="0">
                  <a:solidFill>
                    <a:schemeClr val="accent6"/>
                  </a:solidFill>
                </a:rPr>
                <a:t>')</a:t>
              </a:r>
            </a:p>
            <a:p>
              <a:r>
                <a:rPr lang="en-IN" sz="1000" dirty="0">
                  <a:solidFill>
                    <a:srgbClr val="FC5130"/>
                  </a:solidFill>
                </a:rPr>
                <a:t># </a:t>
              </a:r>
              <a:r>
                <a:rPr lang="en-IN" sz="1000" dirty="0" err="1">
                  <a:solidFill>
                    <a:srgbClr val="FC5130"/>
                  </a:solidFill>
                </a:rPr>
                <a:t>plt.figure</a:t>
              </a:r>
              <a:r>
                <a:rPr lang="en-IN" sz="1000" dirty="0">
                  <a:solidFill>
                    <a:srgbClr val="FC5130"/>
                  </a:solidFill>
                </a:rPr>
                <a:t>(</a:t>
              </a:r>
              <a:r>
                <a:rPr lang="en-IN" sz="1000" dirty="0" err="1">
                  <a:solidFill>
                    <a:srgbClr val="FC5130"/>
                  </a:solidFill>
                </a:rPr>
                <a:t>figsize</a:t>
              </a:r>
              <a:r>
                <a:rPr lang="en-IN" sz="1000" dirty="0">
                  <a:solidFill>
                    <a:srgbClr val="FC5130"/>
                  </a:solidFill>
                </a:rPr>
                <a:t>=(</a:t>
              </a:r>
              <a:r>
                <a:rPr lang="en-IN" sz="1000" dirty="0">
                  <a:solidFill>
                    <a:srgbClr val="FFC000"/>
                  </a:solidFill>
                </a:rPr>
                <a:t>12, 7</a:t>
              </a:r>
              <a:r>
                <a:rPr lang="en-IN" sz="1000" dirty="0">
                  <a:solidFill>
                    <a:srgbClr val="FC5130"/>
                  </a:solidFill>
                </a:rPr>
                <a:t>))</a:t>
              </a:r>
            </a:p>
            <a:p>
              <a:r>
                <a:rPr lang="en-IN" sz="1000" dirty="0" err="1">
                  <a:solidFill>
                    <a:srgbClr val="FC5130"/>
                  </a:solidFill>
                </a:rPr>
                <a:t>plt.title</a:t>
              </a:r>
              <a:r>
                <a:rPr lang="en-IN" sz="1000" dirty="0">
                  <a:solidFill>
                    <a:srgbClr val="FC5130"/>
                  </a:solidFill>
                </a:rPr>
                <a:t>("</a:t>
              </a:r>
              <a:r>
                <a:rPr lang="en-IN" sz="1000" dirty="0">
                  <a:solidFill>
                    <a:schemeClr val="accent6"/>
                  </a:solidFill>
                </a:rPr>
                <a:t>Top 15 Countries by Number of COVID-19 Trials</a:t>
              </a:r>
              <a:r>
                <a:rPr lang="en-IN" sz="1000" dirty="0">
                  <a:solidFill>
                    <a:srgbClr val="FC5130"/>
                  </a:solidFill>
                </a:rPr>
                <a:t>", </a:t>
              </a:r>
              <a:r>
                <a:rPr lang="en-IN" sz="1000" dirty="0" err="1">
                  <a:solidFill>
                    <a:srgbClr val="FC5130"/>
                  </a:solidFill>
                </a:rPr>
                <a:t>fontsize</a:t>
              </a:r>
              <a:r>
                <a:rPr lang="en-IN" sz="1000" dirty="0">
                  <a:solidFill>
                    <a:srgbClr val="FC5130"/>
                  </a:solidFill>
                </a:rPr>
                <a:t>=</a:t>
              </a:r>
              <a:r>
                <a:rPr lang="en-IN" sz="1000" dirty="0">
                  <a:solidFill>
                    <a:srgbClr val="FFC000"/>
                  </a:solidFill>
                </a:rPr>
                <a:t>16</a:t>
              </a:r>
              <a:r>
                <a:rPr lang="en-IN" sz="1000" dirty="0">
                  <a:solidFill>
                    <a:srgbClr val="FC5130"/>
                  </a:solidFill>
                </a:rPr>
                <a:t>)</a:t>
              </a:r>
            </a:p>
            <a:p>
              <a:r>
                <a:rPr lang="en-IN" sz="1000" dirty="0">
                  <a:solidFill>
                    <a:schemeClr val="accent1"/>
                  </a:solidFill>
                </a:rPr>
                <a:t># </a:t>
              </a:r>
              <a:r>
                <a:rPr lang="en-IN" sz="1000" dirty="0" err="1">
                  <a:solidFill>
                    <a:schemeClr val="accent1"/>
                  </a:solidFill>
                </a:rPr>
                <a:t>Barplot</a:t>
              </a:r>
              <a:r>
                <a:rPr lang="en-IN" sz="1000" dirty="0">
                  <a:solidFill>
                    <a:schemeClr val="accent1"/>
                  </a:solidFill>
                </a:rPr>
                <a:t> with hue same as x just for </a:t>
              </a:r>
              <a:r>
                <a:rPr lang="en-IN" sz="1000" dirty="0" err="1">
                  <a:solidFill>
                    <a:schemeClr val="accent1"/>
                  </a:solidFill>
                </a:rPr>
                <a:t>coloring</a:t>
              </a:r>
              <a:endParaRPr lang="en-IN" sz="1000" dirty="0">
                <a:solidFill>
                  <a:schemeClr val="accent1"/>
                </a:solidFill>
              </a:endParaRPr>
            </a:p>
            <a:p>
              <a:r>
                <a:rPr lang="en-IN" sz="1000" dirty="0" err="1">
                  <a:solidFill>
                    <a:srgbClr val="FC5130"/>
                  </a:solidFill>
                </a:rPr>
                <a:t>ax</a:t>
              </a:r>
              <a:r>
                <a:rPr lang="en-IN" sz="1000" dirty="0">
                  <a:solidFill>
                    <a:srgbClr val="FC5130"/>
                  </a:solidFill>
                </a:rPr>
                <a:t> = </a:t>
              </a:r>
              <a:r>
                <a:rPr lang="en-IN" sz="1000" dirty="0" err="1">
                  <a:solidFill>
                    <a:srgbClr val="FC5130"/>
                  </a:solidFill>
                </a:rPr>
                <a:t>sns.barplot</a:t>
              </a:r>
              <a:r>
                <a:rPr lang="en-IN" sz="1000" dirty="0">
                  <a:solidFill>
                    <a:srgbClr val="FC5130"/>
                  </a:solidFill>
                </a:rPr>
                <a:t>(data=top15_df, x='</a:t>
              </a:r>
              <a:r>
                <a:rPr lang="en-IN" sz="1000" dirty="0">
                  <a:solidFill>
                    <a:schemeClr val="accent6"/>
                  </a:solidFill>
                </a:rPr>
                <a:t>Country</a:t>
              </a:r>
              <a:r>
                <a:rPr lang="en-IN" sz="1000" dirty="0">
                  <a:solidFill>
                    <a:srgbClr val="FC5130"/>
                  </a:solidFill>
                </a:rPr>
                <a:t>', y='</a:t>
              </a:r>
              <a:r>
                <a:rPr lang="en-IN" sz="1000" dirty="0">
                  <a:solidFill>
                    <a:schemeClr val="accent6"/>
                  </a:solidFill>
                </a:rPr>
                <a:t>Count</a:t>
              </a:r>
              <a:r>
                <a:rPr lang="en-IN" sz="1000" dirty="0">
                  <a:solidFill>
                    <a:srgbClr val="FC5130"/>
                  </a:solidFill>
                </a:rPr>
                <a:t>', hue='</a:t>
              </a:r>
              <a:r>
                <a:rPr lang="en-IN" sz="1000" dirty="0">
                  <a:solidFill>
                    <a:schemeClr val="accent6"/>
                  </a:solidFill>
                </a:rPr>
                <a:t>Country</a:t>
              </a:r>
              <a:r>
                <a:rPr lang="en-IN" sz="1000" dirty="0">
                  <a:solidFill>
                    <a:srgbClr val="FC5130"/>
                  </a:solidFill>
                </a:rPr>
                <a:t>', dodge=</a:t>
              </a:r>
              <a:r>
                <a:rPr lang="en-IN" sz="1000" dirty="0">
                  <a:solidFill>
                    <a:srgbClr val="FFC000"/>
                  </a:solidFill>
                </a:rPr>
                <a:t>False</a:t>
              </a:r>
              <a:r>
                <a:rPr lang="en-IN" sz="1000" dirty="0">
                  <a:solidFill>
                    <a:srgbClr val="FC5130"/>
                  </a:solidFill>
                </a:rPr>
                <a:t>, palette='</a:t>
              </a:r>
              <a:r>
                <a:rPr lang="en-IN" sz="1000" dirty="0" err="1">
                  <a:solidFill>
                    <a:schemeClr val="accent6"/>
                  </a:solidFill>
                </a:rPr>
                <a:t>coolwarm</a:t>
              </a:r>
              <a:r>
                <a:rPr lang="en-IN" sz="1000" dirty="0">
                  <a:solidFill>
                    <a:srgbClr val="FC5130"/>
                  </a:solidFill>
                </a:rPr>
                <a:t>')</a:t>
              </a:r>
            </a:p>
            <a:p>
              <a:r>
                <a:rPr lang="en-IN" sz="1000" dirty="0">
                  <a:solidFill>
                    <a:schemeClr val="accent1"/>
                  </a:solidFill>
                </a:rPr>
                <a:t># Add labels above bars</a:t>
              </a:r>
            </a:p>
            <a:p>
              <a:r>
                <a:rPr lang="en-IN" sz="1000" dirty="0">
                  <a:solidFill>
                    <a:srgbClr val="FC5130"/>
                  </a:solidFill>
                </a:rPr>
                <a:t>for bar in </a:t>
              </a:r>
              <a:r>
                <a:rPr lang="en-IN" sz="1000" dirty="0" err="1">
                  <a:solidFill>
                    <a:srgbClr val="FC5130"/>
                  </a:solidFill>
                </a:rPr>
                <a:t>ax.patches</a:t>
              </a:r>
              <a:r>
                <a:rPr lang="en-IN" sz="1000" dirty="0">
                  <a:solidFill>
                    <a:srgbClr val="FC5130"/>
                  </a:solidFill>
                </a:rPr>
                <a:t>:</a:t>
              </a:r>
            </a:p>
            <a:p>
              <a:r>
                <a:rPr lang="en-IN" sz="1000" dirty="0">
                  <a:solidFill>
                    <a:srgbClr val="FC5130"/>
                  </a:solidFill>
                </a:rPr>
                <a:t>    height = </a:t>
              </a:r>
              <a:r>
                <a:rPr lang="en-IN" sz="1000" dirty="0" err="1">
                  <a:solidFill>
                    <a:srgbClr val="FC5130"/>
                  </a:solidFill>
                </a:rPr>
                <a:t>bar.</a:t>
              </a:r>
              <a:r>
                <a:rPr lang="en-IN" sz="1000" dirty="0" err="1">
                  <a:solidFill>
                    <a:srgbClr val="FFC000"/>
                  </a:solidFill>
                </a:rPr>
                <a:t>get_height</a:t>
              </a:r>
              <a:r>
                <a:rPr lang="en-IN" sz="1000" dirty="0">
                  <a:solidFill>
                    <a:srgbClr val="FFC000"/>
                  </a:solidFill>
                </a:rPr>
                <a:t>()</a:t>
              </a:r>
            </a:p>
            <a:p>
              <a:r>
                <a:rPr lang="en-IN" sz="1000" dirty="0">
                  <a:solidFill>
                    <a:srgbClr val="FC5130"/>
                  </a:solidFill>
                </a:rPr>
                <a:t>    </a:t>
              </a:r>
              <a:r>
                <a:rPr lang="en-IN" sz="1000" dirty="0" err="1">
                  <a:solidFill>
                    <a:srgbClr val="FC5130"/>
                  </a:solidFill>
                </a:rPr>
                <a:t>ax.text</a:t>
              </a:r>
              <a:r>
                <a:rPr lang="en-IN" sz="1000" dirty="0">
                  <a:solidFill>
                    <a:srgbClr val="FC5130"/>
                  </a:solidFill>
                </a:rPr>
                <a:t>(</a:t>
              </a:r>
            </a:p>
            <a:p>
              <a:r>
                <a:rPr lang="en-IN" sz="1000" dirty="0">
                  <a:solidFill>
                    <a:srgbClr val="FC5130"/>
                  </a:solidFill>
                </a:rPr>
                <a:t>        </a:t>
              </a:r>
              <a:r>
                <a:rPr lang="en-IN" sz="1000" dirty="0" err="1">
                  <a:solidFill>
                    <a:srgbClr val="FC5130"/>
                  </a:solidFill>
                </a:rPr>
                <a:t>bar.</a:t>
              </a:r>
              <a:r>
                <a:rPr lang="en-IN" sz="1000" dirty="0" err="1">
                  <a:solidFill>
                    <a:srgbClr val="FFC000"/>
                  </a:solidFill>
                </a:rPr>
                <a:t>get_x</a:t>
              </a:r>
              <a:r>
                <a:rPr lang="en-IN" sz="1000" dirty="0">
                  <a:solidFill>
                    <a:srgbClr val="FFC000"/>
                  </a:solidFill>
                </a:rPr>
                <a:t>() </a:t>
              </a:r>
              <a:r>
                <a:rPr lang="en-IN" sz="1000" dirty="0">
                  <a:solidFill>
                    <a:srgbClr val="FC5130"/>
                  </a:solidFill>
                </a:rPr>
                <a:t>+ </a:t>
              </a:r>
              <a:r>
                <a:rPr lang="en-IN" sz="1000" dirty="0" err="1">
                  <a:solidFill>
                    <a:srgbClr val="FC5130"/>
                  </a:solidFill>
                </a:rPr>
                <a:t>bar</a:t>
              </a:r>
              <a:r>
                <a:rPr lang="en-IN" sz="1000" dirty="0" err="1">
                  <a:solidFill>
                    <a:srgbClr val="FFC000"/>
                  </a:solidFill>
                </a:rPr>
                <a:t>.get_width</a:t>
              </a:r>
              <a:r>
                <a:rPr lang="en-IN" sz="1000" dirty="0">
                  <a:solidFill>
                    <a:srgbClr val="FFC000"/>
                  </a:solidFill>
                </a:rPr>
                <a:t>() </a:t>
              </a:r>
              <a:r>
                <a:rPr lang="en-IN" sz="1000" dirty="0">
                  <a:solidFill>
                    <a:srgbClr val="FC5130"/>
                  </a:solidFill>
                </a:rPr>
                <a:t>/ 2,</a:t>
              </a:r>
            </a:p>
            <a:p>
              <a:r>
                <a:rPr lang="en-IN" sz="1000" dirty="0">
                  <a:solidFill>
                    <a:srgbClr val="FC5130"/>
                  </a:solidFill>
                </a:rPr>
                <a:t>        height + 1,</a:t>
              </a:r>
            </a:p>
            <a:p>
              <a:r>
                <a:rPr lang="en-IN" sz="1000" dirty="0">
                  <a:solidFill>
                    <a:srgbClr val="FC5130"/>
                  </a:solidFill>
                </a:rPr>
                <a:t>        f'{int(height)}',</a:t>
              </a:r>
            </a:p>
            <a:p>
              <a:r>
                <a:rPr lang="en-IN" sz="1000" dirty="0">
                  <a:solidFill>
                    <a:srgbClr val="FC5130"/>
                  </a:solidFill>
                </a:rPr>
                <a:t>        ha='</a:t>
              </a:r>
              <a:r>
                <a:rPr lang="en-IN" sz="1000" dirty="0" err="1">
                  <a:solidFill>
                    <a:schemeClr val="accent6"/>
                  </a:solidFill>
                </a:rPr>
                <a:t>center</a:t>
              </a:r>
              <a:r>
                <a:rPr lang="en-IN" sz="1000" dirty="0">
                  <a:solidFill>
                    <a:srgbClr val="FC5130"/>
                  </a:solidFill>
                </a:rPr>
                <a:t>', </a:t>
              </a:r>
              <a:r>
                <a:rPr lang="en-IN" sz="1000" dirty="0" err="1">
                  <a:solidFill>
                    <a:srgbClr val="FC5130"/>
                  </a:solidFill>
                </a:rPr>
                <a:t>va</a:t>
              </a:r>
              <a:r>
                <a:rPr lang="en-IN" sz="1000" dirty="0">
                  <a:solidFill>
                    <a:srgbClr val="FC5130"/>
                  </a:solidFill>
                </a:rPr>
                <a:t>='</a:t>
              </a:r>
              <a:r>
                <a:rPr lang="en-IN" sz="1000" dirty="0">
                  <a:solidFill>
                    <a:schemeClr val="accent6"/>
                  </a:solidFill>
                </a:rPr>
                <a:t>bottom</a:t>
              </a:r>
              <a:r>
                <a:rPr lang="en-IN" sz="1000" dirty="0">
                  <a:solidFill>
                    <a:srgbClr val="FC5130"/>
                  </a:solidFill>
                </a:rPr>
                <a:t>', </a:t>
              </a:r>
              <a:r>
                <a:rPr lang="en-IN" sz="1000" dirty="0" err="1">
                  <a:solidFill>
                    <a:srgbClr val="FC5130"/>
                  </a:solidFill>
                </a:rPr>
                <a:t>fontsize</a:t>
              </a:r>
              <a:r>
                <a:rPr lang="en-IN" sz="1000" dirty="0">
                  <a:solidFill>
                    <a:srgbClr val="FC5130"/>
                  </a:solidFill>
                </a:rPr>
                <a:t>=</a:t>
              </a:r>
              <a:r>
                <a:rPr lang="en-IN" sz="1000" dirty="0">
                  <a:solidFill>
                    <a:srgbClr val="FFC000"/>
                  </a:solidFill>
                </a:rPr>
                <a:t>10</a:t>
              </a:r>
            </a:p>
            <a:p>
              <a:r>
                <a:rPr lang="en-IN" sz="1000" dirty="0">
                  <a:solidFill>
                    <a:srgbClr val="FC5130"/>
                  </a:solidFill>
                </a:rPr>
                <a:t>    )</a:t>
              </a:r>
            </a:p>
            <a:p>
              <a:r>
                <a:rPr lang="en-IN" sz="1000" dirty="0">
                  <a:solidFill>
                    <a:schemeClr val="accent1"/>
                  </a:solidFill>
                </a:rPr>
                <a:t># Customize</a:t>
              </a:r>
            </a:p>
            <a:p>
              <a:r>
                <a:rPr lang="en-IN" sz="1000" dirty="0" err="1">
                  <a:solidFill>
                    <a:srgbClr val="FC5130"/>
                  </a:solidFill>
                </a:rPr>
                <a:t>plt.ylabel</a:t>
              </a:r>
              <a:r>
                <a:rPr lang="en-IN" sz="1000" dirty="0">
                  <a:solidFill>
                    <a:srgbClr val="FC5130"/>
                  </a:solidFill>
                </a:rPr>
                <a:t>("</a:t>
              </a:r>
              <a:r>
                <a:rPr lang="en-IN" sz="1000" dirty="0">
                  <a:solidFill>
                    <a:schemeClr val="accent6"/>
                  </a:solidFill>
                </a:rPr>
                <a:t>Number of Trials</a:t>
              </a:r>
              <a:r>
                <a:rPr lang="en-IN" sz="1000" dirty="0">
                  <a:solidFill>
                    <a:srgbClr val="FC5130"/>
                  </a:solidFill>
                </a:rPr>
                <a:t>")</a:t>
              </a:r>
            </a:p>
            <a:p>
              <a:r>
                <a:rPr lang="en-IN" sz="1000" dirty="0" err="1">
                  <a:solidFill>
                    <a:srgbClr val="FC5130"/>
                  </a:solidFill>
                </a:rPr>
                <a:t>plt.xticks</a:t>
              </a:r>
              <a:r>
                <a:rPr lang="en-IN" sz="1000" dirty="0">
                  <a:solidFill>
                    <a:srgbClr val="FC5130"/>
                  </a:solidFill>
                </a:rPr>
                <a:t>(rotation=</a:t>
              </a:r>
              <a:r>
                <a:rPr lang="en-IN" sz="1000" dirty="0">
                  <a:solidFill>
                    <a:srgbClr val="FFC000"/>
                  </a:solidFill>
                </a:rPr>
                <a:t>90</a:t>
              </a:r>
              <a:r>
                <a:rPr lang="en-IN" sz="1000" dirty="0">
                  <a:solidFill>
                    <a:srgbClr val="FC5130"/>
                  </a:solidFill>
                </a:rPr>
                <a:t>)</a:t>
              </a:r>
            </a:p>
            <a:p>
              <a:r>
                <a:rPr lang="en-IN" sz="1000" dirty="0" err="1">
                  <a:solidFill>
                    <a:srgbClr val="FC5130"/>
                  </a:solidFill>
                </a:rPr>
                <a:t>plt.grid</a:t>
              </a:r>
              <a:r>
                <a:rPr lang="en-IN" sz="1000" dirty="0">
                  <a:solidFill>
                    <a:srgbClr val="FC5130"/>
                  </a:solidFill>
                </a:rPr>
                <a:t>(</a:t>
              </a:r>
              <a:r>
                <a:rPr lang="en-IN" sz="1000" dirty="0">
                  <a:solidFill>
                    <a:srgbClr val="FFC000"/>
                  </a:solidFill>
                </a:rPr>
                <a:t>True</a:t>
              </a:r>
              <a:r>
                <a:rPr lang="en-IN" sz="1000" dirty="0">
                  <a:solidFill>
                    <a:srgbClr val="FC5130"/>
                  </a:solidFill>
                </a:rPr>
                <a:t>, </a:t>
              </a:r>
              <a:r>
                <a:rPr lang="en-IN" sz="1000" dirty="0" err="1">
                  <a:solidFill>
                    <a:srgbClr val="FC5130"/>
                  </a:solidFill>
                </a:rPr>
                <a:t>linestyle</a:t>
              </a:r>
              <a:r>
                <a:rPr lang="en-IN" sz="1000" dirty="0">
                  <a:solidFill>
                    <a:srgbClr val="FC5130"/>
                  </a:solidFill>
                </a:rPr>
                <a:t>="</a:t>
              </a:r>
              <a:r>
                <a:rPr lang="en-IN" sz="1000" dirty="0">
                  <a:solidFill>
                    <a:schemeClr val="accent6"/>
                  </a:solidFill>
                </a:rPr>
                <a:t>--</a:t>
              </a:r>
              <a:r>
                <a:rPr lang="en-IN" sz="1000" dirty="0">
                  <a:solidFill>
                    <a:srgbClr val="FC5130"/>
                  </a:solidFill>
                </a:rPr>
                <a:t>", alpha=</a:t>
              </a:r>
              <a:r>
                <a:rPr lang="en-IN" sz="1000" dirty="0">
                  <a:solidFill>
                    <a:srgbClr val="FFC000"/>
                  </a:solidFill>
                </a:rPr>
                <a:t>0.9</a:t>
              </a:r>
              <a:r>
                <a:rPr lang="en-IN" sz="1000" dirty="0">
                  <a:solidFill>
                    <a:srgbClr val="FC5130"/>
                  </a:solidFill>
                </a:rPr>
                <a:t>)</a:t>
              </a:r>
            </a:p>
            <a:p>
              <a:r>
                <a:rPr lang="en-IN" sz="1000" dirty="0" err="1">
                  <a:solidFill>
                    <a:srgbClr val="FC5130"/>
                  </a:solidFill>
                </a:rPr>
                <a:t>plt.tight_layout</a:t>
              </a:r>
              <a:r>
                <a:rPr lang="en-IN" sz="1000" dirty="0">
                  <a:solidFill>
                    <a:srgbClr val="FC5130"/>
                  </a:solidFill>
                </a:rPr>
                <a:t>()</a:t>
              </a:r>
            </a:p>
            <a:p>
              <a:r>
                <a:rPr lang="en-IN" sz="1000" dirty="0" err="1">
                  <a:solidFill>
                    <a:srgbClr val="FC5130"/>
                  </a:solidFill>
                </a:rPr>
                <a:t>plt.savefig</a:t>
              </a:r>
              <a:r>
                <a:rPr lang="en-IN" sz="1000" dirty="0">
                  <a:solidFill>
                    <a:srgbClr val="FC5130"/>
                  </a:solidFill>
                </a:rPr>
                <a:t>(</a:t>
              </a:r>
              <a:r>
                <a:rPr lang="en-IN" sz="1000" dirty="0">
                  <a:solidFill>
                    <a:schemeClr val="accent6"/>
                  </a:solidFill>
                </a:rPr>
                <a:t>'Top 15 Countries by Number of COVID-19 Trials.png</a:t>
              </a:r>
              <a:r>
                <a:rPr lang="en-IN" sz="1000" dirty="0">
                  <a:solidFill>
                    <a:srgbClr val="FC5130"/>
                  </a:solidFill>
                </a:rPr>
                <a:t>', dpi=</a:t>
              </a:r>
              <a:r>
                <a:rPr lang="en-IN" sz="1000" dirty="0">
                  <a:solidFill>
                    <a:srgbClr val="FFC000"/>
                  </a:solidFill>
                </a:rPr>
                <a:t>300</a:t>
              </a:r>
              <a:r>
                <a:rPr lang="en-IN" sz="1000" dirty="0">
                  <a:solidFill>
                    <a:srgbClr val="FC5130"/>
                  </a:solidFill>
                </a:rPr>
                <a:t>, </a:t>
              </a:r>
              <a:r>
                <a:rPr lang="en-IN" sz="1000" dirty="0" err="1">
                  <a:solidFill>
                    <a:srgbClr val="FC5130"/>
                  </a:solidFill>
                </a:rPr>
                <a:t>bbox_inches</a:t>
              </a:r>
              <a:r>
                <a:rPr lang="en-IN" sz="1000" dirty="0">
                  <a:solidFill>
                    <a:srgbClr val="FC5130"/>
                  </a:solidFill>
                </a:rPr>
                <a:t>='</a:t>
              </a:r>
              <a:r>
                <a:rPr lang="en-IN" sz="1000" dirty="0">
                  <a:solidFill>
                    <a:schemeClr val="accent6"/>
                  </a:solidFill>
                </a:rPr>
                <a:t>tight</a:t>
              </a:r>
              <a:r>
                <a:rPr lang="en-IN" sz="1000" dirty="0">
                  <a:solidFill>
                    <a:srgbClr val="FC5130"/>
                  </a:solidFill>
                </a:rPr>
                <a:t>')</a:t>
              </a:r>
            </a:p>
            <a:p>
              <a:r>
                <a:rPr lang="en-IN" sz="1000" dirty="0" err="1">
                  <a:solidFill>
                    <a:srgbClr val="FC5130"/>
                  </a:solidFill>
                </a:rPr>
                <a:t>plt.show</a:t>
              </a:r>
              <a:r>
                <a:rPr lang="en-IN" sz="1000" dirty="0">
                  <a:solidFill>
                    <a:srgbClr val="FC5130"/>
                  </a:solidFill>
                </a:rPr>
                <a:t>()</a:t>
              </a:r>
            </a:p>
          </p:txBody>
        </p:sp>
      </p:grpSp>
      <p:pic>
        <p:nvPicPr>
          <p:cNvPr id="23" name="Picture 22">
            <a:extLst>
              <a:ext uri="{FF2B5EF4-FFF2-40B4-BE49-F238E27FC236}">
                <a16:creationId xmlns:a16="http://schemas.microsoft.com/office/drawing/2014/main" id="{31A08E0F-C332-8E73-C66E-717C8ECB3F11}"/>
              </a:ext>
            </a:extLst>
          </p:cNvPr>
          <p:cNvPicPr>
            <a:picLocks noChangeAspect="1"/>
          </p:cNvPicPr>
          <p:nvPr/>
        </p:nvPicPr>
        <p:blipFill>
          <a:blip r:embed="rId6"/>
          <a:stretch>
            <a:fillRect/>
          </a:stretch>
        </p:blipFill>
        <p:spPr>
          <a:xfrm>
            <a:off x="-10192854" y="951821"/>
            <a:ext cx="7504336" cy="5601379"/>
          </a:xfrm>
          <a:prstGeom prst="roundRect">
            <a:avLst>
              <a:gd name="adj" fmla="val 8594"/>
            </a:avLst>
          </a:prstGeom>
          <a:solidFill>
            <a:srgbClr val="FFFFFF">
              <a:shade val="85000"/>
            </a:srgbClr>
          </a:solidFill>
          <a:ln>
            <a:noFill/>
          </a:ln>
          <a:effectLst/>
        </p:spPr>
      </p:pic>
      <p:grpSp>
        <p:nvGrpSpPr>
          <p:cNvPr id="17" name="Group 16">
            <a:extLst>
              <a:ext uri="{FF2B5EF4-FFF2-40B4-BE49-F238E27FC236}">
                <a16:creationId xmlns:a16="http://schemas.microsoft.com/office/drawing/2014/main" id="{9C7D0213-21ED-6A35-76C6-2F6801EEA299}"/>
              </a:ext>
            </a:extLst>
          </p:cNvPr>
          <p:cNvGrpSpPr/>
          <p:nvPr/>
        </p:nvGrpSpPr>
        <p:grpSpPr>
          <a:xfrm>
            <a:off x="369664" y="1056165"/>
            <a:ext cx="11803695" cy="5887686"/>
            <a:chOff x="3649395" y="930221"/>
            <a:chExt cx="8474001" cy="4051715"/>
          </a:xfrm>
        </p:grpSpPr>
        <p:sp>
          <p:nvSpPr>
            <p:cNvPr id="26" name="Rectangle: Rounded Corners 25">
              <a:extLst>
                <a:ext uri="{FF2B5EF4-FFF2-40B4-BE49-F238E27FC236}">
                  <a16:creationId xmlns:a16="http://schemas.microsoft.com/office/drawing/2014/main" id="{8F00F467-1622-D351-CE24-FBD233FF64E0}"/>
                </a:ext>
              </a:extLst>
            </p:cNvPr>
            <p:cNvSpPr/>
            <p:nvPr/>
          </p:nvSpPr>
          <p:spPr>
            <a:xfrm>
              <a:off x="3649395" y="930221"/>
              <a:ext cx="8187005" cy="3785651"/>
            </a:xfrm>
            <a:prstGeom prst="roundRect">
              <a:avLst>
                <a:gd name="adj" fmla="val 8884"/>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Rectangle: Rounded Corners 39">
              <a:extLst>
                <a:ext uri="{FF2B5EF4-FFF2-40B4-BE49-F238E27FC236}">
                  <a16:creationId xmlns:a16="http://schemas.microsoft.com/office/drawing/2014/main" id="{09D5A3F4-366A-E17C-9595-B61FFC0F8A3A}"/>
                </a:ext>
              </a:extLst>
            </p:cNvPr>
            <p:cNvSpPr/>
            <p:nvPr/>
          </p:nvSpPr>
          <p:spPr>
            <a:xfrm>
              <a:off x="3713389" y="1013534"/>
              <a:ext cx="8081434" cy="432718"/>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2" name="Oval 41">
              <a:extLst>
                <a:ext uri="{FF2B5EF4-FFF2-40B4-BE49-F238E27FC236}">
                  <a16:creationId xmlns:a16="http://schemas.microsoft.com/office/drawing/2014/main" id="{D65C50D3-9089-5FC6-F7D4-38CEC92D1C57}"/>
                </a:ext>
              </a:extLst>
            </p:cNvPr>
            <p:cNvSpPr/>
            <p:nvPr/>
          </p:nvSpPr>
          <p:spPr>
            <a:xfrm>
              <a:off x="10864212" y="1136456"/>
              <a:ext cx="180914" cy="173418"/>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3" name="Oval 42">
              <a:extLst>
                <a:ext uri="{FF2B5EF4-FFF2-40B4-BE49-F238E27FC236}">
                  <a16:creationId xmlns:a16="http://schemas.microsoft.com/office/drawing/2014/main" id="{396C202B-0FDF-337D-21E3-9F1AFDE39380}"/>
                </a:ext>
              </a:extLst>
            </p:cNvPr>
            <p:cNvSpPr/>
            <p:nvPr/>
          </p:nvSpPr>
          <p:spPr>
            <a:xfrm>
              <a:off x="11077124" y="1136456"/>
              <a:ext cx="180914" cy="173418"/>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 name="Oval 43">
              <a:extLst>
                <a:ext uri="{FF2B5EF4-FFF2-40B4-BE49-F238E27FC236}">
                  <a16:creationId xmlns:a16="http://schemas.microsoft.com/office/drawing/2014/main" id="{2EA2A1DD-2737-FACC-C3BE-FAE5949A4959}"/>
                </a:ext>
              </a:extLst>
            </p:cNvPr>
            <p:cNvSpPr/>
            <p:nvPr/>
          </p:nvSpPr>
          <p:spPr>
            <a:xfrm>
              <a:off x="11321531" y="1136456"/>
              <a:ext cx="180914" cy="173418"/>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5" name="TextBox 44">
              <a:extLst>
                <a:ext uri="{FF2B5EF4-FFF2-40B4-BE49-F238E27FC236}">
                  <a16:creationId xmlns:a16="http://schemas.microsoft.com/office/drawing/2014/main" id="{1EC2F1CB-1095-1DC4-F8AE-7DC655ACB03B}"/>
                </a:ext>
              </a:extLst>
            </p:cNvPr>
            <p:cNvSpPr txBox="1"/>
            <p:nvPr/>
          </p:nvSpPr>
          <p:spPr>
            <a:xfrm>
              <a:off x="3982130" y="1077934"/>
              <a:ext cx="1272933"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46" name="TextBox 45">
              <a:extLst>
                <a:ext uri="{FF2B5EF4-FFF2-40B4-BE49-F238E27FC236}">
                  <a16:creationId xmlns:a16="http://schemas.microsoft.com/office/drawing/2014/main" id="{884EECC8-0677-B910-FEB2-F9119E7544BF}"/>
                </a:ext>
              </a:extLst>
            </p:cNvPr>
            <p:cNvSpPr txBox="1"/>
            <p:nvPr/>
          </p:nvSpPr>
          <p:spPr>
            <a:xfrm>
              <a:off x="4142961" y="1529565"/>
              <a:ext cx="7980435" cy="3452371"/>
            </a:xfrm>
            <a:prstGeom prst="rect">
              <a:avLst/>
            </a:prstGeom>
            <a:noFill/>
          </p:spPr>
          <p:txBody>
            <a:bodyPr wrap="square" rtlCol="0">
              <a:spAutoFit/>
            </a:bodyPr>
            <a:lstStyle/>
            <a:p>
              <a:br>
                <a:rPr lang="en-IN" sz="100" dirty="0">
                  <a:solidFill>
                    <a:schemeClr val="bg1"/>
                  </a:solidFill>
                </a:rPr>
              </a:br>
              <a:r>
                <a:rPr lang="en-IN" sz="1100" dirty="0" err="1">
                  <a:solidFill>
                    <a:srgbClr val="FC5130"/>
                  </a:solidFill>
                </a:rPr>
                <a:t>all_intervenion</a:t>
              </a:r>
              <a:r>
                <a:rPr lang="en-IN" sz="1100" dirty="0">
                  <a:solidFill>
                    <a:srgbClr val="FC5130"/>
                  </a:solidFill>
                </a:rPr>
                <a:t> = [item </a:t>
              </a:r>
              <a:r>
                <a:rPr lang="en-IN" sz="1100" dirty="0">
                  <a:solidFill>
                    <a:srgbClr val="FFC000"/>
                  </a:solidFill>
                </a:rPr>
                <a:t>for</a:t>
              </a:r>
              <a:r>
                <a:rPr lang="en-IN" sz="1100" dirty="0">
                  <a:solidFill>
                    <a:srgbClr val="FC5130"/>
                  </a:solidFill>
                </a:rPr>
                <a:t> items </a:t>
              </a:r>
              <a:r>
                <a:rPr lang="en-IN" sz="1100" dirty="0">
                  <a:solidFill>
                    <a:srgbClr val="FFC000"/>
                  </a:solidFill>
                </a:rPr>
                <a:t>in</a:t>
              </a:r>
              <a:r>
                <a:rPr lang="en-IN" sz="1100" dirty="0">
                  <a:solidFill>
                    <a:srgbClr val="FC5130"/>
                  </a:solidFill>
                </a:rPr>
                <a:t> data[</a:t>
              </a:r>
              <a:r>
                <a:rPr lang="en-IN" sz="1100" dirty="0">
                  <a:solidFill>
                    <a:schemeClr val="accent6"/>
                  </a:solidFill>
                </a:rPr>
                <a:t>'Interventions Types</a:t>
              </a:r>
              <a:r>
                <a:rPr lang="en-IN" sz="1100" dirty="0">
                  <a:solidFill>
                    <a:srgbClr val="FC5130"/>
                  </a:solidFill>
                </a:rPr>
                <a:t>'] </a:t>
              </a:r>
              <a:r>
                <a:rPr lang="en-IN" sz="1100" dirty="0">
                  <a:solidFill>
                    <a:srgbClr val="FFC000"/>
                  </a:solidFill>
                </a:rPr>
                <a:t>for</a:t>
              </a:r>
              <a:r>
                <a:rPr lang="en-IN" sz="1100" dirty="0">
                  <a:solidFill>
                    <a:srgbClr val="FC5130"/>
                  </a:solidFill>
                </a:rPr>
                <a:t> item </a:t>
              </a:r>
              <a:r>
                <a:rPr lang="en-IN" sz="1100" dirty="0">
                  <a:solidFill>
                    <a:srgbClr val="FFC000"/>
                  </a:solidFill>
                </a:rPr>
                <a:t>in</a:t>
              </a:r>
              <a:r>
                <a:rPr lang="en-IN" sz="1100" dirty="0">
                  <a:solidFill>
                    <a:srgbClr val="FC5130"/>
                  </a:solidFill>
                </a:rPr>
                <a:t> items]</a:t>
              </a:r>
            </a:p>
            <a:p>
              <a:r>
                <a:rPr lang="en-IN" sz="1100" dirty="0" err="1">
                  <a:solidFill>
                    <a:srgbClr val="FC5130"/>
                  </a:solidFill>
                </a:rPr>
                <a:t>intervention_count</a:t>
              </a:r>
              <a:r>
                <a:rPr lang="en-IN" sz="1100" dirty="0">
                  <a:solidFill>
                    <a:srgbClr val="FC5130"/>
                  </a:solidFill>
                </a:rPr>
                <a:t> = Counter(</a:t>
              </a:r>
              <a:r>
                <a:rPr lang="en-IN" sz="1100" dirty="0" err="1">
                  <a:solidFill>
                    <a:srgbClr val="FC5130"/>
                  </a:solidFill>
                </a:rPr>
                <a:t>all_intervenion</a:t>
              </a:r>
              <a:r>
                <a:rPr lang="en-IN" sz="1100" dirty="0">
                  <a:solidFill>
                    <a:srgbClr val="FC5130"/>
                  </a:solidFill>
                </a:rPr>
                <a:t>)</a:t>
              </a:r>
            </a:p>
            <a:p>
              <a:r>
                <a:rPr lang="en-IN" sz="1100" dirty="0">
                  <a:solidFill>
                    <a:srgbClr val="FC5130"/>
                  </a:solidFill>
                </a:rPr>
                <a:t>mc=</a:t>
              </a:r>
              <a:r>
                <a:rPr lang="en-IN" sz="1100" dirty="0" err="1">
                  <a:solidFill>
                    <a:srgbClr val="FC5130"/>
                  </a:solidFill>
                </a:rPr>
                <a:t>pd.DataFrame</a:t>
              </a:r>
              <a:r>
                <a:rPr lang="en-IN" sz="1100" dirty="0">
                  <a:solidFill>
                    <a:srgbClr val="FC5130"/>
                  </a:solidFill>
                </a:rPr>
                <a:t>(</a:t>
              </a:r>
              <a:r>
                <a:rPr lang="en-IN" sz="1100" dirty="0" err="1">
                  <a:solidFill>
                    <a:srgbClr val="FC5130"/>
                  </a:solidFill>
                </a:rPr>
                <a:t>intervention_count</a:t>
              </a:r>
              <a:r>
                <a:rPr lang="en-IN" sz="1100" dirty="0" err="1">
                  <a:solidFill>
                    <a:srgbClr val="FFC000"/>
                  </a:solidFill>
                </a:rPr>
                <a:t>.items</a:t>
              </a:r>
              <a:r>
                <a:rPr lang="en-IN" sz="1100" dirty="0">
                  <a:solidFill>
                    <a:srgbClr val="FFC000"/>
                  </a:solidFill>
                </a:rPr>
                <a:t>(),</a:t>
              </a:r>
              <a:r>
                <a:rPr lang="en-IN" sz="1100" dirty="0">
                  <a:solidFill>
                    <a:srgbClr val="FC5130"/>
                  </a:solidFill>
                </a:rPr>
                <a:t>columns=[</a:t>
              </a:r>
              <a:r>
                <a:rPr lang="en-IN" sz="1100" dirty="0">
                  <a:solidFill>
                    <a:schemeClr val="accent6"/>
                  </a:solidFill>
                </a:rPr>
                <a:t>'</a:t>
              </a:r>
              <a:r>
                <a:rPr lang="en-IN" sz="1100" dirty="0" err="1">
                  <a:solidFill>
                    <a:schemeClr val="accent6"/>
                  </a:solidFill>
                </a:rPr>
                <a:t>type','count</a:t>
              </a:r>
              <a:r>
                <a:rPr lang="en-IN" sz="1100" dirty="0">
                  <a:solidFill>
                    <a:srgbClr val="FC5130"/>
                  </a:solidFill>
                </a:rPr>
                <a:t>'])</a:t>
              </a:r>
            </a:p>
            <a:p>
              <a:r>
                <a:rPr lang="en-IN" sz="1100" dirty="0">
                  <a:solidFill>
                    <a:srgbClr val="FC5130"/>
                  </a:solidFill>
                </a:rPr>
                <a:t>mc=</a:t>
              </a:r>
              <a:r>
                <a:rPr lang="en-IN" sz="1100" dirty="0" err="1">
                  <a:solidFill>
                    <a:srgbClr val="FC5130"/>
                  </a:solidFill>
                </a:rPr>
                <a:t>mc.</a:t>
              </a:r>
              <a:r>
                <a:rPr lang="en-IN" sz="1100" dirty="0" err="1">
                  <a:solidFill>
                    <a:srgbClr val="FFC000"/>
                  </a:solidFill>
                </a:rPr>
                <a:t>sort_values</a:t>
              </a:r>
              <a:r>
                <a:rPr lang="en-IN" sz="1100" dirty="0">
                  <a:solidFill>
                    <a:srgbClr val="FC5130"/>
                  </a:solidFill>
                </a:rPr>
                <a:t>(by='</a:t>
              </a:r>
              <a:r>
                <a:rPr lang="en-IN" sz="1100" dirty="0">
                  <a:solidFill>
                    <a:schemeClr val="accent6"/>
                  </a:solidFill>
                </a:rPr>
                <a:t>count</a:t>
              </a:r>
              <a:r>
                <a:rPr lang="en-IN" sz="1100" dirty="0">
                  <a:solidFill>
                    <a:srgbClr val="FC5130"/>
                  </a:solidFill>
                </a:rPr>
                <a:t>', ascending=</a:t>
              </a:r>
              <a:r>
                <a:rPr lang="en-IN" sz="1100" dirty="0">
                  <a:solidFill>
                    <a:srgbClr val="FFC000"/>
                  </a:solidFill>
                </a:rPr>
                <a:t>False</a:t>
              </a:r>
              <a:r>
                <a:rPr lang="en-IN" sz="1100" dirty="0">
                  <a:solidFill>
                    <a:srgbClr val="FC5130"/>
                  </a:solidFill>
                </a:rPr>
                <a:t>)</a:t>
              </a:r>
            </a:p>
            <a:p>
              <a:br>
                <a:rPr lang="en-IN" sz="1100" dirty="0">
                  <a:solidFill>
                    <a:srgbClr val="FC5130"/>
                  </a:solidFill>
                </a:rPr>
              </a:br>
              <a:br>
                <a:rPr lang="en-IN" sz="1100" dirty="0">
                  <a:solidFill>
                    <a:srgbClr val="FC5130"/>
                  </a:solidFill>
                </a:rPr>
              </a:br>
              <a:r>
                <a:rPr lang="en-IN" sz="1100" dirty="0" err="1">
                  <a:solidFill>
                    <a:srgbClr val="FC5130"/>
                  </a:solidFill>
                </a:rPr>
                <a:t>sns.set_style</a:t>
              </a:r>
              <a:r>
                <a:rPr lang="en-IN" sz="1100" dirty="0">
                  <a:solidFill>
                    <a:srgbClr val="FC5130"/>
                  </a:solidFill>
                </a:rPr>
                <a:t>(</a:t>
              </a:r>
              <a:r>
                <a:rPr lang="en-IN" sz="1100" dirty="0">
                  <a:solidFill>
                    <a:schemeClr val="accent6"/>
                  </a:solidFill>
                </a:rPr>
                <a:t>'</a:t>
              </a:r>
              <a:r>
                <a:rPr lang="en-IN" sz="1100" dirty="0" err="1">
                  <a:solidFill>
                    <a:schemeClr val="accent6"/>
                  </a:solidFill>
                </a:rPr>
                <a:t>whitegrid</a:t>
              </a:r>
              <a:r>
                <a:rPr lang="en-IN" sz="1100" dirty="0">
                  <a:solidFill>
                    <a:schemeClr val="accent6"/>
                  </a:solidFill>
                </a:rPr>
                <a:t>'</a:t>
              </a:r>
              <a:r>
                <a:rPr lang="en-IN" sz="1100" dirty="0">
                  <a:solidFill>
                    <a:srgbClr val="FC5130"/>
                  </a:solidFill>
                </a:rPr>
                <a:t>)</a:t>
              </a:r>
            </a:p>
            <a:p>
              <a:r>
                <a:rPr lang="en-IN" sz="1100" dirty="0">
                  <a:solidFill>
                    <a:srgbClr val="FC5130"/>
                  </a:solidFill>
                </a:rPr>
                <a:t># </a:t>
              </a:r>
              <a:r>
                <a:rPr lang="en-IN" sz="1100" dirty="0" err="1">
                  <a:solidFill>
                    <a:srgbClr val="FC5130"/>
                  </a:solidFill>
                </a:rPr>
                <a:t>plt.figure</a:t>
              </a:r>
              <a:r>
                <a:rPr lang="en-IN" sz="1100" dirty="0">
                  <a:solidFill>
                    <a:srgbClr val="FC5130"/>
                  </a:solidFill>
                </a:rPr>
                <a:t>(</a:t>
              </a:r>
              <a:r>
                <a:rPr lang="en-IN" sz="1100" dirty="0" err="1">
                  <a:solidFill>
                    <a:srgbClr val="FC5130"/>
                  </a:solidFill>
                </a:rPr>
                <a:t>figsize</a:t>
              </a:r>
              <a:r>
                <a:rPr lang="en-IN" sz="1100" dirty="0">
                  <a:solidFill>
                    <a:srgbClr val="FC5130"/>
                  </a:solidFill>
                </a:rPr>
                <a:t>=(</a:t>
              </a:r>
              <a:r>
                <a:rPr lang="en-IN" sz="1100" dirty="0">
                  <a:solidFill>
                    <a:srgbClr val="FFC000"/>
                  </a:solidFill>
                </a:rPr>
                <a:t>12, 7</a:t>
              </a:r>
              <a:r>
                <a:rPr lang="en-IN" sz="1100" dirty="0">
                  <a:solidFill>
                    <a:srgbClr val="FC5130"/>
                  </a:solidFill>
                </a:rPr>
                <a:t>))</a:t>
              </a:r>
            </a:p>
            <a:p>
              <a:r>
                <a:rPr lang="en-IN" sz="1100" dirty="0" err="1">
                  <a:solidFill>
                    <a:srgbClr val="FC5130"/>
                  </a:solidFill>
                </a:rPr>
                <a:t>plt.title</a:t>
              </a:r>
              <a:r>
                <a:rPr lang="en-IN" sz="1100" dirty="0">
                  <a:solidFill>
                    <a:srgbClr val="FC5130"/>
                  </a:solidFill>
                </a:rPr>
                <a:t>("</a:t>
              </a:r>
              <a:r>
                <a:rPr lang="en-IN" sz="1100" dirty="0">
                  <a:solidFill>
                    <a:schemeClr val="accent6"/>
                  </a:solidFill>
                </a:rPr>
                <a:t>Most Commonly used Interventions</a:t>
              </a:r>
              <a:r>
                <a:rPr lang="en-IN" sz="1100" dirty="0">
                  <a:solidFill>
                    <a:srgbClr val="FC5130"/>
                  </a:solidFill>
                </a:rPr>
                <a:t>", </a:t>
              </a:r>
              <a:r>
                <a:rPr lang="en-IN" sz="1100" dirty="0" err="1">
                  <a:solidFill>
                    <a:srgbClr val="FC5130"/>
                  </a:solidFill>
                </a:rPr>
                <a:t>fontsize</a:t>
              </a:r>
              <a:r>
                <a:rPr lang="en-IN" sz="1100" dirty="0">
                  <a:solidFill>
                    <a:srgbClr val="FC5130"/>
                  </a:solidFill>
                </a:rPr>
                <a:t>=</a:t>
              </a:r>
              <a:r>
                <a:rPr lang="en-IN" sz="1100" dirty="0">
                  <a:solidFill>
                    <a:srgbClr val="FFC000"/>
                  </a:solidFill>
                </a:rPr>
                <a:t>16</a:t>
              </a:r>
              <a:r>
                <a:rPr lang="en-IN" sz="1100" dirty="0">
                  <a:solidFill>
                    <a:srgbClr val="FC5130"/>
                  </a:solidFill>
                </a:rPr>
                <a:t>)</a:t>
              </a:r>
            </a:p>
            <a:p>
              <a:br>
                <a:rPr lang="en-IN" sz="1100" dirty="0">
                  <a:solidFill>
                    <a:srgbClr val="FC5130"/>
                  </a:solidFill>
                </a:rPr>
              </a:br>
              <a:r>
                <a:rPr lang="en-IN" sz="1100" dirty="0" err="1">
                  <a:solidFill>
                    <a:srgbClr val="FC5130"/>
                  </a:solidFill>
                </a:rPr>
                <a:t>ax</a:t>
              </a:r>
              <a:r>
                <a:rPr lang="en-IN" sz="1100" dirty="0">
                  <a:solidFill>
                    <a:srgbClr val="FC5130"/>
                  </a:solidFill>
                </a:rPr>
                <a:t> = </a:t>
              </a:r>
              <a:r>
                <a:rPr lang="en-IN" sz="1100" dirty="0" err="1">
                  <a:solidFill>
                    <a:srgbClr val="FC5130"/>
                  </a:solidFill>
                </a:rPr>
                <a:t>sns.barplot</a:t>
              </a:r>
              <a:r>
                <a:rPr lang="en-IN" sz="1100" dirty="0">
                  <a:solidFill>
                    <a:srgbClr val="FC5130"/>
                  </a:solidFill>
                </a:rPr>
                <a:t>(data=</a:t>
              </a:r>
              <a:r>
                <a:rPr lang="en-IN" sz="1100" dirty="0" err="1">
                  <a:solidFill>
                    <a:srgbClr val="FC5130"/>
                  </a:solidFill>
                </a:rPr>
                <a:t>mc,x</a:t>
              </a:r>
              <a:r>
                <a:rPr lang="en-IN" sz="1100" dirty="0">
                  <a:solidFill>
                    <a:srgbClr val="FC5130"/>
                  </a:solidFill>
                </a:rPr>
                <a:t>=</a:t>
              </a:r>
              <a:r>
                <a:rPr lang="en-IN" sz="1100" dirty="0">
                  <a:solidFill>
                    <a:schemeClr val="accent6"/>
                  </a:solidFill>
                </a:rPr>
                <a:t>'</a:t>
              </a:r>
              <a:r>
                <a:rPr lang="en-IN" sz="1100" dirty="0" err="1">
                  <a:solidFill>
                    <a:schemeClr val="accent6"/>
                  </a:solidFill>
                </a:rPr>
                <a:t>type',</a:t>
              </a:r>
              <a:r>
                <a:rPr lang="en-IN" sz="1100" dirty="0" err="1">
                  <a:solidFill>
                    <a:srgbClr val="FC5130"/>
                  </a:solidFill>
                </a:rPr>
                <a:t>y</a:t>
              </a:r>
              <a:r>
                <a:rPr lang="en-IN" sz="1100" dirty="0">
                  <a:solidFill>
                    <a:srgbClr val="FC5130"/>
                  </a:solidFill>
                </a:rPr>
                <a:t>=</a:t>
              </a:r>
              <a:r>
                <a:rPr lang="en-IN" sz="1100" dirty="0">
                  <a:solidFill>
                    <a:schemeClr val="accent6"/>
                  </a:solidFill>
                </a:rPr>
                <a:t>'</a:t>
              </a:r>
              <a:r>
                <a:rPr lang="en-IN" sz="1100" dirty="0" err="1">
                  <a:solidFill>
                    <a:schemeClr val="accent6"/>
                  </a:solidFill>
                </a:rPr>
                <a:t>count'</a:t>
              </a:r>
              <a:r>
                <a:rPr lang="en-IN" sz="1100" dirty="0" err="1">
                  <a:solidFill>
                    <a:srgbClr val="FC5130"/>
                  </a:solidFill>
                </a:rPr>
                <a:t>,hue</a:t>
              </a:r>
              <a:r>
                <a:rPr lang="en-IN" sz="1100" dirty="0">
                  <a:solidFill>
                    <a:srgbClr val="FC5130"/>
                  </a:solidFill>
                </a:rPr>
                <a:t>="</a:t>
              </a:r>
              <a:r>
                <a:rPr lang="en-IN" sz="1100" dirty="0" err="1">
                  <a:solidFill>
                    <a:schemeClr val="accent6"/>
                  </a:solidFill>
                </a:rPr>
                <a:t>type</a:t>
              </a:r>
              <a:r>
                <a:rPr lang="en-IN" sz="1100" dirty="0" err="1">
                  <a:solidFill>
                    <a:srgbClr val="FC5130"/>
                  </a:solidFill>
                </a:rPr>
                <a:t>",palette</a:t>
              </a:r>
              <a:r>
                <a:rPr lang="en-IN" sz="1100" dirty="0">
                  <a:solidFill>
                    <a:srgbClr val="FC5130"/>
                  </a:solidFill>
                </a:rPr>
                <a:t>='</a:t>
              </a:r>
              <a:r>
                <a:rPr lang="en-IN" sz="1100" dirty="0" err="1">
                  <a:solidFill>
                    <a:schemeClr val="accent6"/>
                  </a:solidFill>
                </a:rPr>
                <a:t>coolwarm</a:t>
              </a:r>
              <a:r>
                <a:rPr lang="en-IN" sz="1100" dirty="0">
                  <a:solidFill>
                    <a:srgbClr val="FC5130"/>
                  </a:solidFill>
                </a:rPr>
                <a:t>')</a:t>
              </a:r>
            </a:p>
            <a:p>
              <a:br>
                <a:rPr lang="en-IN" sz="1100" dirty="0">
                  <a:solidFill>
                    <a:srgbClr val="FC5130"/>
                  </a:solidFill>
                </a:rPr>
              </a:br>
              <a:r>
                <a:rPr lang="en-IN" sz="1100" dirty="0">
                  <a:solidFill>
                    <a:srgbClr val="FC5130"/>
                  </a:solidFill>
                </a:rPr>
                <a:t>for bar in </a:t>
              </a:r>
              <a:r>
                <a:rPr lang="en-IN" sz="1100" dirty="0" err="1">
                  <a:solidFill>
                    <a:srgbClr val="FC5130"/>
                  </a:solidFill>
                </a:rPr>
                <a:t>ax.patches</a:t>
              </a:r>
              <a:r>
                <a:rPr lang="en-IN" sz="1100" dirty="0">
                  <a:solidFill>
                    <a:srgbClr val="FC5130"/>
                  </a:solidFill>
                </a:rPr>
                <a:t>:</a:t>
              </a:r>
            </a:p>
            <a:p>
              <a:r>
                <a:rPr lang="en-IN" sz="1100" dirty="0">
                  <a:solidFill>
                    <a:srgbClr val="FC5130"/>
                  </a:solidFill>
                </a:rPr>
                <a:t>    height=</a:t>
              </a:r>
              <a:r>
                <a:rPr lang="en-IN" sz="1100" dirty="0" err="1">
                  <a:solidFill>
                    <a:srgbClr val="FC5130"/>
                  </a:solidFill>
                </a:rPr>
                <a:t>bar.</a:t>
              </a:r>
              <a:r>
                <a:rPr lang="en-IN" sz="1100" dirty="0" err="1">
                  <a:solidFill>
                    <a:srgbClr val="FFC000"/>
                  </a:solidFill>
                </a:rPr>
                <a:t>get_height</a:t>
              </a:r>
              <a:r>
                <a:rPr lang="en-IN" sz="1100" dirty="0">
                  <a:solidFill>
                    <a:srgbClr val="FFC000"/>
                  </a:solidFill>
                </a:rPr>
                <a:t>()</a:t>
              </a:r>
            </a:p>
            <a:p>
              <a:r>
                <a:rPr lang="en-IN" sz="1100" dirty="0">
                  <a:solidFill>
                    <a:srgbClr val="FC5130"/>
                  </a:solidFill>
                </a:rPr>
                <a:t>    </a:t>
              </a:r>
              <a:r>
                <a:rPr lang="en-IN" sz="1100" dirty="0" err="1">
                  <a:solidFill>
                    <a:srgbClr val="FC5130"/>
                  </a:solidFill>
                </a:rPr>
                <a:t>ax</a:t>
              </a:r>
              <a:r>
                <a:rPr lang="en-IN" sz="1100" dirty="0" err="1">
                  <a:solidFill>
                    <a:srgbClr val="FFC000"/>
                  </a:solidFill>
                </a:rPr>
                <a:t>.text</a:t>
              </a:r>
              <a:r>
                <a:rPr lang="en-IN" sz="1100" dirty="0">
                  <a:solidFill>
                    <a:srgbClr val="FC5130"/>
                  </a:solidFill>
                </a:rPr>
                <a:t>(</a:t>
              </a:r>
            </a:p>
            <a:p>
              <a:r>
                <a:rPr lang="en-IN" sz="1100" dirty="0">
                  <a:solidFill>
                    <a:srgbClr val="FC5130"/>
                  </a:solidFill>
                </a:rPr>
                <a:t>        </a:t>
              </a:r>
              <a:r>
                <a:rPr lang="en-IN" sz="1100" dirty="0" err="1">
                  <a:solidFill>
                    <a:srgbClr val="FC5130"/>
                  </a:solidFill>
                </a:rPr>
                <a:t>bar.</a:t>
              </a:r>
              <a:r>
                <a:rPr lang="en-IN" sz="1100" dirty="0" err="1">
                  <a:solidFill>
                    <a:srgbClr val="FFC000"/>
                  </a:solidFill>
                </a:rPr>
                <a:t>get_x</a:t>
              </a:r>
              <a:r>
                <a:rPr lang="en-IN" sz="1100" dirty="0">
                  <a:solidFill>
                    <a:srgbClr val="FFC000"/>
                  </a:solidFill>
                </a:rPr>
                <a:t>() </a:t>
              </a:r>
              <a:r>
                <a:rPr lang="en-IN" sz="1100" dirty="0">
                  <a:solidFill>
                    <a:srgbClr val="FC5130"/>
                  </a:solidFill>
                </a:rPr>
                <a:t>+ </a:t>
              </a:r>
              <a:r>
                <a:rPr lang="en-IN" sz="1100" dirty="0" err="1">
                  <a:solidFill>
                    <a:srgbClr val="FC5130"/>
                  </a:solidFill>
                </a:rPr>
                <a:t>bar.</a:t>
              </a:r>
              <a:r>
                <a:rPr lang="en-IN" sz="1100" dirty="0" err="1">
                  <a:solidFill>
                    <a:srgbClr val="FFC000"/>
                  </a:solidFill>
                </a:rPr>
                <a:t>get_width</a:t>
              </a:r>
              <a:r>
                <a:rPr lang="en-IN" sz="1100" dirty="0">
                  <a:solidFill>
                    <a:srgbClr val="FFC000"/>
                  </a:solidFill>
                </a:rPr>
                <a:t>()/</a:t>
              </a:r>
              <a:r>
                <a:rPr lang="en-IN" sz="1100" dirty="0">
                  <a:solidFill>
                    <a:srgbClr val="FC5130"/>
                  </a:solidFill>
                </a:rPr>
                <a:t>2,</a:t>
              </a:r>
            </a:p>
            <a:p>
              <a:r>
                <a:rPr lang="en-IN" sz="1100" dirty="0">
                  <a:solidFill>
                    <a:srgbClr val="FC5130"/>
                  </a:solidFill>
                </a:rPr>
                <a:t>        height + 1,</a:t>
              </a:r>
            </a:p>
            <a:p>
              <a:r>
                <a:rPr lang="en-IN" sz="1100" dirty="0">
                  <a:solidFill>
                    <a:srgbClr val="FC5130"/>
                  </a:solidFill>
                </a:rPr>
                <a:t>        f'{int(height)}',</a:t>
              </a:r>
            </a:p>
            <a:p>
              <a:r>
                <a:rPr lang="en-IN" sz="1100" dirty="0">
                  <a:solidFill>
                    <a:srgbClr val="FC5130"/>
                  </a:solidFill>
                </a:rPr>
                <a:t>        ha="</a:t>
              </a:r>
              <a:r>
                <a:rPr lang="en-IN" sz="1100" dirty="0" err="1">
                  <a:solidFill>
                    <a:srgbClr val="FC5130"/>
                  </a:solidFill>
                </a:rPr>
                <a:t>center</a:t>
              </a:r>
              <a:r>
                <a:rPr lang="en-IN" sz="1100" dirty="0">
                  <a:solidFill>
                    <a:srgbClr val="FC5130"/>
                  </a:solidFill>
                </a:rPr>
                <a:t>",</a:t>
              </a:r>
              <a:r>
                <a:rPr lang="en-IN" sz="1100" dirty="0" err="1">
                  <a:solidFill>
                    <a:srgbClr val="FC5130"/>
                  </a:solidFill>
                </a:rPr>
                <a:t>va</a:t>
              </a:r>
              <a:r>
                <a:rPr lang="en-IN" sz="1100" dirty="0">
                  <a:solidFill>
                    <a:srgbClr val="FC5130"/>
                  </a:solidFill>
                </a:rPr>
                <a:t>="bottom",</a:t>
              </a:r>
              <a:r>
                <a:rPr lang="en-IN" sz="1100" dirty="0" err="1">
                  <a:solidFill>
                    <a:srgbClr val="FC5130"/>
                  </a:solidFill>
                </a:rPr>
                <a:t>fontsize</a:t>
              </a:r>
              <a:r>
                <a:rPr lang="en-IN" sz="1100" dirty="0">
                  <a:solidFill>
                    <a:srgbClr val="FC5130"/>
                  </a:solidFill>
                </a:rPr>
                <a:t>=10</a:t>
              </a:r>
            </a:p>
            <a:p>
              <a:r>
                <a:rPr lang="en-IN" sz="1100" dirty="0">
                  <a:solidFill>
                    <a:srgbClr val="FC5130"/>
                  </a:solidFill>
                </a:rPr>
                <a:t>    )</a:t>
              </a:r>
            </a:p>
            <a:p>
              <a:r>
                <a:rPr lang="en-IN" sz="1100" dirty="0" err="1">
                  <a:solidFill>
                    <a:srgbClr val="FC5130"/>
                  </a:solidFill>
                </a:rPr>
                <a:t>plt.ylabel</a:t>
              </a:r>
              <a:r>
                <a:rPr lang="en-IN" sz="1100" dirty="0">
                  <a:solidFill>
                    <a:srgbClr val="FC5130"/>
                  </a:solidFill>
                </a:rPr>
                <a:t>(</a:t>
              </a:r>
              <a:r>
                <a:rPr lang="en-IN" sz="1100" dirty="0">
                  <a:solidFill>
                    <a:schemeClr val="accent6"/>
                  </a:solidFill>
                </a:rPr>
                <a:t>'Number of Interventions</a:t>
              </a:r>
              <a:r>
                <a:rPr lang="en-IN" sz="1100" dirty="0">
                  <a:solidFill>
                    <a:srgbClr val="FC5130"/>
                  </a:solidFill>
                </a:rPr>
                <a:t>')</a:t>
              </a:r>
            </a:p>
            <a:p>
              <a:r>
                <a:rPr lang="en-IN" sz="1100" dirty="0" err="1">
                  <a:solidFill>
                    <a:srgbClr val="FC5130"/>
                  </a:solidFill>
                </a:rPr>
                <a:t>plt.xlabel</a:t>
              </a:r>
              <a:r>
                <a:rPr lang="en-IN" sz="1100" dirty="0">
                  <a:solidFill>
                    <a:srgbClr val="FC5130"/>
                  </a:solidFill>
                </a:rPr>
                <a:t>(</a:t>
              </a:r>
              <a:r>
                <a:rPr lang="en-IN" sz="1100" dirty="0">
                  <a:solidFill>
                    <a:schemeClr val="accent6"/>
                  </a:solidFill>
                </a:rPr>
                <a:t>'Types of Interventions</a:t>
              </a:r>
              <a:r>
                <a:rPr lang="en-IN" sz="1100" dirty="0">
                  <a:solidFill>
                    <a:srgbClr val="FC5130"/>
                  </a:solidFill>
                </a:rPr>
                <a:t>')</a:t>
              </a:r>
            </a:p>
            <a:p>
              <a:r>
                <a:rPr lang="en-IN" sz="1100" dirty="0" err="1">
                  <a:solidFill>
                    <a:srgbClr val="FC5130"/>
                  </a:solidFill>
                </a:rPr>
                <a:t>plt.xticks</a:t>
              </a:r>
              <a:r>
                <a:rPr lang="en-IN" sz="1100" dirty="0">
                  <a:solidFill>
                    <a:srgbClr val="FC5130"/>
                  </a:solidFill>
                </a:rPr>
                <a:t>(rotation=-</a:t>
              </a:r>
              <a:r>
                <a:rPr lang="en-IN" sz="1100" dirty="0">
                  <a:solidFill>
                    <a:srgbClr val="FFC000"/>
                  </a:solidFill>
                </a:rPr>
                <a:t>90</a:t>
              </a:r>
              <a:r>
                <a:rPr lang="en-IN" sz="1100" dirty="0">
                  <a:solidFill>
                    <a:srgbClr val="FC5130"/>
                  </a:solidFill>
                </a:rPr>
                <a:t>)</a:t>
              </a:r>
            </a:p>
            <a:p>
              <a:r>
                <a:rPr lang="en-IN" sz="1100" dirty="0" err="1">
                  <a:solidFill>
                    <a:srgbClr val="FC5130"/>
                  </a:solidFill>
                </a:rPr>
                <a:t>plt.grid</a:t>
              </a:r>
              <a:r>
                <a:rPr lang="en-IN" sz="1100" dirty="0">
                  <a:solidFill>
                    <a:srgbClr val="FC5130"/>
                  </a:solidFill>
                </a:rPr>
                <a:t>(</a:t>
              </a:r>
              <a:r>
                <a:rPr lang="en-IN" sz="1100" dirty="0" err="1">
                  <a:solidFill>
                    <a:srgbClr val="FC5130"/>
                  </a:solidFill>
                </a:rPr>
                <a:t>True,linestyle</a:t>
              </a:r>
              <a:r>
                <a:rPr lang="en-IN" sz="1100" dirty="0">
                  <a:solidFill>
                    <a:srgbClr val="FC5130"/>
                  </a:solidFill>
                </a:rPr>
                <a:t>="--",alpha=</a:t>
              </a:r>
              <a:r>
                <a:rPr lang="en-IN" sz="1100" dirty="0">
                  <a:solidFill>
                    <a:srgbClr val="FFC000"/>
                  </a:solidFill>
                </a:rPr>
                <a:t>0.8</a:t>
              </a:r>
              <a:r>
                <a:rPr lang="en-IN" sz="1100" dirty="0">
                  <a:solidFill>
                    <a:srgbClr val="FC5130"/>
                  </a:solidFill>
                </a:rPr>
                <a:t>)</a:t>
              </a:r>
            </a:p>
            <a:p>
              <a:r>
                <a:rPr lang="en-IN" sz="1100" dirty="0" err="1">
                  <a:solidFill>
                    <a:srgbClr val="FC5130"/>
                  </a:solidFill>
                </a:rPr>
                <a:t>plt.savefig</a:t>
              </a:r>
              <a:r>
                <a:rPr lang="en-IN" sz="1100" dirty="0">
                  <a:solidFill>
                    <a:srgbClr val="FC5130"/>
                  </a:solidFill>
                </a:rPr>
                <a:t>("</a:t>
              </a:r>
              <a:r>
                <a:rPr lang="en-IN" sz="1100" dirty="0">
                  <a:solidFill>
                    <a:schemeClr val="accent6"/>
                  </a:solidFill>
                </a:rPr>
                <a:t>Most Commonly used </a:t>
              </a:r>
              <a:r>
                <a:rPr lang="en-IN" sz="1100" dirty="0" err="1">
                  <a:solidFill>
                    <a:schemeClr val="accent6"/>
                  </a:solidFill>
                </a:rPr>
                <a:t>Interventions</a:t>
              </a:r>
              <a:r>
                <a:rPr lang="en-IN" sz="1100" dirty="0" err="1">
                  <a:solidFill>
                    <a:srgbClr val="FC5130"/>
                  </a:solidFill>
                </a:rPr>
                <a:t>",dpi</a:t>
              </a:r>
              <a:r>
                <a:rPr lang="en-IN" sz="1100" dirty="0">
                  <a:solidFill>
                    <a:srgbClr val="FC5130"/>
                  </a:solidFill>
                </a:rPr>
                <a:t>=300,bbox_inches='</a:t>
              </a:r>
              <a:r>
                <a:rPr lang="en-IN" sz="1100" dirty="0">
                  <a:solidFill>
                    <a:schemeClr val="accent6"/>
                  </a:solidFill>
                </a:rPr>
                <a:t>tight</a:t>
              </a:r>
              <a:r>
                <a:rPr lang="en-IN" sz="1100" dirty="0">
                  <a:solidFill>
                    <a:srgbClr val="FC5130"/>
                  </a:solidFill>
                </a:rPr>
                <a:t>')</a:t>
              </a:r>
            </a:p>
            <a:p>
              <a:r>
                <a:rPr lang="en-IN" sz="1100" dirty="0" err="1">
                  <a:solidFill>
                    <a:srgbClr val="FC5130"/>
                  </a:solidFill>
                </a:rPr>
                <a:t>plt.show</a:t>
              </a:r>
              <a:r>
                <a:rPr lang="en-IN" sz="1100" dirty="0">
                  <a:solidFill>
                    <a:srgbClr val="FC5130"/>
                  </a:solidFill>
                </a:rPr>
                <a:t>()</a:t>
              </a:r>
            </a:p>
            <a:p>
              <a:br>
                <a:rPr lang="en-IN" sz="1100" dirty="0">
                  <a:solidFill>
                    <a:srgbClr val="FC5130"/>
                  </a:solidFill>
                </a:rPr>
              </a:br>
              <a:br>
                <a:rPr lang="en-IN" sz="1100" dirty="0">
                  <a:solidFill>
                    <a:srgbClr val="FC5130"/>
                  </a:solidFill>
                </a:rPr>
              </a:br>
              <a:endParaRPr lang="en-IN" sz="1100" dirty="0">
                <a:solidFill>
                  <a:srgbClr val="FC5130"/>
                </a:solidFill>
              </a:endParaRPr>
            </a:p>
          </p:txBody>
        </p:sp>
      </p:grpSp>
      <p:pic>
        <p:nvPicPr>
          <p:cNvPr id="5" name="Picture 4" descr="A graph of different colored bars&#10;&#10;AI-generated content may be incorrect.">
            <a:extLst>
              <a:ext uri="{FF2B5EF4-FFF2-40B4-BE49-F238E27FC236}">
                <a16:creationId xmlns:a16="http://schemas.microsoft.com/office/drawing/2014/main" id="{D1E47843-2F1F-4383-0782-D2CF54C7880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371296" y="1335837"/>
            <a:ext cx="5254763" cy="5227331"/>
          </a:xfrm>
          <a:prstGeom prst="roundRect">
            <a:avLst>
              <a:gd name="adj" fmla="val 8594"/>
            </a:avLst>
          </a:prstGeom>
          <a:solidFill>
            <a:srgbClr val="FFFFFF">
              <a:shade val="85000"/>
            </a:srgbClr>
          </a:solidFill>
          <a:ln>
            <a:noFill/>
          </a:ln>
          <a:effectLst/>
        </p:spPr>
      </p:pic>
    </p:spTree>
    <p:extLst>
      <p:ext uri="{BB962C8B-B14F-4D97-AF65-F5344CB8AC3E}">
        <p14:creationId xmlns:p14="http://schemas.microsoft.com/office/powerpoint/2010/main" val="5407142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50000">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14:bounceEnd="50000">
                                          <p:cBhvr additive="base">
                                            <p:cTn id="7" dur="2000" fill="hold"/>
                                            <p:tgtEl>
                                              <p:spTgt spid="41"/>
                                            </p:tgtEl>
                                            <p:attrNameLst>
                                              <p:attrName>ppt_x</p:attrName>
                                            </p:attrNameLst>
                                          </p:cBhvr>
                                          <p:tavLst>
                                            <p:tav tm="0">
                                              <p:val>
                                                <p:strVal val="#ppt_x"/>
                                              </p:val>
                                            </p:tav>
                                            <p:tav tm="100000">
                                              <p:val>
                                                <p:strVal val="#ppt_x"/>
                                              </p:val>
                                            </p:tav>
                                          </p:tavLst>
                                        </p:anim>
                                        <p:anim calcmode="lin" valueType="num" p14:bounceEnd="50000">
                                          <p:cBhvr additive="base">
                                            <p:cTn id="8" dur="20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2000" fill="hold"/>
                                            <p:tgtEl>
                                              <p:spTgt spid="41"/>
                                            </p:tgtEl>
                                            <p:attrNameLst>
                                              <p:attrName>ppt_x</p:attrName>
                                            </p:attrNameLst>
                                          </p:cBhvr>
                                          <p:tavLst>
                                            <p:tav tm="0">
                                              <p:val>
                                                <p:strVal val="#ppt_x"/>
                                              </p:val>
                                            </p:tav>
                                            <p:tav tm="100000">
                                              <p:val>
                                                <p:strVal val="#ppt_x"/>
                                              </p:val>
                                            </p:tav>
                                          </p:tavLst>
                                        </p:anim>
                                        <p:anim calcmode="lin" valueType="num">
                                          <p:cBhvr additive="base">
                                            <p:cTn id="8" dur="20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F1020"/>
        </a:solidFill>
        <a:effectLst/>
      </p:bgPr>
    </p:bg>
    <p:spTree>
      <p:nvGrpSpPr>
        <p:cNvPr id="1" name="">
          <a:extLst>
            <a:ext uri="{FF2B5EF4-FFF2-40B4-BE49-F238E27FC236}">
              <a16:creationId xmlns:a16="http://schemas.microsoft.com/office/drawing/2014/main" id="{94A9C731-E4D9-832F-B37D-8DC594760758}"/>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82DA6D59-F082-E791-002B-EE91BB2D9664}"/>
              </a:ext>
            </a:extLst>
          </p:cNvPr>
          <p:cNvSpPr txBox="1"/>
          <p:nvPr/>
        </p:nvSpPr>
        <p:spPr>
          <a:xfrm>
            <a:off x="1018571" y="-6341740"/>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2" name="Group 1">
            <a:extLst>
              <a:ext uri="{FF2B5EF4-FFF2-40B4-BE49-F238E27FC236}">
                <a16:creationId xmlns:a16="http://schemas.microsoft.com/office/drawing/2014/main" id="{55B8DC89-F9DE-80ED-C7C4-E2730189F723}"/>
              </a:ext>
            </a:extLst>
          </p:cNvPr>
          <p:cNvGrpSpPr/>
          <p:nvPr/>
        </p:nvGrpSpPr>
        <p:grpSpPr>
          <a:xfrm>
            <a:off x="6770084" y="-7606934"/>
            <a:ext cx="6193562" cy="6731703"/>
            <a:chOff x="6770084" y="270980"/>
            <a:chExt cx="6193562" cy="6731703"/>
          </a:xfrm>
        </p:grpSpPr>
        <p:sp>
          <p:nvSpPr>
            <p:cNvPr id="7" name="Oval 6">
              <a:extLst>
                <a:ext uri="{FF2B5EF4-FFF2-40B4-BE49-F238E27FC236}">
                  <a16:creationId xmlns:a16="http://schemas.microsoft.com/office/drawing/2014/main" id="{3AEAE816-5B85-4EE2-693D-E8ACCB07F28D}"/>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6843C9F3-56D2-C256-3F2F-DF9D823DB36A}"/>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D7FC1332-3C9C-0321-95AD-68BDE587539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7614589"/>
            <a:ext cx="914400" cy="914400"/>
          </a:xfrm>
          <a:prstGeom prst="rect">
            <a:avLst/>
          </a:prstGeom>
        </p:spPr>
      </p:pic>
      <p:pic>
        <p:nvPicPr>
          <p:cNvPr id="10" name="Graphic 9" descr="Stethoscope with solid fill">
            <a:extLst>
              <a:ext uri="{FF2B5EF4-FFF2-40B4-BE49-F238E27FC236}">
                <a16:creationId xmlns:a16="http://schemas.microsoft.com/office/drawing/2014/main" id="{02A3D377-5D61-F1FE-8A1F-08B80DFA07C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2256776"/>
            <a:ext cx="914400" cy="914400"/>
          </a:xfrm>
          <a:prstGeom prst="rect">
            <a:avLst/>
          </a:prstGeom>
        </p:spPr>
      </p:pic>
      <p:pic>
        <p:nvPicPr>
          <p:cNvPr id="11" name="Graphic 10" descr="Stethoscope with solid fill">
            <a:extLst>
              <a:ext uri="{FF2B5EF4-FFF2-40B4-BE49-F238E27FC236}">
                <a16:creationId xmlns:a16="http://schemas.microsoft.com/office/drawing/2014/main" id="{F9C5B106-3F47-CAC8-07A5-F9AB29042AD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2531320"/>
            <a:ext cx="603785" cy="603785"/>
          </a:xfrm>
          <a:prstGeom prst="rect">
            <a:avLst/>
          </a:prstGeom>
        </p:spPr>
      </p:pic>
      <p:pic>
        <p:nvPicPr>
          <p:cNvPr id="12" name="Graphic 11" descr="Stethoscope with solid fill">
            <a:extLst>
              <a:ext uri="{FF2B5EF4-FFF2-40B4-BE49-F238E27FC236}">
                <a16:creationId xmlns:a16="http://schemas.microsoft.com/office/drawing/2014/main" id="{7C43E206-5499-0C4A-4F20-74413BBAC9C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6810814"/>
            <a:ext cx="401586" cy="401586"/>
          </a:xfrm>
          <a:prstGeom prst="rect">
            <a:avLst/>
          </a:prstGeom>
        </p:spPr>
      </p:pic>
      <p:pic>
        <p:nvPicPr>
          <p:cNvPr id="13" name="Graphic 12" descr="Stethoscope with solid fill">
            <a:extLst>
              <a:ext uri="{FF2B5EF4-FFF2-40B4-BE49-F238E27FC236}">
                <a16:creationId xmlns:a16="http://schemas.microsoft.com/office/drawing/2014/main" id="{9102CDCE-10F6-C270-7174-9C2407E7BE3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4782499"/>
            <a:ext cx="401586" cy="401586"/>
          </a:xfrm>
          <a:prstGeom prst="rect">
            <a:avLst/>
          </a:prstGeom>
        </p:spPr>
      </p:pic>
      <p:sp>
        <p:nvSpPr>
          <p:cNvPr id="16" name="TextBox 15">
            <a:extLst>
              <a:ext uri="{FF2B5EF4-FFF2-40B4-BE49-F238E27FC236}">
                <a16:creationId xmlns:a16="http://schemas.microsoft.com/office/drawing/2014/main" id="{346F9BEC-B178-04BB-7A10-29A45B82BEA3}"/>
              </a:ext>
            </a:extLst>
          </p:cNvPr>
          <p:cNvSpPr txBox="1"/>
          <p:nvPr/>
        </p:nvSpPr>
        <p:spPr>
          <a:xfrm>
            <a:off x="311030" y="304800"/>
            <a:ext cx="14957793" cy="584775"/>
          </a:xfrm>
          <a:prstGeom prst="rect">
            <a:avLst/>
          </a:prstGeom>
          <a:noFill/>
        </p:spPr>
        <p:txBody>
          <a:bodyPr wrap="square" rtlCol="0">
            <a:spAutoFit/>
          </a:bodyPr>
          <a:lstStyle/>
          <a:p>
            <a:r>
              <a:rPr lang="en-US" sz="3200" dirty="0">
                <a:solidFill>
                  <a:srgbClr val="E3CFC8"/>
                </a:solidFill>
                <a:latin typeface="Unbounded ExtraBold" pitchFamily="2" charset="0"/>
              </a:rPr>
              <a:t>Analysis </a:t>
            </a:r>
            <a:r>
              <a:rPr lang="en-US" sz="1600" dirty="0">
                <a:solidFill>
                  <a:srgbClr val="E3CFC8"/>
                </a:solidFill>
                <a:latin typeface="Unbounded ExtraBold" pitchFamily="2" charset="0"/>
              </a:rPr>
              <a:t>(Most Commonly used Intervention)</a:t>
            </a:r>
            <a:endParaRPr lang="en-IN" sz="3200" dirty="0">
              <a:solidFill>
                <a:srgbClr val="E3CFC8"/>
              </a:solidFill>
              <a:latin typeface="Unbounded ExtraBold" pitchFamily="2" charset="0"/>
            </a:endParaRPr>
          </a:p>
        </p:txBody>
      </p:sp>
      <p:sp>
        <p:nvSpPr>
          <p:cNvPr id="6" name="TextBox 5">
            <a:extLst>
              <a:ext uri="{FF2B5EF4-FFF2-40B4-BE49-F238E27FC236}">
                <a16:creationId xmlns:a16="http://schemas.microsoft.com/office/drawing/2014/main" id="{3EDC7BF4-B585-6C19-E5DE-56D92E349D7F}"/>
              </a:ext>
            </a:extLst>
          </p:cNvPr>
          <p:cNvSpPr txBox="1"/>
          <p:nvPr/>
        </p:nvSpPr>
        <p:spPr>
          <a:xfrm>
            <a:off x="6101498" y="-6339840"/>
            <a:ext cx="4830662" cy="2308324"/>
          </a:xfrm>
          <a:prstGeom prst="rect">
            <a:avLst/>
          </a:prstGeom>
          <a:noFill/>
        </p:spPr>
        <p:txBody>
          <a:bodyPr wrap="square" rtlCol="0">
            <a:spAutoFit/>
          </a:bodyPr>
          <a:lstStyle/>
          <a:p>
            <a:pPr algn="just"/>
            <a:r>
              <a:rPr lang="en-US" dirty="0">
                <a:solidFill>
                  <a:schemeClr val="tx1">
                    <a:alpha val="20000"/>
                  </a:schemeClr>
                </a:solidFill>
                <a:latin typeface="+mj-lt"/>
              </a:rPr>
              <a:t>Most dataset columns, like Rank, NCT Number, and Title, are complete. Significant missing data occurs in Results First Posted, Study Documents, Acronym, and Phases. Interventions and Locations have moderate gaps, while Outcome Measures, Study Designs, and others show minimal missing values. Targeted data handling is needed for high-missing-value columns.</a:t>
            </a:r>
            <a:endParaRPr lang="en-IN" dirty="0">
              <a:solidFill>
                <a:schemeClr val="tx1">
                  <a:alpha val="20000"/>
                </a:schemeClr>
              </a:solidFill>
              <a:latin typeface="+mj-lt"/>
            </a:endParaRPr>
          </a:p>
        </p:txBody>
      </p:sp>
      <p:sp>
        <p:nvSpPr>
          <p:cNvPr id="22" name="TextBox 21">
            <a:extLst>
              <a:ext uri="{FF2B5EF4-FFF2-40B4-BE49-F238E27FC236}">
                <a16:creationId xmlns:a16="http://schemas.microsoft.com/office/drawing/2014/main" id="{F0873876-ED56-D9E5-9326-79255CC99D18}"/>
              </a:ext>
            </a:extLst>
          </p:cNvPr>
          <p:cNvSpPr txBox="1"/>
          <p:nvPr/>
        </p:nvSpPr>
        <p:spPr>
          <a:xfrm>
            <a:off x="6146800" y="-3495040"/>
            <a:ext cx="5120640" cy="923330"/>
          </a:xfrm>
          <a:prstGeom prst="rect">
            <a:avLst/>
          </a:prstGeom>
          <a:noFill/>
        </p:spPr>
        <p:txBody>
          <a:bodyPr wrap="square" rtlCol="0">
            <a:spAutoFit/>
          </a:bodyPr>
          <a:lstStyle/>
          <a:p>
            <a:pPr algn="just"/>
            <a:r>
              <a:rPr lang="en-US" i="1" dirty="0">
                <a:solidFill>
                  <a:schemeClr val="tx1">
                    <a:alpha val="20000"/>
                  </a:schemeClr>
                </a:solidFill>
              </a:rPr>
              <a:t>Acronym</a:t>
            </a:r>
            <a:r>
              <a:rPr lang="en-US" dirty="0">
                <a:solidFill>
                  <a:schemeClr val="tx1">
                    <a:alpha val="20000"/>
                  </a:schemeClr>
                </a:solidFill>
              </a:rPr>
              <a:t> (shorthand for study titles) or </a:t>
            </a:r>
            <a:r>
              <a:rPr lang="en-US" i="1" dirty="0">
                <a:solidFill>
                  <a:schemeClr val="tx1">
                    <a:alpha val="20000"/>
                  </a:schemeClr>
                </a:solidFill>
              </a:rPr>
              <a:t>Study Documents</a:t>
            </a:r>
            <a:r>
              <a:rPr lang="en-US" dirty="0">
                <a:solidFill>
                  <a:schemeClr val="tx1">
                    <a:alpha val="20000"/>
                  </a:schemeClr>
                </a:solidFill>
              </a:rPr>
              <a:t> (links to PDFs) might not be needed for our analysis then we shall remove it</a:t>
            </a:r>
            <a:endParaRPr lang="en-IN" dirty="0">
              <a:solidFill>
                <a:schemeClr val="tx1">
                  <a:alpha val="20000"/>
                </a:schemeClr>
              </a:solidFill>
            </a:endParaRPr>
          </a:p>
        </p:txBody>
      </p:sp>
      <p:sp>
        <p:nvSpPr>
          <p:cNvPr id="8" name="Rectangle 7">
            <a:extLst>
              <a:ext uri="{FF2B5EF4-FFF2-40B4-BE49-F238E27FC236}">
                <a16:creationId xmlns:a16="http://schemas.microsoft.com/office/drawing/2014/main" id="{5ACAE67B-F072-D6B3-420D-57E96EB543B0}"/>
              </a:ext>
            </a:extLst>
          </p:cNvPr>
          <p:cNvSpPr>
            <a:spLocks noGrp="1" noRot="1" noMove="1" noResize="1" noEditPoints="1" noAdjustHandles="1" noChangeArrowheads="1" noChangeShapeType="1"/>
          </p:cNvSpPr>
          <p:nvPr/>
        </p:nvSpPr>
        <p:spPr>
          <a:xfrm>
            <a:off x="3931920" y="2296160"/>
            <a:ext cx="8260080" cy="4561840"/>
          </a:xfrm>
          <a:prstGeom prst="rect">
            <a:avLst/>
          </a:prstGeom>
          <a:gradFill flip="none" rotWithShape="1">
            <a:gsLst>
              <a:gs pos="13583">
                <a:srgbClr val="3C242E"/>
              </a:gs>
              <a:gs pos="0">
                <a:srgbClr val="3C242E"/>
              </a:gs>
              <a:gs pos="47000">
                <a:srgbClr val="0F1020"/>
              </a:gs>
              <a:gs pos="83000">
                <a:srgbClr val="0F1020"/>
              </a:gs>
              <a:gs pos="100000">
                <a:srgbClr val="0F1020"/>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41" name="Group 40">
            <a:extLst>
              <a:ext uri="{FF2B5EF4-FFF2-40B4-BE49-F238E27FC236}">
                <a16:creationId xmlns:a16="http://schemas.microsoft.com/office/drawing/2014/main" id="{568F2E2B-034F-A16A-91D4-BF20D8541830}"/>
              </a:ext>
            </a:extLst>
          </p:cNvPr>
          <p:cNvGrpSpPr/>
          <p:nvPr/>
        </p:nvGrpSpPr>
        <p:grpSpPr>
          <a:xfrm>
            <a:off x="15049511" y="-4962001"/>
            <a:ext cx="5219092" cy="5117807"/>
            <a:chOff x="6395199" y="1492063"/>
            <a:chExt cx="5219092" cy="5117807"/>
          </a:xfrm>
        </p:grpSpPr>
        <p:sp>
          <p:nvSpPr>
            <p:cNvPr id="24" name="Rectangle: Rounded Corners 23">
              <a:extLst>
                <a:ext uri="{FF2B5EF4-FFF2-40B4-BE49-F238E27FC236}">
                  <a16:creationId xmlns:a16="http://schemas.microsoft.com/office/drawing/2014/main" id="{D66ECD64-97A8-2B62-4A56-5A69514A2E23}"/>
                </a:ext>
              </a:extLst>
            </p:cNvPr>
            <p:cNvSpPr/>
            <p:nvPr/>
          </p:nvSpPr>
          <p:spPr>
            <a:xfrm>
              <a:off x="6395199" y="1492063"/>
              <a:ext cx="5219092" cy="5117807"/>
            </a:xfrm>
            <a:prstGeom prst="roundRect">
              <a:avLst>
                <a:gd name="adj" fmla="val 11918"/>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Rounded Corners 24">
              <a:extLst>
                <a:ext uri="{FF2B5EF4-FFF2-40B4-BE49-F238E27FC236}">
                  <a16:creationId xmlns:a16="http://schemas.microsoft.com/office/drawing/2014/main" id="{95275ABB-9D12-F0A6-BB89-BA6AE836335F}"/>
                </a:ext>
              </a:extLst>
            </p:cNvPr>
            <p:cNvSpPr/>
            <p:nvPr/>
          </p:nvSpPr>
          <p:spPr>
            <a:xfrm>
              <a:off x="6614512" y="1589279"/>
              <a:ext cx="4776955" cy="529331"/>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5" name="TextBox 34">
              <a:extLst>
                <a:ext uri="{FF2B5EF4-FFF2-40B4-BE49-F238E27FC236}">
                  <a16:creationId xmlns:a16="http://schemas.microsoft.com/office/drawing/2014/main" id="{88044DE9-C7D1-0058-F6EE-F0FE92372D65}"/>
                </a:ext>
              </a:extLst>
            </p:cNvPr>
            <p:cNvSpPr txBox="1"/>
            <p:nvPr/>
          </p:nvSpPr>
          <p:spPr>
            <a:xfrm>
              <a:off x="6806335" y="1639802"/>
              <a:ext cx="1485158"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36" name="Oval 35">
              <a:extLst>
                <a:ext uri="{FF2B5EF4-FFF2-40B4-BE49-F238E27FC236}">
                  <a16:creationId xmlns:a16="http://schemas.microsoft.com/office/drawing/2014/main" id="{CB4F99CE-353A-9634-FABD-755F6C50A1EE}"/>
                </a:ext>
              </a:extLst>
            </p:cNvPr>
            <p:cNvSpPr/>
            <p:nvPr/>
          </p:nvSpPr>
          <p:spPr>
            <a:xfrm>
              <a:off x="10556260" y="1745430"/>
              <a:ext cx="180000" cy="180000"/>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Oval 36">
              <a:extLst>
                <a:ext uri="{FF2B5EF4-FFF2-40B4-BE49-F238E27FC236}">
                  <a16:creationId xmlns:a16="http://schemas.microsoft.com/office/drawing/2014/main" id="{E8195EED-F343-217E-9182-93A7BDDCAC81}"/>
                </a:ext>
              </a:extLst>
            </p:cNvPr>
            <p:cNvSpPr/>
            <p:nvPr/>
          </p:nvSpPr>
          <p:spPr>
            <a:xfrm>
              <a:off x="10771693" y="1741050"/>
              <a:ext cx="180000" cy="180000"/>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Oval 37">
              <a:extLst>
                <a:ext uri="{FF2B5EF4-FFF2-40B4-BE49-F238E27FC236}">
                  <a16:creationId xmlns:a16="http://schemas.microsoft.com/office/drawing/2014/main" id="{508BB75F-5A6B-0630-F412-2A9F380629D9}"/>
                </a:ext>
              </a:extLst>
            </p:cNvPr>
            <p:cNvSpPr/>
            <p:nvPr/>
          </p:nvSpPr>
          <p:spPr>
            <a:xfrm>
              <a:off x="10987127" y="1745430"/>
              <a:ext cx="180000" cy="180000"/>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TextBox 38">
              <a:extLst>
                <a:ext uri="{FF2B5EF4-FFF2-40B4-BE49-F238E27FC236}">
                  <a16:creationId xmlns:a16="http://schemas.microsoft.com/office/drawing/2014/main" id="{C31B7ADA-A575-28A9-AD6B-D31201431A76}"/>
                </a:ext>
              </a:extLst>
            </p:cNvPr>
            <p:cNvSpPr txBox="1"/>
            <p:nvPr/>
          </p:nvSpPr>
          <p:spPr>
            <a:xfrm>
              <a:off x="6533463" y="2268989"/>
              <a:ext cx="4858004" cy="2585323"/>
            </a:xfrm>
            <a:prstGeom prst="rect">
              <a:avLst/>
            </a:prstGeom>
            <a:noFill/>
          </p:spPr>
          <p:txBody>
            <a:bodyPr wrap="square" rtlCol="0">
              <a:spAutoFit/>
            </a:bodyPr>
            <a:lstStyle/>
            <a:p>
              <a:r>
                <a:rPr lang="en-US" dirty="0">
                  <a:solidFill>
                    <a:srgbClr val="FC5130"/>
                  </a:solidFill>
                </a:rPr>
                <a:t>data['</a:t>
              </a:r>
              <a:r>
                <a:rPr lang="en-US" dirty="0">
                  <a:solidFill>
                    <a:schemeClr val="accent3">
                      <a:lumMod val="60000"/>
                      <a:lumOff val="40000"/>
                    </a:schemeClr>
                  </a:solidFill>
                </a:rPr>
                <a:t>Countries</a:t>
              </a:r>
              <a:r>
                <a:rPr lang="en-US" dirty="0">
                  <a:solidFill>
                    <a:srgbClr val="FC5130"/>
                  </a:solidFill>
                </a:rPr>
                <a:t>'] </a:t>
              </a:r>
              <a:r>
                <a:rPr lang="en-US" dirty="0">
                  <a:solidFill>
                    <a:schemeClr val="bg1"/>
                  </a:solidFill>
                </a:rPr>
                <a:t>=</a:t>
              </a:r>
              <a:r>
                <a:rPr lang="en-US" dirty="0">
                  <a:solidFill>
                    <a:srgbClr val="FC5130"/>
                  </a:solidFill>
                </a:rPr>
                <a:t>data['</a:t>
              </a:r>
              <a:r>
                <a:rPr lang="en-US" dirty="0">
                  <a:solidFill>
                    <a:schemeClr val="accent3">
                      <a:lumMod val="60000"/>
                      <a:lumOff val="40000"/>
                    </a:schemeClr>
                  </a:solidFill>
                </a:rPr>
                <a:t>Locations</a:t>
              </a:r>
              <a:r>
                <a:rPr lang="en-US" dirty="0">
                  <a:solidFill>
                    <a:srgbClr val="FC5130"/>
                  </a:solidFill>
                </a:rPr>
                <a:t>'].apply(</a:t>
              </a:r>
              <a:r>
                <a:rPr lang="en-US" dirty="0" err="1">
                  <a:solidFill>
                    <a:srgbClr val="FFC000"/>
                  </a:solidFill>
                </a:rPr>
                <a:t>extract_countries</a:t>
              </a:r>
              <a:r>
                <a:rPr lang="en-US" dirty="0">
                  <a:solidFill>
                    <a:srgbClr val="FC5130"/>
                  </a:solidFill>
                </a:rPr>
                <a:t>)</a:t>
              </a:r>
            </a:p>
            <a:p>
              <a:endParaRPr lang="en-US" dirty="0">
                <a:solidFill>
                  <a:srgbClr val="FFFF00"/>
                </a:solidFill>
              </a:endParaRPr>
            </a:p>
            <a:p>
              <a:r>
                <a:rPr lang="en-IN" dirty="0">
                  <a:solidFill>
                    <a:srgbClr val="FC5130"/>
                  </a:solidFill>
                </a:rPr>
                <a:t>data['</a:t>
              </a:r>
              <a:r>
                <a:rPr lang="en-IN" dirty="0">
                  <a:solidFill>
                    <a:schemeClr val="accent3">
                      <a:lumMod val="60000"/>
                      <a:lumOff val="40000"/>
                    </a:schemeClr>
                  </a:solidFill>
                </a:rPr>
                <a:t>Duration</a:t>
              </a:r>
              <a:r>
                <a:rPr lang="en-IN" dirty="0">
                  <a:solidFill>
                    <a:srgbClr val="FC5130"/>
                  </a:solidFill>
                </a:rPr>
                <a:t>']</a:t>
              </a:r>
              <a:r>
                <a:rPr lang="en-IN" dirty="0">
                  <a:solidFill>
                    <a:schemeClr val="bg1"/>
                  </a:solidFill>
                </a:rPr>
                <a:t>=</a:t>
              </a:r>
              <a:r>
                <a:rPr lang="en-IN" dirty="0" err="1">
                  <a:solidFill>
                    <a:srgbClr val="FFC000"/>
                  </a:solidFill>
                </a:rPr>
                <a:t>calculate_duration</a:t>
              </a:r>
              <a:r>
                <a:rPr lang="en-IN" dirty="0">
                  <a:solidFill>
                    <a:srgbClr val="FC5130"/>
                  </a:solidFill>
                </a:rPr>
                <a:t>(data['</a:t>
              </a:r>
              <a:r>
                <a:rPr lang="en-IN" dirty="0">
                  <a:solidFill>
                    <a:schemeClr val="accent3">
                      <a:lumMod val="60000"/>
                      <a:lumOff val="40000"/>
                    </a:schemeClr>
                  </a:solidFill>
                </a:rPr>
                <a:t>Start Date</a:t>
              </a:r>
              <a:r>
                <a:rPr lang="en-IN" dirty="0">
                  <a:solidFill>
                    <a:srgbClr val="FC5130"/>
                  </a:solidFill>
                </a:rPr>
                <a:t>'],data[</a:t>
              </a:r>
              <a:r>
                <a:rPr lang="en-IN" dirty="0">
                  <a:solidFill>
                    <a:schemeClr val="accent3">
                      <a:lumMod val="60000"/>
                      <a:lumOff val="40000"/>
                    </a:schemeClr>
                  </a:solidFill>
                </a:rPr>
                <a:t>'Completion Date</a:t>
              </a:r>
              <a:r>
                <a:rPr lang="en-IN" dirty="0">
                  <a:solidFill>
                    <a:srgbClr val="FC5130"/>
                  </a:solidFill>
                </a:rPr>
                <a:t>’])</a:t>
              </a:r>
            </a:p>
            <a:p>
              <a:endParaRPr lang="en-IN" dirty="0">
                <a:solidFill>
                  <a:srgbClr val="FC5130"/>
                </a:solidFill>
              </a:endParaRPr>
            </a:p>
            <a:p>
              <a:r>
                <a:rPr lang="en-IN" dirty="0">
                  <a:solidFill>
                    <a:srgbClr val="FC5130"/>
                  </a:solidFill>
                </a:rPr>
                <a:t>data[</a:t>
              </a:r>
              <a:r>
                <a:rPr lang="en-IN" dirty="0">
                  <a:solidFill>
                    <a:schemeClr val="accent3">
                      <a:lumMod val="60000"/>
                      <a:lumOff val="40000"/>
                    </a:schemeClr>
                  </a:solidFill>
                </a:rPr>
                <a:t>'Interventions Types</a:t>
              </a:r>
              <a:r>
                <a:rPr lang="en-IN" dirty="0">
                  <a:solidFill>
                    <a:srgbClr val="FC5130"/>
                  </a:solidFill>
                </a:rPr>
                <a:t>']</a:t>
              </a:r>
              <a:r>
                <a:rPr lang="en-IN" dirty="0">
                  <a:solidFill>
                    <a:schemeClr val="bg1"/>
                  </a:solidFill>
                </a:rPr>
                <a:t>=</a:t>
              </a:r>
              <a:r>
                <a:rPr lang="en-IN" dirty="0">
                  <a:solidFill>
                    <a:srgbClr val="FC5130"/>
                  </a:solidFill>
                </a:rPr>
                <a:t>data['</a:t>
              </a:r>
              <a:r>
                <a:rPr lang="en-IN" dirty="0">
                  <a:solidFill>
                    <a:schemeClr val="accent3">
                      <a:lumMod val="60000"/>
                      <a:lumOff val="40000"/>
                    </a:schemeClr>
                  </a:solidFill>
                </a:rPr>
                <a:t>Interventions</a:t>
              </a:r>
              <a:r>
                <a:rPr lang="en-IN" dirty="0">
                  <a:solidFill>
                    <a:srgbClr val="FC5130"/>
                  </a:solidFill>
                </a:rPr>
                <a:t>'].apply(</a:t>
              </a:r>
              <a:r>
                <a:rPr lang="en-IN" dirty="0" err="1">
                  <a:solidFill>
                    <a:srgbClr val="FFC000"/>
                  </a:solidFill>
                </a:rPr>
                <a:t>extract_intervention_types</a:t>
              </a:r>
              <a:r>
                <a:rPr lang="en-IN" dirty="0">
                  <a:solidFill>
                    <a:srgbClr val="FC5130"/>
                  </a:solidFill>
                </a:rPr>
                <a:t>)</a:t>
              </a:r>
            </a:p>
          </p:txBody>
        </p:sp>
      </p:grpSp>
      <p:grpSp>
        <p:nvGrpSpPr>
          <p:cNvPr id="34" name="Group 33">
            <a:extLst>
              <a:ext uri="{FF2B5EF4-FFF2-40B4-BE49-F238E27FC236}">
                <a16:creationId xmlns:a16="http://schemas.microsoft.com/office/drawing/2014/main" id="{26BE8EE9-431E-3106-BBAB-477F8AA5022B}"/>
              </a:ext>
            </a:extLst>
          </p:cNvPr>
          <p:cNvGrpSpPr/>
          <p:nvPr/>
        </p:nvGrpSpPr>
        <p:grpSpPr>
          <a:xfrm>
            <a:off x="-12035696" y="1096805"/>
            <a:ext cx="11556519" cy="5501060"/>
            <a:chOff x="3649395" y="930221"/>
            <a:chExt cx="8296551" cy="3785651"/>
          </a:xfrm>
        </p:grpSpPr>
        <p:sp>
          <p:nvSpPr>
            <p:cNvPr id="27" name="Rectangle: Rounded Corners 26">
              <a:extLst>
                <a:ext uri="{FF2B5EF4-FFF2-40B4-BE49-F238E27FC236}">
                  <a16:creationId xmlns:a16="http://schemas.microsoft.com/office/drawing/2014/main" id="{3BE3646C-0EC2-5633-75B9-A18A9F095EC8}"/>
                </a:ext>
              </a:extLst>
            </p:cNvPr>
            <p:cNvSpPr/>
            <p:nvPr/>
          </p:nvSpPr>
          <p:spPr>
            <a:xfrm>
              <a:off x="3649395" y="930221"/>
              <a:ext cx="8187005" cy="3785651"/>
            </a:xfrm>
            <a:prstGeom prst="roundRect">
              <a:avLst>
                <a:gd name="adj" fmla="val 8884"/>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Rectangle: Rounded Corners 27">
              <a:extLst>
                <a:ext uri="{FF2B5EF4-FFF2-40B4-BE49-F238E27FC236}">
                  <a16:creationId xmlns:a16="http://schemas.microsoft.com/office/drawing/2014/main" id="{766D1673-5261-7D46-AA2E-90C4CB8CD27E}"/>
                </a:ext>
              </a:extLst>
            </p:cNvPr>
            <p:cNvSpPr/>
            <p:nvPr/>
          </p:nvSpPr>
          <p:spPr>
            <a:xfrm>
              <a:off x="3713389" y="1013534"/>
              <a:ext cx="8081434" cy="432718"/>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9" name="Oval 28">
              <a:extLst>
                <a:ext uri="{FF2B5EF4-FFF2-40B4-BE49-F238E27FC236}">
                  <a16:creationId xmlns:a16="http://schemas.microsoft.com/office/drawing/2014/main" id="{9DE58FD2-4BDD-86E6-3840-6D234E6B3827}"/>
                </a:ext>
              </a:extLst>
            </p:cNvPr>
            <p:cNvSpPr/>
            <p:nvPr/>
          </p:nvSpPr>
          <p:spPr>
            <a:xfrm>
              <a:off x="10864212" y="1136456"/>
              <a:ext cx="180914" cy="173418"/>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Oval 29">
              <a:extLst>
                <a:ext uri="{FF2B5EF4-FFF2-40B4-BE49-F238E27FC236}">
                  <a16:creationId xmlns:a16="http://schemas.microsoft.com/office/drawing/2014/main" id="{6C2505D6-4211-E721-0E89-C76C4CF09650}"/>
                </a:ext>
              </a:extLst>
            </p:cNvPr>
            <p:cNvSpPr/>
            <p:nvPr/>
          </p:nvSpPr>
          <p:spPr>
            <a:xfrm>
              <a:off x="11077124" y="1136456"/>
              <a:ext cx="180914" cy="173418"/>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Oval 30">
              <a:extLst>
                <a:ext uri="{FF2B5EF4-FFF2-40B4-BE49-F238E27FC236}">
                  <a16:creationId xmlns:a16="http://schemas.microsoft.com/office/drawing/2014/main" id="{BD0BE3D7-FD2A-5900-4592-182B7C6AE3F2}"/>
                </a:ext>
              </a:extLst>
            </p:cNvPr>
            <p:cNvSpPr/>
            <p:nvPr/>
          </p:nvSpPr>
          <p:spPr>
            <a:xfrm>
              <a:off x="11321531" y="1136456"/>
              <a:ext cx="180914" cy="173418"/>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2" name="TextBox 31">
              <a:extLst>
                <a:ext uri="{FF2B5EF4-FFF2-40B4-BE49-F238E27FC236}">
                  <a16:creationId xmlns:a16="http://schemas.microsoft.com/office/drawing/2014/main" id="{9644A516-26E1-B77F-9D9E-10C7885FBA6A}"/>
                </a:ext>
              </a:extLst>
            </p:cNvPr>
            <p:cNvSpPr txBox="1"/>
            <p:nvPr/>
          </p:nvSpPr>
          <p:spPr>
            <a:xfrm>
              <a:off x="3982130" y="1077934"/>
              <a:ext cx="1272933"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33" name="TextBox 32">
              <a:extLst>
                <a:ext uri="{FF2B5EF4-FFF2-40B4-BE49-F238E27FC236}">
                  <a16:creationId xmlns:a16="http://schemas.microsoft.com/office/drawing/2014/main" id="{6F025D26-BEF2-527B-536C-45C95A909976}"/>
                </a:ext>
              </a:extLst>
            </p:cNvPr>
            <p:cNvSpPr txBox="1"/>
            <p:nvPr/>
          </p:nvSpPr>
          <p:spPr>
            <a:xfrm>
              <a:off x="3965511" y="1547431"/>
              <a:ext cx="7980435" cy="3060536"/>
            </a:xfrm>
            <a:prstGeom prst="rect">
              <a:avLst/>
            </a:prstGeom>
            <a:noFill/>
          </p:spPr>
          <p:txBody>
            <a:bodyPr wrap="square" rtlCol="0">
              <a:spAutoFit/>
            </a:bodyPr>
            <a:lstStyle/>
            <a:p>
              <a:br>
                <a:rPr lang="en-IN" sz="300" dirty="0">
                  <a:solidFill>
                    <a:schemeClr val="accent1"/>
                  </a:solidFill>
                </a:rPr>
              </a:br>
              <a:r>
                <a:rPr lang="en-IN" sz="1000" dirty="0">
                  <a:solidFill>
                    <a:schemeClr val="accent1"/>
                  </a:solidFill>
                </a:rPr>
                <a:t># Flatten the list of country lists</a:t>
              </a:r>
            </a:p>
            <a:p>
              <a:r>
                <a:rPr lang="en-IN" sz="1000" dirty="0" err="1">
                  <a:solidFill>
                    <a:srgbClr val="FC5130"/>
                  </a:solidFill>
                </a:rPr>
                <a:t>all_countries</a:t>
              </a:r>
              <a:r>
                <a:rPr lang="en-IN" sz="1000" dirty="0">
                  <a:solidFill>
                    <a:srgbClr val="FC5130"/>
                  </a:solidFill>
                </a:rPr>
                <a:t> = [country </a:t>
              </a:r>
              <a:r>
                <a:rPr lang="en-IN" sz="1000" dirty="0">
                  <a:solidFill>
                    <a:srgbClr val="FFC000"/>
                  </a:solidFill>
                </a:rPr>
                <a:t>for </a:t>
              </a:r>
              <a:r>
                <a:rPr lang="en-IN" sz="1000" dirty="0" err="1">
                  <a:solidFill>
                    <a:srgbClr val="FC5130"/>
                  </a:solidFill>
                </a:rPr>
                <a:t>sublist</a:t>
              </a:r>
              <a:r>
                <a:rPr lang="en-IN" sz="1000" dirty="0">
                  <a:solidFill>
                    <a:srgbClr val="FC5130"/>
                  </a:solidFill>
                </a:rPr>
                <a:t> </a:t>
              </a:r>
              <a:r>
                <a:rPr lang="en-IN" sz="1000" dirty="0">
                  <a:solidFill>
                    <a:srgbClr val="FFC000"/>
                  </a:solidFill>
                </a:rPr>
                <a:t>in</a:t>
              </a:r>
              <a:r>
                <a:rPr lang="en-IN" sz="1000" dirty="0">
                  <a:solidFill>
                    <a:srgbClr val="FC5130"/>
                  </a:solidFill>
                </a:rPr>
                <a:t> data['</a:t>
              </a:r>
              <a:r>
                <a:rPr lang="en-IN" sz="1000" dirty="0">
                  <a:solidFill>
                    <a:schemeClr val="accent6"/>
                  </a:solidFill>
                </a:rPr>
                <a:t>Countries</a:t>
              </a:r>
              <a:r>
                <a:rPr lang="en-IN" sz="1000" dirty="0">
                  <a:solidFill>
                    <a:srgbClr val="FC5130"/>
                  </a:solidFill>
                </a:rPr>
                <a:t>'] </a:t>
              </a:r>
              <a:r>
                <a:rPr lang="en-IN" sz="1000" dirty="0">
                  <a:solidFill>
                    <a:srgbClr val="FFC000"/>
                  </a:solidFill>
                </a:rPr>
                <a:t>for</a:t>
              </a:r>
              <a:r>
                <a:rPr lang="en-IN" sz="1000" dirty="0">
                  <a:solidFill>
                    <a:srgbClr val="FC5130"/>
                  </a:solidFill>
                </a:rPr>
                <a:t> country</a:t>
              </a:r>
              <a:r>
                <a:rPr lang="en-IN" sz="1000" dirty="0">
                  <a:solidFill>
                    <a:srgbClr val="FFC000"/>
                  </a:solidFill>
                </a:rPr>
                <a:t> in </a:t>
              </a:r>
              <a:r>
                <a:rPr lang="en-IN" sz="1000" dirty="0" err="1">
                  <a:solidFill>
                    <a:srgbClr val="FC5130"/>
                  </a:solidFill>
                </a:rPr>
                <a:t>sublist</a:t>
              </a:r>
              <a:r>
                <a:rPr lang="en-IN" sz="1000" dirty="0">
                  <a:solidFill>
                    <a:srgbClr val="FC5130"/>
                  </a:solidFill>
                </a:rPr>
                <a:t>]</a:t>
              </a:r>
            </a:p>
            <a:p>
              <a:r>
                <a:rPr lang="en-IN" sz="1000" dirty="0" err="1">
                  <a:solidFill>
                    <a:srgbClr val="FC5130"/>
                  </a:solidFill>
                </a:rPr>
                <a:t>country_count</a:t>
              </a:r>
              <a:r>
                <a:rPr lang="en-IN" sz="1000" dirty="0">
                  <a:solidFill>
                    <a:srgbClr val="FC5130"/>
                  </a:solidFill>
                </a:rPr>
                <a:t> = Counter(</a:t>
              </a:r>
              <a:r>
                <a:rPr lang="en-IN" sz="1000" dirty="0" err="1">
                  <a:solidFill>
                    <a:srgbClr val="FFC000"/>
                  </a:solidFill>
                </a:rPr>
                <a:t>all_countries</a:t>
              </a:r>
              <a:r>
                <a:rPr lang="en-IN" sz="1000" dirty="0">
                  <a:solidFill>
                    <a:srgbClr val="FC5130"/>
                  </a:solidFill>
                </a:rPr>
                <a:t>)</a:t>
              </a:r>
            </a:p>
            <a:p>
              <a:r>
                <a:rPr lang="en-IN" sz="1000" dirty="0">
                  <a:solidFill>
                    <a:schemeClr val="accent1"/>
                  </a:solidFill>
                </a:rPr>
                <a:t># Convert to </a:t>
              </a:r>
              <a:r>
                <a:rPr lang="en-IN" sz="1000" dirty="0" err="1">
                  <a:solidFill>
                    <a:schemeClr val="accent1"/>
                  </a:solidFill>
                </a:rPr>
                <a:t>DataFrame</a:t>
              </a:r>
              <a:r>
                <a:rPr lang="en-IN" sz="1000" dirty="0">
                  <a:solidFill>
                    <a:schemeClr val="accent1"/>
                  </a:solidFill>
                </a:rPr>
                <a:t> and get top 15</a:t>
              </a:r>
            </a:p>
            <a:p>
              <a:r>
                <a:rPr lang="en-IN" sz="1000" dirty="0">
                  <a:solidFill>
                    <a:srgbClr val="FC5130"/>
                  </a:solidFill>
                </a:rPr>
                <a:t>top15_df = </a:t>
              </a:r>
              <a:r>
                <a:rPr lang="en-IN" sz="1000" dirty="0" err="1">
                  <a:solidFill>
                    <a:srgbClr val="FC5130"/>
                  </a:solidFill>
                </a:rPr>
                <a:t>pd.DataFrame</a:t>
              </a:r>
              <a:r>
                <a:rPr lang="en-IN" sz="1000" dirty="0">
                  <a:solidFill>
                    <a:srgbClr val="FC5130"/>
                  </a:solidFill>
                </a:rPr>
                <a:t>(</a:t>
              </a:r>
              <a:r>
                <a:rPr lang="en-IN" sz="1000" dirty="0" err="1">
                  <a:solidFill>
                    <a:srgbClr val="FC5130"/>
                  </a:solidFill>
                </a:rPr>
                <a:t>country_count</a:t>
              </a:r>
              <a:r>
                <a:rPr lang="en-IN" sz="1000" dirty="0" err="1">
                  <a:solidFill>
                    <a:srgbClr val="FFC000"/>
                  </a:solidFill>
                </a:rPr>
                <a:t>.items</a:t>
              </a:r>
              <a:r>
                <a:rPr lang="en-IN" sz="1000" dirty="0">
                  <a:solidFill>
                    <a:srgbClr val="FFC000"/>
                  </a:solidFill>
                </a:rPr>
                <a:t>()</a:t>
              </a:r>
              <a:r>
                <a:rPr lang="en-IN" sz="1000" dirty="0">
                  <a:solidFill>
                    <a:srgbClr val="FC5130"/>
                  </a:solidFill>
                </a:rPr>
                <a:t>, columns=[</a:t>
              </a:r>
              <a:r>
                <a:rPr lang="en-IN" sz="1000" dirty="0">
                  <a:solidFill>
                    <a:schemeClr val="accent6"/>
                  </a:solidFill>
                </a:rPr>
                <a:t>'Country', 'Count'</a:t>
              </a:r>
              <a:r>
                <a:rPr lang="en-IN" sz="1000" dirty="0">
                  <a:solidFill>
                    <a:srgbClr val="FC5130"/>
                  </a:solidFill>
                </a:rPr>
                <a:t>])</a:t>
              </a:r>
            </a:p>
            <a:p>
              <a:r>
                <a:rPr lang="en-IN" sz="1000" dirty="0">
                  <a:solidFill>
                    <a:srgbClr val="FC5130"/>
                  </a:solidFill>
                </a:rPr>
                <a:t>top15_df = top15_df.</a:t>
              </a:r>
              <a:r>
                <a:rPr lang="en-IN" sz="1000" dirty="0">
                  <a:solidFill>
                    <a:srgbClr val="FFC000"/>
                  </a:solidFill>
                </a:rPr>
                <a:t>sort_values</a:t>
              </a:r>
              <a:r>
                <a:rPr lang="en-IN" sz="1000" dirty="0">
                  <a:solidFill>
                    <a:srgbClr val="FC5130"/>
                  </a:solidFill>
                </a:rPr>
                <a:t>(by=</a:t>
              </a:r>
              <a:r>
                <a:rPr lang="en-IN" sz="1000" dirty="0">
                  <a:solidFill>
                    <a:schemeClr val="accent6"/>
                  </a:solidFill>
                </a:rPr>
                <a:t>'Count'</a:t>
              </a:r>
              <a:r>
                <a:rPr lang="en-IN" sz="1000" dirty="0">
                  <a:solidFill>
                    <a:srgbClr val="FC5130"/>
                  </a:solidFill>
                </a:rPr>
                <a:t>, ascending=False).head(</a:t>
              </a:r>
              <a:r>
                <a:rPr lang="en-IN" sz="1000" dirty="0">
                  <a:solidFill>
                    <a:srgbClr val="FFC000"/>
                  </a:solidFill>
                </a:rPr>
                <a:t>15</a:t>
              </a:r>
              <a:r>
                <a:rPr lang="en-IN" sz="1000" dirty="0">
                  <a:solidFill>
                    <a:srgbClr val="FC5130"/>
                  </a:solidFill>
                </a:rPr>
                <a:t>)</a:t>
              </a:r>
            </a:p>
            <a:p>
              <a:r>
                <a:rPr lang="en-IN" sz="1000" dirty="0">
                  <a:solidFill>
                    <a:schemeClr val="accent1"/>
                  </a:solidFill>
                </a:rPr>
                <a:t># Plotting</a:t>
              </a:r>
            </a:p>
            <a:p>
              <a:r>
                <a:rPr lang="en-IN" sz="1000" dirty="0" err="1">
                  <a:solidFill>
                    <a:srgbClr val="FC5130"/>
                  </a:solidFill>
                </a:rPr>
                <a:t>sns.set_style</a:t>
              </a:r>
              <a:r>
                <a:rPr lang="en-IN" sz="1000" dirty="0">
                  <a:solidFill>
                    <a:srgbClr val="FC5130"/>
                  </a:solidFill>
                </a:rPr>
                <a:t>(</a:t>
              </a:r>
              <a:r>
                <a:rPr lang="en-IN" sz="1000" dirty="0">
                  <a:solidFill>
                    <a:schemeClr val="accent6"/>
                  </a:solidFill>
                </a:rPr>
                <a:t>'</a:t>
              </a:r>
              <a:r>
                <a:rPr lang="en-IN" sz="1000" dirty="0" err="1">
                  <a:solidFill>
                    <a:schemeClr val="accent6"/>
                  </a:solidFill>
                </a:rPr>
                <a:t>whitegrid</a:t>
              </a:r>
              <a:r>
                <a:rPr lang="en-IN" sz="1000" dirty="0">
                  <a:solidFill>
                    <a:schemeClr val="accent6"/>
                  </a:solidFill>
                </a:rPr>
                <a:t>')</a:t>
              </a:r>
            </a:p>
            <a:p>
              <a:r>
                <a:rPr lang="en-IN" sz="1000" dirty="0">
                  <a:solidFill>
                    <a:srgbClr val="FC5130"/>
                  </a:solidFill>
                </a:rPr>
                <a:t># </a:t>
              </a:r>
              <a:r>
                <a:rPr lang="en-IN" sz="1000" dirty="0" err="1">
                  <a:solidFill>
                    <a:srgbClr val="FC5130"/>
                  </a:solidFill>
                </a:rPr>
                <a:t>plt.figure</a:t>
              </a:r>
              <a:r>
                <a:rPr lang="en-IN" sz="1000" dirty="0">
                  <a:solidFill>
                    <a:srgbClr val="FC5130"/>
                  </a:solidFill>
                </a:rPr>
                <a:t>(</a:t>
              </a:r>
              <a:r>
                <a:rPr lang="en-IN" sz="1000" dirty="0" err="1">
                  <a:solidFill>
                    <a:srgbClr val="FC5130"/>
                  </a:solidFill>
                </a:rPr>
                <a:t>figsize</a:t>
              </a:r>
              <a:r>
                <a:rPr lang="en-IN" sz="1000" dirty="0">
                  <a:solidFill>
                    <a:srgbClr val="FC5130"/>
                  </a:solidFill>
                </a:rPr>
                <a:t>=(</a:t>
              </a:r>
              <a:r>
                <a:rPr lang="en-IN" sz="1000" dirty="0">
                  <a:solidFill>
                    <a:srgbClr val="FFC000"/>
                  </a:solidFill>
                </a:rPr>
                <a:t>12, 7</a:t>
              </a:r>
              <a:r>
                <a:rPr lang="en-IN" sz="1000" dirty="0">
                  <a:solidFill>
                    <a:srgbClr val="FC5130"/>
                  </a:solidFill>
                </a:rPr>
                <a:t>))</a:t>
              </a:r>
            </a:p>
            <a:p>
              <a:r>
                <a:rPr lang="en-IN" sz="1000" dirty="0" err="1">
                  <a:solidFill>
                    <a:srgbClr val="FC5130"/>
                  </a:solidFill>
                </a:rPr>
                <a:t>plt.title</a:t>
              </a:r>
              <a:r>
                <a:rPr lang="en-IN" sz="1000" dirty="0">
                  <a:solidFill>
                    <a:srgbClr val="FC5130"/>
                  </a:solidFill>
                </a:rPr>
                <a:t>("</a:t>
              </a:r>
              <a:r>
                <a:rPr lang="en-IN" sz="1000" dirty="0">
                  <a:solidFill>
                    <a:schemeClr val="accent6"/>
                  </a:solidFill>
                </a:rPr>
                <a:t>Top 15 Countries by Number of COVID-19 Trials</a:t>
              </a:r>
              <a:r>
                <a:rPr lang="en-IN" sz="1000" dirty="0">
                  <a:solidFill>
                    <a:srgbClr val="FC5130"/>
                  </a:solidFill>
                </a:rPr>
                <a:t>", </a:t>
              </a:r>
              <a:r>
                <a:rPr lang="en-IN" sz="1000" dirty="0" err="1">
                  <a:solidFill>
                    <a:srgbClr val="FC5130"/>
                  </a:solidFill>
                </a:rPr>
                <a:t>fontsize</a:t>
              </a:r>
              <a:r>
                <a:rPr lang="en-IN" sz="1000" dirty="0">
                  <a:solidFill>
                    <a:srgbClr val="FC5130"/>
                  </a:solidFill>
                </a:rPr>
                <a:t>=</a:t>
              </a:r>
              <a:r>
                <a:rPr lang="en-IN" sz="1000" dirty="0">
                  <a:solidFill>
                    <a:srgbClr val="FFC000"/>
                  </a:solidFill>
                </a:rPr>
                <a:t>16</a:t>
              </a:r>
              <a:r>
                <a:rPr lang="en-IN" sz="1000" dirty="0">
                  <a:solidFill>
                    <a:srgbClr val="FC5130"/>
                  </a:solidFill>
                </a:rPr>
                <a:t>)</a:t>
              </a:r>
            </a:p>
            <a:p>
              <a:r>
                <a:rPr lang="en-IN" sz="1000" dirty="0">
                  <a:solidFill>
                    <a:schemeClr val="accent1"/>
                  </a:solidFill>
                </a:rPr>
                <a:t># </a:t>
              </a:r>
              <a:r>
                <a:rPr lang="en-IN" sz="1000" dirty="0" err="1">
                  <a:solidFill>
                    <a:schemeClr val="accent1"/>
                  </a:solidFill>
                </a:rPr>
                <a:t>Barplot</a:t>
              </a:r>
              <a:r>
                <a:rPr lang="en-IN" sz="1000" dirty="0">
                  <a:solidFill>
                    <a:schemeClr val="accent1"/>
                  </a:solidFill>
                </a:rPr>
                <a:t> with hue same as x just for </a:t>
              </a:r>
              <a:r>
                <a:rPr lang="en-IN" sz="1000" dirty="0" err="1">
                  <a:solidFill>
                    <a:schemeClr val="accent1"/>
                  </a:solidFill>
                </a:rPr>
                <a:t>coloring</a:t>
              </a:r>
              <a:endParaRPr lang="en-IN" sz="1000" dirty="0">
                <a:solidFill>
                  <a:schemeClr val="accent1"/>
                </a:solidFill>
              </a:endParaRPr>
            </a:p>
            <a:p>
              <a:r>
                <a:rPr lang="en-IN" sz="1000" dirty="0" err="1">
                  <a:solidFill>
                    <a:srgbClr val="FC5130"/>
                  </a:solidFill>
                </a:rPr>
                <a:t>ax</a:t>
              </a:r>
              <a:r>
                <a:rPr lang="en-IN" sz="1000" dirty="0">
                  <a:solidFill>
                    <a:srgbClr val="FC5130"/>
                  </a:solidFill>
                </a:rPr>
                <a:t> = </a:t>
              </a:r>
              <a:r>
                <a:rPr lang="en-IN" sz="1000" dirty="0" err="1">
                  <a:solidFill>
                    <a:srgbClr val="FC5130"/>
                  </a:solidFill>
                </a:rPr>
                <a:t>sns.barplot</a:t>
              </a:r>
              <a:r>
                <a:rPr lang="en-IN" sz="1000" dirty="0">
                  <a:solidFill>
                    <a:srgbClr val="FC5130"/>
                  </a:solidFill>
                </a:rPr>
                <a:t>(data=top15_df, x='</a:t>
              </a:r>
              <a:r>
                <a:rPr lang="en-IN" sz="1000" dirty="0">
                  <a:solidFill>
                    <a:schemeClr val="accent6"/>
                  </a:solidFill>
                </a:rPr>
                <a:t>Country</a:t>
              </a:r>
              <a:r>
                <a:rPr lang="en-IN" sz="1000" dirty="0">
                  <a:solidFill>
                    <a:srgbClr val="FC5130"/>
                  </a:solidFill>
                </a:rPr>
                <a:t>', y='</a:t>
              </a:r>
              <a:r>
                <a:rPr lang="en-IN" sz="1000" dirty="0">
                  <a:solidFill>
                    <a:schemeClr val="accent6"/>
                  </a:solidFill>
                </a:rPr>
                <a:t>Count</a:t>
              </a:r>
              <a:r>
                <a:rPr lang="en-IN" sz="1000" dirty="0">
                  <a:solidFill>
                    <a:srgbClr val="FC5130"/>
                  </a:solidFill>
                </a:rPr>
                <a:t>', hue='</a:t>
              </a:r>
              <a:r>
                <a:rPr lang="en-IN" sz="1000" dirty="0">
                  <a:solidFill>
                    <a:schemeClr val="accent6"/>
                  </a:solidFill>
                </a:rPr>
                <a:t>Country</a:t>
              </a:r>
              <a:r>
                <a:rPr lang="en-IN" sz="1000" dirty="0">
                  <a:solidFill>
                    <a:srgbClr val="FC5130"/>
                  </a:solidFill>
                </a:rPr>
                <a:t>', dodge=</a:t>
              </a:r>
              <a:r>
                <a:rPr lang="en-IN" sz="1000" dirty="0">
                  <a:solidFill>
                    <a:srgbClr val="FFC000"/>
                  </a:solidFill>
                </a:rPr>
                <a:t>False</a:t>
              </a:r>
              <a:r>
                <a:rPr lang="en-IN" sz="1000" dirty="0">
                  <a:solidFill>
                    <a:srgbClr val="FC5130"/>
                  </a:solidFill>
                </a:rPr>
                <a:t>, palette='</a:t>
              </a:r>
              <a:r>
                <a:rPr lang="en-IN" sz="1000" dirty="0" err="1">
                  <a:solidFill>
                    <a:schemeClr val="accent6"/>
                  </a:solidFill>
                </a:rPr>
                <a:t>coolwarm</a:t>
              </a:r>
              <a:r>
                <a:rPr lang="en-IN" sz="1000" dirty="0">
                  <a:solidFill>
                    <a:srgbClr val="FC5130"/>
                  </a:solidFill>
                </a:rPr>
                <a:t>')</a:t>
              </a:r>
            </a:p>
            <a:p>
              <a:r>
                <a:rPr lang="en-IN" sz="1000" dirty="0">
                  <a:solidFill>
                    <a:schemeClr val="accent1"/>
                  </a:solidFill>
                </a:rPr>
                <a:t># Add labels above bars</a:t>
              </a:r>
            </a:p>
            <a:p>
              <a:r>
                <a:rPr lang="en-IN" sz="1000" dirty="0">
                  <a:solidFill>
                    <a:srgbClr val="FC5130"/>
                  </a:solidFill>
                </a:rPr>
                <a:t>for bar in </a:t>
              </a:r>
              <a:r>
                <a:rPr lang="en-IN" sz="1000" dirty="0" err="1">
                  <a:solidFill>
                    <a:srgbClr val="FC5130"/>
                  </a:solidFill>
                </a:rPr>
                <a:t>ax.patches</a:t>
              </a:r>
              <a:r>
                <a:rPr lang="en-IN" sz="1000" dirty="0">
                  <a:solidFill>
                    <a:srgbClr val="FC5130"/>
                  </a:solidFill>
                </a:rPr>
                <a:t>:</a:t>
              </a:r>
            </a:p>
            <a:p>
              <a:r>
                <a:rPr lang="en-IN" sz="1000" dirty="0">
                  <a:solidFill>
                    <a:srgbClr val="FC5130"/>
                  </a:solidFill>
                </a:rPr>
                <a:t>    height = </a:t>
              </a:r>
              <a:r>
                <a:rPr lang="en-IN" sz="1000" dirty="0" err="1">
                  <a:solidFill>
                    <a:srgbClr val="FC5130"/>
                  </a:solidFill>
                </a:rPr>
                <a:t>bar.</a:t>
              </a:r>
              <a:r>
                <a:rPr lang="en-IN" sz="1000" dirty="0" err="1">
                  <a:solidFill>
                    <a:srgbClr val="FFC000"/>
                  </a:solidFill>
                </a:rPr>
                <a:t>get_height</a:t>
              </a:r>
              <a:r>
                <a:rPr lang="en-IN" sz="1000" dirty="0">
                  <a:solidFill>
                    <a:srgbClr val="FFC000"/>
                  </a:solidFill>
                </a:rPr>
                <a:t>()</a:t>
              </a:r>
            </a:p>
            <a:p>
              <a:r>
                <a:rPr lang="en-IN" sz="1000" dirty="0">
                  <a:solidFill>
                    <a:srgbClr val="FC5130"/>
                  </a:solidFill>
                </a:rPr>
                <a:t>    </a:t>
              </a:r>
              <a:r>
                <a:rPr lang="en-IN" sz="1000" dirty="0" err="1">
                  <a:solidFill>
                    <a:srgbClr val="FC5130"/>
                  </a:solidFill>
                </a:rPr>
                <a:t>ax.text</a:t>
              </a:r>
              <a:r>
                <a:rPr lang="en-IN" sz="1000" dirty="0">
                  <a:solidFill>
                    <a:srgbClr val="FC5130"/>
                  </a:solidFill>
                </a:rPr>
                <a:t>(</a:t>
              </a:r>
            </a:p>
            <a:p>
              <a:r>
                <a:rPr lang="en-IN" sz="1000" dirty="0">
                  <a:solidFill>
                    <a:srgbClr val="FC5130"/>
                  </a:solidFill>
                </a:rPr>
                <a:t>        </a:t>
              </a:r>
              <a:r>
                <a:rPr lang="en-IN" sz="1000" dirty="0" err="1">
                  <a:solidFill>
                    <a:srgbClr val="FC5130"/>
                  </a:solidFill>
                </a:rPr>
                <a:t>bar.</a:t>
              </a:r>
              <a:r>
                <a:rPr lang="en-IN" sz="1000" dirty="0" err="1">
                  <a:solidFill>
                    <a:srgbClr val="FFC000"/>
                  </a:solidFill>
                </a:rPr>
                <a:t>get_x</a:t>
              </a:r>
              <a:r>
                <a:rPr lang="en-IN" sz="1000" dirty="0">
                  <a:solidFill>
                    <a:srgbClr val="FFC000"/>
                  </a:solidFill>
                </a:rPr>
                <a:t>() </a:t>
              </a:r>
              <a:r>
                <a:rPr lang="en-IN" sz="1000" dirty="0">
                  <a:solidFill>
                    <a:srgbClr val="FC5130"/>
                  </a:solidFill>
                </a:rPr>
                <a:t>+ </a:t>
              </a:r>
              <a:r>
                <a:rPr lang="en-IN" sz="1000" dirty="0" err="1">
                  <a:solidFill>
                    <a:srgbClr val="FC5130"/>
                  </a:solidFill>
                </a:rPr>
                <a:t>bar</a:t>
              </a:r>
              <a:r>
                <a:rPr lang="en-IN" sz="1000" dirty="0" err="1">
                  <a:solidFill>
                    <a:srgbClr val="FFC000"/>
                  </a:solidFill>
                </a:rPr>
                <a:t>.get_width</a:t>
              </a:r>
              <a:r>
                <a:rPr lang="en-IN" sz="1000" dirty="0">
                  <a:solidFill>
                    <a:srgbClr val="FFC000"/>
                  </a:solidFill>
                </a:rPr>
                <a:t>() </a:t>
              </a:r>
              <a:r>
                <a:rPr lang="en-IN" sz="1000" dirty="0">
                  <a:solidFill>
                    <a:srgbClr val="FC5130"/>
                  </a:solidFill>
                </a:rPr>
                <a:t>/ 2,</a:t>
              </a:r>
            </a:p>
            <a:p>
              <a:r>
                <a:rPr lang="en-IN" sz="1000" dirty="0">
                  <a:solidFill>
                    <a:srgbClr val="FC5130"/>
                  </a:solidFill>
                </a:rPr>
                <a:t>        height + 1,</a:t>
              </a:r>
            </a:p>
            <a:p>
              <a:r>
                <a:rPr lang="en-IN" sz="1000" dirty="0">
                  <a:solidFill>
                    <a:srgbClr val="FC5130"/>
                  </a:solidFill>
                </a:rPr>
                <a:t>        f'{int(height)}',</a:t>
              </a:r>
            </a:p>
            <a:p>
              <a:r>
                <a:rPr lang="en-IN" sz="1000" dirty="0">
                  <a:solidFill>
                    <a:srgbClr val="FC5130"/>
                  </a:solidFill>
                </a:rPr>
                <a:t>        ha='</a:t>
              </a:r>
              <a:r>
                <a:rPr lang="en-IN" sz="1000" dirty="0" err="1">
                  <a:solidFill>
                    <a:schemeClr val="accent6"/>
                  </a:solidFill>
                </a:rPr>
                <a:t>center</a:t>
              </a:r>
              <a:r>
                <a:rPr lang="en-IN" sz="1000" dirty="0">
                  <a:solidFill>
                    <a:srgbClr val="FC5130"/>
                  </a:solidFill>
                </a:rPr>
                <a:t>', </a:t>
              </a:r>
              <a:r>
                <a:rPr lang="en-IN" sz="1000" dirty="0" err="1">
                  <a:solidFill>
                    <a:srgbClr val="FC5130"/>
                  </a:solidFill>
                </a:rPr>
                <a:t>va</a:t>
              </a:r>
              <a:r>
                <a:rPr lang="en-IN" sz="1000" dirty="0">
                  <a:solidFill>
                    <a:srgbClr val="FC5130"/>
                  </a:solidFill>
                </a:rPr>
                <a:t>='</a:t>
              </a:r>
              <a:r>
                <a:rPr lang="en-IN" sz="1000" dirty="0">
                  <a:solidFill>
                    <a:schemeClr val="accent6"/>
                  </a:solidFill>
                </a:rPr>
                <a:t>bottom</a:t>
              </a:r>
              <a:r>
                <a:rPr lang="en-IN" sz="1000" dirty="0">
                  <a:solidFill>
                    <a:srgbClr val="FC5130"/>
                  </a:solidFill>
                </a:rPr>
                <a:t>', </a:t>
              </a:r>
              <a:r>
                <a:rPr lang="en-IN" sz="1000" dirty="0" err="1">
                  <a:solidFill>
                    <a:srgbClr val="FC5130"/>
                  </a:solidFill>
                </a:rPr>
                <a:t>fontsize</a:t>
              </a:r>
              <a:r>
                <a:rPr lang="en-IN" sz="1000" dirty="0">
                  <a:solidFill>
                    <a:srgbClr val="FC5130"/>
                  </a:solidFill>
                </a:rPr>
                <a:t>=</a:t>
              </a:r>
              <a:r>
                <a:rPr lang="en-IN" sz="1000" dirty="0">
                  <a:solidFill>
                    <a:srgbClr val="FFC000"/>
                  </a:solidFill>
                </a:rPr>
                <a:t>10</a:t>
              </a:r>
            </a:p>
            <a:p>
              <a:r>
                <a:rPr lang="en-IN" sz="1000" dirty="0">
                  <a:solidFill>
                    <a:srgbClr val="FC5130"/>
                  </a:solidFill>
                </a:rPr>
                <a:t>    )</a:t>
              </a:r>
            </a:p>
            <a:p>
              <a:r>
                <a:rPr lang="en-IN" sz="1000" dirty="0">
                  <a:solidFill>
                    <a:schemeClr val="accent1"/>
                  </a:solidFill>
                </a:rPr>
                <a:t># Customize</a:t>
              </a:r>
            </a:p>
            <a:p>
              <a:r>
                <a:rPr lang="en-IN" sz="1000" dirty="0" err="1">
                  <a:solidFill>
                    <a:srgbClr val="FC5130"/>
                  </a:solidFill>
                </a:rPr>
                <a:t>plt.ylabel</a:t>
              </a:r>
              <a:r>
                <a:rPr lang="en-IN" sz="1000" dirty="0">
                  <a:solidFill>
                    <a:srgbClr val="FC5130"/>
                  </a:solidFill>
                </a:rPr>
                <a:t>("</a:t>
              </a:r>
              <a:r>
                <a:rPr lang="en-IN" sz="1000" dirty="0">
                  <a:solidFill>
                    <a:schemeClr val="accent6"/>
                  </a:solidFill>
                </a:rPr>
                <a:t>Number of Trials</a:t>
              </a:r>
              <a:r>
                <a:rPr lang="en-IN" sz="1000" dirty="0">
                  <a:solidFill>
                    <a:srgbClr val="FC5130"/>
                  </a:solidFill>
                </a:rPr>
                <a:t>")</a:t>
              </a:r>
            </a:p>
            <a:p>
              <a:r>
                <a:rPr lang="en-IN" sz="1000" dirty="0" err="1">
                  <a:solidFill>
                    <a:srgbClr val="FC5130"/>
                  </a:solidFill>
                </a:rPr>
                <a:t>plt.xticks</a:t>
              </a:r>
              <a:r>
                <a:rPr lang="en-IN" sz="1000" dirty="0">
                  <a:solidFill>
                    <a:srgbClr val="FC5130"/>
                  </a:solidFill>
                </a:rPr>
                <a:t>(rotation=</a:t>
              </a:r>
              <a:r>
                <a:rPr lang="en-IN" sz="1000" dirty="0">
                  <a:solidFill>
                    <a:srgbClr val="FFC000"/>
                  </a:solidFill>
                </a:rPr>
                <a:t>90</a:t>
              </a:r>
              <a:r>
                <a:rPr lang="en-IN" sz="1000" dirty="0">
                  <a:solidFill>
                    <a:srgbClr val="FC5130"/>
                  </a:solidFill>
                </a:rPr>
                <a:t>)</a:t>
              </a:r>
            </a:p>
            <a:p>
              <a:r>
                <a:rPr lang="en-IN" sz="1000" dirty="0" err="1">
                  <a:solidFill>
                    <a:srgbClr val="FC5130"/>
                  </a:solidFill>
                </a:rPr>
                <a:t>plt.grid</a:t>
              </a:r>
              <a:r>
                <a:rPr lang="en-IN" sz="1000" dirty="0">
                  <a:solidFill>
                    <a:srgbClr val="FC5130"/>
                  </a:solidFill>
                </a:rPr>
                <a:t>(</a:t>
              </a:r>
              <a:r>
                <a:rPr lang="en-IN" sz="1000" dirty="0">
                  <a:solidFill>
                    <a:srgbClr val="FFC000"/>
                  </a:solidFill>
                </a:rPr>
                <a:t>True</a:t>
              </a:r>
              <a:r>
                <a:rPr lang="en-IN" sz="1000" dirty="0">
                  <a:solidFill>
                    <a:srgbClr val="FC5130"/>
                  </a:solidFill>
                </a:rPr>
                <a:t>, </a:t>
              </a:r>
              <a:r>
                <a:rPr lang="en-IN" sz="1000" dirty="0" err="1">
                  <a:solidFill>
                    <a:srgbClr val="FC5130"/>
                  </a:solidFill>
                </a:rPr>
                <a:t>linestyle</a:t>
              </a:r>
              <a:r>
                <a:rPr lang="en-IN" sz="1000" dirty="0">
                  <a:solidFill>
                    <a:srgbClr val="FC5130"/>
                  </a:solidFill>
                </a:rPr>
                <a:t>="</a:t>
              </a:r>
              <a:r>
                <a:rPr lang="en-IN" sz="1000" dirty="0">
                  <a:solidFill>
                    <a:schemeClr val="accent6"/>
                  </a:solidFill>
                </a:rPr>
                <a:t>--</a:t>
              </a:r>
              <a:r>
                <a:rPr lang="en-IN" sz="1000" dirty="0">
                  <a:solidFill>
                    <a:srgbClr val="FC5130"/>
                  </a:solidFill>
                </a:rPr>
                <a:t>", alpha=</a:t>
              </a:r>
              <a:r>
                <a:rPr lang="en-IN" sz="1000" dirty="0">
                  <a:solidFill>
                    <a:srgbClr val="FFC000"/>
                  </a:solidFill>
                </a:rPr>
                <a:t>0.9</a:t>
              </a:r>
              <a:r>
                <a:rPr lang="en-IN" sz="1000" dirty="0">
                  <a:solidFill>
                    <a:srgbClr val="FC5130"/>
                  </a:solidFill>
                </a:rPr>
                <a:t>)</a:t>
              </a:r>
            </a:p>
            <a:p>
              <a:r>
                <a:rPr lang="en-IN" sz="1000" dirty="0" err="1">
                  <a:solidFill>
                    <a:srgbClr val="FC5130"/>
                  </a:solidFill>
                </a:rPr>
                <a:t>plt.tight_layout</a:t>
              </a:r>
              <a:r>
                <a:rPr lang="en-IN" sz="1000" dirty="0">
                  <a:solidFill>
                    <a:srgbClr val="FC5130"/>
                  </a:solidFill>
                </a:rPr>
                <a:t>()</a:t>
              </a:r>
            </a:p>
            <a:p>
              <a:r>
                <a:rPr lang="en-IN" sz="1000" dirty="0" err="1">
                  <a:solidFill>
                    <a:srgbClr val="FC5130"/>
                  </a:solidFill>
                </a:rPr>
                <a:t>plt.savefig</a:t>
              </a:r>
              <a:r>
                <a:rPr lang="en-IN" sz="1000" dirty="0">
                  <a:solidFill>
                    <a:srgbClr val="FC5130"/>
                  </a:solidFill>
                </a:rPr>
                <a:t>(</a:t>
              </a:r>
              <a:r>
                <a:rPr lang="en-IN" sz="1000" dirty="0">
                  <a:solidFill>
                    <a:schemeClr val="accent6"/>
                  </a:solidFill>
                </a:rPr>
                <a:t>'Top 15 Countries by Number of COVID-19 Trials.png</a:t>
              </a:r>
              <a:r>
                <a:rPr lang="en-IN" sz="1000" dirty="0">
                  <a:solidFill>
                    <a:srgbClr val="FC5130"/>
                  </a:solidFill>
                </a:rPr>
                <a:t>', dpi=</a:t>
              </a:r>
              <a:r>
                <a:rPr lang="en-IN" sz="1000" dirty="0">
                  <a:solidFill>
                    <a:srgbClr val="FFC000"/>
                  </a:solidFill>
                </a:rPr>
                <a:t>300</a:t>
              </a:r>
              <a:r>
                <a:rPr lang="en-IN" sz="1000" dirty="0">
                  <a:solidFill>
                    <a:srgbClr val="FC5130"/>
                  </a:solidFill>
                </a:rPr>
                <a:t>, </a:t>
              </a:r>
              <a:r>
                <a:rPr lang="en-IN" sz="1000" dirty="0" err="1">
                  <a:solidFill>
                    <a:srgbClr val="FC5130"/>
                  </a:solidFill>
                </a:rPr>
                <a:t>bbox_inches</a:t>
              </a:r>
              <a:r>
                <a:rPr lang="en-IN" sz="1000" dirty="0">
                  <a:solidFill>
                    <a:srgbClr val="FC5130"/>
                  </a:solidFill>
                </a:rPr>
                <a:t>='</a:t>
              </a:r>
              <a:r>
                <a:rPr lang="en-IN" sz="1000" dirty="0">
                  <a:solidFill>
                    <a:schemeClr val="accent6"/>
                  </a:solidFill>
                </a:rPr>
                <a:t>tight</a:t>
              </a:r>
              <a:r>
                <a:rPr lang="en-IN" sz="1000" dirty="0">
                  <a:solidFill>
                    <a:srgbClr val="FC5130"/>
                  </a:solidFill>
                </a:rPr>
                <a:t>')</a:t>
              </a:r>
            </a:p>
            <a:p>
              <a:r>
                <a:rPr lang="en-IN" sz="1000" dirty="0" err="1">
                  <a:solidFill>
                    <a:srgbClr val="FC5130"/>
                  </a:solidFill>
                </a:rPr>
                <a:t>plt.show</a:t>
              </a:r>
              <a:r>
                <a:rPr lang="en-IN" sz="1000" dirty="0">
                  <a:solidFill>
                    <a:srgbClr val="FC5130"/>
                  </a:solidFill>
                </a:rPr>
                <a:t>()</a:t>
              </a:r>
            </a:p>
          </p:txBody>
        </p:sp>
      </p:grpSp>
      <p:pic>
        <p:nvPicPr>
          <p:cNvPr id="23" name="Picture 22">
            <a:extLst>
              <a:ext uri="{FF2B5EF4-FFF2-40B4-BE49-F238E27FC236}">
                <a16:creationId xmlns:a16="http://schemas.microsoft.com/office/drawing/2014/main" id="{304EC2B1-E4B5-F25E-08C2-F642965A43E0}"/>
              </a:ext>
            </a:extLst>
          </p:cNvPr>
          <p:cNvPicPr>
            <a:picLocks noChangeAspect="1"/>
          </p:cNvPicPr>
          <p:nvPr/>
        </p:nvPicPr>
        <p:blipFill>
          <a:blip r:embed="rId6"/>
          <a:stretch>
            <a:fillRect/>
          </a:stretch>
        </p:blipFill>
        <p:spPr>
          <a:xfrm>
            <a:off x="-10192854" y="951821"/>
            <a:ext cx="7504336" cy="5601379"/>
          </a:xfrm>
          <a:prstGeom prst="roundRect">
            <a:avLst>
              <a:gd name="adj" fmla="val 8594"/>
            </a:avLst>
          </a:prstGeom>
          <a:solidFill>
            <a:srgbClr val="FFFFFF">
              <a:shade val="85000"/>
            </a:srgbClr>
          </a:solidFill>
          <a:ln>
            <a:noFill/>
          </a:ln>
          <a:effectLst/>
        </p:spPr>
      </p:pic>
      <p:grpSp>
        <p:nvGrpSpPr>
          <p:cNvPr id="17" name="Group 16">
            <a:extLst>
              <a:ext uri="{FF2B5EF4-FFF2-40B4-BE49-F238E27FC236}">
                <a16:creationId xmlns:a16="http://schemas.microsoft.com/office/drawing/2014/main" id="{84613D14-69C6-734D-FC02-54709CB4870E}"/>
              </a:ext>
            </a:extLst>
          </p:cNvPr>
          <p:cNvGrpSpPr/>
          <p:nvPr/>
        </p:nvGrpSpPr>
        <p:grpSpPr>
          <a:xfrm>
            <a:off x="369664" y="1056165"/>
            <a:ext cx="11803695" cy="5887686"/>
            <a:chOff x="3649395" y="930221"/>
            <a:chExt cx="8474001" cy="4051715"/>
          </a:xfrm>
        </p:grpSpPr>
        <p:sp>
          <p:nvSpPr>
            <p:cNvPr id="26" name="Rectangle: Rounded Corners 25">
              <a:extLst>
                <a:ext uri="{FF2B5EF4-FFF2-40B4-BE49-F238E27FC236}">
                  <a16:creationId xmlns:a16="http://schemas.microsoft.com/office/drawing/2014/main" id="{5DC8AA85-62BA-1733-AEDE-3F59BA6891A5}"/>
                </a:ext>
              </a:extLst>
            </p:cNvPr>
            <p:cNvSpPr/>
            <p:nvPr/>
          </p:nvSpPr>
          <p:spPr>
            <a:xfrm>
              <a:off x="3649395" y="930221"/>
              <a:ext cx="8187005" cy="3785651"/>
            </a:xfrm>
            <a:prstGeom prst="roundRect">
              <a:avLst>
                <a:gd name="adj" fmla="val 8884"/>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Rectangle: Rounded Corners 39">
              <a:extLst>
                <a:ext uri="{FF2B5EF4-FFF2-40B4-BE49-F238E27FC236}">
                  <a16:creationId xmlns:a16="http://schemas.microsoft.com/office/drawing/2014/main" id="{9B6E0A76-8443-CAD9-1060-B7AE43B69907}"/>
                </a:ext>
              </a:extLst>
            </p:cNvPr>
            <p:cNvSpPr/>
            <p:nvPr/>
          </p:nvSpPr>
          <p:spPr>
            <a:xfrm>
              <a:off x="3713389" y="1013534"/>
              <a:ext cx="8081434" cy="432718"/>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2" name="Oval 41">
              <a:extLst>
                <a:ext uri="{FF2B5EF4-FFF2-40B4-BE49-F238E27FC236}">
                  <a16:creationId xmlns:a16="http://schemas.microsoft.com/office/drawing/2014/main" id="{BFFDFD74-02E9-5878-8A9E-C9E3D7E78709}"/>
                </a:ext>
              </a:extLst>
            </p:cNvPr>
            <p:cNvSpPr/>
            <p:nvPr/>
          </p:nvSpPr>
          <p:spPr>
            <a:xfrm>
              <a:off x="10864212" y="1136456"/>
              <a:ext cx="180914" cy="173418"/>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3" name="Oval 42">
              <a:extLst>
                <a:ext uri="{FF2B5EF4-FFF2-40B4-BE49-F238E27FC236}">
                  <a16:creationId xmlns:a16="http://schemas.microsoft.com/office/drawing/2014/main" id="{14F26E91-D141-E8E5-906D-C1FFEEA536DD}"/>
                </a:ext>
              </a:extLst>
            </p:cNvPr>
            <p:cNvSpPr/>
            <p:nvPr/>
          </p:nvSpPr>
          <p:spPr>
            <a:xfrm>
              <a:off x="11077124" y="1136456"/>
              <a:ext cx="180914" cy="173418"/>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 name="Oval 43">
              <a:extLst>
                <a:ext uri="{FF2B5EF4-FFF2-40B4-BE49-F238E27FC236}">
                  <a16:creationId xmlns:a16="http://schemas.microsoft.com/office/drawing/2014/main" id="{6308E418-8F08-7958-D30C-F3A3CFCF23FC}"/>
                </a:ext>
              </a:extLst>
            </p:cNvPr>
            <p:cNvSpPr/>
            <p:nvPr/>
          </p:nvSpPr>
          <p:spPr>
            <a:xfrm>
              <a:off x="11321531" y="1136456"/>
              <a:ext cx="180914" cy="173418"/>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5" name="TextBox 44">
              <a:extLst>
                <a:ext uri="{FF2B5EF4-FFF2-40B4-BE49-F238E27FC236}">
                  <a16:creationId xmlns:a16="http://schemas.microsoft.com/office/drawing/2014/main" id="{B6DFE1CA-B6D1-0796-CF16-A209B1B9DEA6}"/>
                </a:ext>
              </a:extLst>
            </p:cNvPr>
            <p:cNvSpPr txBox="1"/>
            <p:nvPr/>
          </p:nvSpPr>
          <p:spPr>
            <a:xfrm>
              <a:off x="3982130" y="1077934"/>
              <a:ext cx="1272933"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46" name="TextBox 45">
              <a:extLst>
                <a:ext uri="{FF2B5EF4-FFF2-40B4-BE49-F238E27FC236}">
                  <a16:creationId xmlns:a16="http://schemas.microsoft.com/office/drawing/2014/main" id="{8224966F-DD4D-D5AE-AB06-4D7406268C3D}"/>
                </a:ext>
              </a:extLst>
            </p:cNvPr>
            <p:cNvSpPr txBox="1"/>
            <p:nvPr/>
          </p:nvSpPr>
          <p:spPr>
            <a:xfrm>
              <a:off x="4142961" y="1529565"/>
              <a:ext cx="7980435" cy="3452371"/>
            </a:xfrm>
            <a:prstGeom prst="rect">
              <a:avLst/>
            </a:prstGeom>
            <a:noFill/>
          </p:spPr>
          <p:txBody>
            <a:bodyPr wrap="square" rtlCol="0">
              <a:spAutoFit/>
            </a:bodyPr>
            <a:lstStyle/>
            <a:p>
              <a:br>
                <a:rPr lang="en-IN" sz="100" dirty="0">
                  <a:solidFill>
                    <a:schemeClr val="bg1"/>
                  </a:solidFill>
                </a:rPr>
              </a:br>
              <a:r>
                <a:rPr lang="en-IN" sz="1100" dirty="0" err="1">
                  <a:solidFill>
                    <a:srgbClr val="FC5130"/>
                  </a:solidFill>
                </a:rPr>
                <a:t>all_intervenion</a:t>
              </a:r>
              <a:r>
                <a:rPr lang="en-IN" sz="1100" dirty="0">
                  <a:solidFill>
                    <a:srgbClr val="FC5130"/>
                  </a:solidFill>
                </a:rPr>
                <a:t> = [item </a:t>
              </a:r>
              <a:r>
                <a:rPr lang="en-IN" sz="1100" dirty="0">
                  <a:solidFill>
                    <a:srgbClr val="FFC000"/>
                  </a:solidFill>
                </a:rPr>
                <a:t>for</a:t>
              </a:r>
              <a:r>
                <a:rPr lang="en-IN" sz="1100" dirty="0">
                  <a:solidFill>
                    <a:srgbClr val="FC5130"/>
                  </a:solidFill>
                </a:rPr>
                <a:t> items </a:t>
              </a:r>
              <a:r>
                <a:rPr lang="en-IN" sz="1100" dirty="0">
                  <a:solidFill>
                    <a:srgbClr val="FFC000"/>
                  </a:solidFill>
                </a:rPr>
                <a:t>in</a:t>
              </a:r>
              <a:r>
                <a:rPr lang="en-IN" sz="1100" dirty="0">
                  <a:solidFill>
                    <a:srgbClr val="FC5130"/>
                  </a:solidFill>
                </a:rPr>
                <a:t> data[</a:t>
              </a:r>
              <a:r>
                <a:rPr lang="en-IN" sz="1100" dirty="0">
                  <a:solidFill>
                    <a:schemeClr val="accent6"/>
                  </a:solidFill>
                </a:rPr>
                <a:t>'Interventions Types</a:t>
              </a:r>
              <a:r>
                <a:rPr lang="en-IN" sz="1100" dirty="0">
                  <a:solidFill>
                    <a:srgbClr val="FC5130"/>
                  </a:solidFill>
                </a:rPr>
                <a:t>'] </a:t>
              </a:r>
              <a:r>
                <a:rPr lang="en-IN" sz="1100" dirty="0">
                  <a:solidFill>
                    <a:srgbClr val="FFC000"/>
                  </a:solidFill>
                </a:rPr>
                <a:t>for</a:t>
              </a:r>
              <a:r>
                <a:rPr lang="en-IN" sz="1100" dirty="0">
                  <a:solidFill>
                    <a:srgbClr val="FC5130"/>
                  </a:solidFill>
                </a:rPr>
                <a:t> item </a:t>
              </a:r>
              <a:r>
                <a:rPr lang="en-IN" sz="1100" dirty="0">
                  <a:solidFill>
                    <a:srgbClr val="FFC000"/>
                  </a:solidFill>
                </a:rPr>
                <a:t>in</a:t>
              </a:r>
              <a:r>
                <a:rPr lang="en-IN" sz="1100" dirty="0">
                  <a:solidFill>
                    <a:srgbClr val="FC5130"/>
                  </a:solidFill>
                </a:rPr>
                <a:t> items]</a:t>
              </a:r>
            </a:p>
            <a:p>
              <a:r>
                <a:rPr lang="en-IN" sz="1100" dirty="0" err="1">
                  <a:solidFill>
                    <a:srgbClr val="FC5130"/>
                  </a:solidFill>
                </a:rPr>
                <a:t>intervention_count</a:t>
              </a:r>
              <a:r>
                <a:rPr lang="en-IN" sz="1100" dirty="0">
                  <a:solidFill>
                    <a:srgbClr val="FC5130"/>
                  </a:solidFill>
                </a:rPr>
                <a:t> = Counter(</a:t>
              </a:r>
              <a:r>
                <a:rPr lang="en-IN" sz="1100" dirty="0" err="1">
                  <a:solidFill>
                    <a:srgbClr val="FC5130"/>
                  </a:solidFill>
                </a:rPr>
                <a:t>all_intervenion</a:t>
              </a:r>
              <a:r>
                <a:rPr lang="en-IN" sz="1100" dirty="0">
                  <a:solidFill>
                    <a:srgbClr val="FC5130"/>
                  </a:solidFill>
                </a:rPr>
                <a:t>)</a:t>
              </a:r>
            </a:p>
            <a:p>
              <a:r>
                <a:rPr lang="en-IN" sz="1100" dirty="0">
                  <a:solidFill>
                    <a:srgbClr val="FC5130"/>
                  </a:solidFill>
                </a:rPr>
                <a:t>mc=</a:t>
              </a:r>
              <a:r>
                <a:rPr lang="en-IN" sz="1100" dirty="0" err="1">
                  <a:solidFill>
                    <a:srgbClr val="FC5130"/>
                  </a:solidFill>
                </a:rPr>
                <a:t>pd.DataFrame</a:t>
              </a:r>
              <a:r>
                <a:rPr lang="en-IN" sz="1100" dirty="0">
                  <a:solidFill>
                    <a:srgbClr val="FC5130"/>
                  </a:solidFill>
                </a:rPr>
                <a:t>(</a:t>
              </a:r>
              <a:r>
                <a:rPr lang="en-IN" sz="1100" dirty="0" err="1">
                  <a:solidFill>
                    <a:srgbClr val="FC5130"/>
                  </a:solidFill>
                </a:rPr>
                <a:t>intervention_count</a:t>
              </a:r>
              <a:r>
                <a:rPr lang="en-IN" sz="1100" dirty="0" err="1">
                  <a:solidFill>
                    <a:srgbClr val="FFC000"/>
                  </a:solidFill>
                </a:rPr>
                <a:t>.items</a:t>
              </a:r>
              <a:r>
                <a:rPr lang="en-IN" sz="1100" dirty="0">
                  <a:solidFill>
                    <a:srgbClr val="FFC000"/>
                  </a:solidFill>
                </a:rPr>
                <a:t>(),</a:t>
              </a:r>
              <a:r>
                <a:rPr lang="en-IN" sz="1100" dirty="0">
                  <a:solidFill>
                    <a:srgbClr val="FC5130"/>
                  </a:solidFill>
                </a:rPr>
                <a:t>columns=[</a:t>
              </a:r>
              <a:r>
                <a:rPr lang="en-IN" sz="1100" dirty="0">
                  <a:solidFill>
                    <a:schemeClr val="accent6"/>
                  </a:solidFill>
                </a:rPr>
                <a:t>'</a:t>
              </a:r>
              <a:r>
                <a:rPr lang="en-IN" sz="1100" dirty="0" err="1">
                  <a:solidFill>
                    <a:schemeClr val="accent6"/>
                  </a:solidFill>
                </a:rPr>
                <a:t>type','count</a:t>
              </a:r>
              <a:r>
                <a:rPr lang="en-IN" sz="1100" dirty="0">
                  <a:solidFill>
                    <a:srgbClr val="FC5130"/>
                  </a:solidFill>
                </a:rPr>
                <a:t>'])</a:t>
              </a:r>
            </a:p>
            <a:p>
              <a:r>
                <a:rPr lang="en-IN" sz="1100" dirty="0">
                  <a:solidFill>
                    <a:srgbClr val="FC5130"/>
                  </a:solidFill>
                </a:rPr>
                <a:t>mc=</a:t>
              </a:r>
              <a:r>
                <a:rPr lang="en-IN" sz="1100" dirty="0" err="1">
                  <a:solidFill>
                    <a:srgbClr val="FC5130"/>
                  </a:solidFill>
                </a:rPr>
                <a:t>mc.</a:t>
              </a:r>
              <a:r>
                <a:rPr lang="en-IN" sz="1100" dirty="0" err="1">
                  <a:solidFill>
                    <a:srgbClr val="FFC000"/>
                  </a:solidFill>
                </a:rPr>
                <a:t>sort_values</a:t>
              </a:r>
              <a:r>
                <a:rPr lang="en-IN" sz="1100" dirty="0">
                  <a:solidFill>
                    <a:srgbClr val="FC5130"/>
                  </a:solidFill>
                </a:rPr>
                <a:t>(by='</a:t>
              </a:r>
              <a:r>
                <a:rPr lang="en-IN" sz="1100" dirty="0">
                  <a:solidFill>
                    <a:schemeClr val="accent6"/>
                  </a:solidFill>
                </a:rPr>
                <a:t>count</a:t>
              </a:r>
              <a:r>
                <a:rPr lang="en-IN" sz="1100" dirty="0">
                  <a:solidFill>
                    <a:srgbClr val="FC5130"/>
                  </a:solidFill>
                </a:rPr>
                <a:t>', ascending=</a:t>
              </a:r>
              <a:r>
                <a:rPr lang="en-IN" sz="1100" dirty="0">
                  <a:solidFill>
                    <a:srgbClr val="FFC000"/>
                  </a:solidFill>
                </a:rPr>
                <a:t>False</a:t>
              </a:r>
              <a:r>
                <a:rPr lang="en-IN" sz="1100" dirty="0">
                  <a:solidFill>
                    <a:srgbClr val="FC5130"/>
                  </a:solidFill>
                </a:rPr>
                <a:t>)</a:t>
              </a:r>
            </a:p>
            <a:p>
              <a:br>
                <a:rPr lang="en-IN" sz="1100" dirty="0">
                  <a:solidFill>
                    <a:srgbClr val="FC5130"/>
                  </a:solidFill>
                </a:rPr>
              </a:br>
              <a:br>
                <a:rPr lang="en-IN" sz="1100" dirty="0">
                  <a:solidFill>
                    <a:srgbClr val="FC5130"/>
                  </a:solidFill>
                </a:rPr>
              </a:br>
              <a:r>
                <a:rPr lang="en-IN" sz="1100" dirty="0" err="1">
                  <a:solidFill>
                    <a:srgbClr val="FC5130"/>
                  </a:solidFill>
                </a:rPr>
                <a:t>sns.set_style</a:t>
              </a:r>
              <a:r>
                <a:rPr lang="en-IN" sz="1100" dirty="0">
                  <a:solidFill>
                    <a:srgbClr val="FC5130"/>
                  </a:solidFill>
                </a:rPr>
                <a:t>(</a:t>
              </a:r>
              <a:r>
                <a:rPr lang="en-IN" sz="1100" dirty="0">
                  <a:solidFill>
                    <a:schemeClr val="accent6"/>
                  </a:solidFill>
                </a:rPr>
                <a:t>'</a:t>
              </a:r>
              <a:r>
                <a:rPr lang="en-IN" sz="1100" dirty="0" err="1">
                  <a:solidFill>
                    <a:schemeClr val="accent6"/>
                  </a:solidFill>
                </a:rPr>
                <a:t>whitegrid</a:t>
              </a:r>
              <a:r>
                <a:rPr lang="en-IN" sz="1100" dirty="0">
                  <a:solidFill>
                    <a:schemeClr val="accent6"/>
                  </a:solidFill>
                </a:rPr>
                <a:t>'</a:t>
              </a:r>
              <a:r>
                <a:rPr lang="en-IN" sz="1100" dirty="0">
                  <a:solidFill>
                    <a:srgbClr val="FC5130"/>
                  </a:solidFill>
                </a:rPr>
                <a:t>)</a:t>
              </a:r>
            </a:p>
            <a:p>
              <a:r>
                <a:rPr lang="en-IN" sz="1100" dirty="0">
                  <a:solidFill>
                    <a:srgbClr val="FC5130"/>
                  </a:solidFill>
                </a:rPr>
                <a:t># </a:t>
              </a:r>
              <a:r>
                <a:rPr lang="en-IN" sz="1100" dirty="0" err="1">
                  <a:solidFill>
                    <a:srgbClr val="FC5130"/>
                  </a:solidFill>
                </a:rPr>
                <a:t>plt.figure</a:t>
              </a:r>
              <a:r>
                <a:rPr lang="en-IN" sz="1100" dirty="0">
                  <a:solidFill>
                    <a:srgbClr val="FC5130"/>
                  </a:solidFill>
                </a:rPr>
                <a:t>(</a:t>
              </a:r>
              <a:r>
                <a:rPr lang="en-IN" sz="1100" dirty="0" err="1">
                  <a:solidFill>
                    <a:srgbClr val="FC5130"/>
                  </a:solidFill>
                </a:rPr>
                <a:t>figsize</a:t>
              </a:r>
              <a:r>
                <a:rPr lang="en-IN" sz="1100" dirty="0">
                  <a:solidFill>
                    <a:srgbClr val="FC5130"/>
                  </a:solidFill>
                </a:rPr>
                <a:t>=(</a:t>
              </a:r>
              <a:r>
                <a:rPr lang="en-IN" sz="1100" dirty="0">
                  <a:solidFill>
                    <a:srgbClr val="FFC000"/>
                  </a:solidFill>
                </a:rPr>
                <a:t>12, 7</a:t>
              </a:r>
              <a:r>
                <a:rPr lang="en-IN" sz="1100" dirty="0">
                  <a:solidFill>
                    <a:srgbClr val="FC5130"/>
                  </a:solidFill>
                </a:rPr>
                <a:t>))</a:t>
              </a:r>
            </a:p>
            <a:p>
              <a:r>
                <a:rPr lang="en-IN" sz="1100" dirty="0" err="1">
                  <a:solidFill>
                    <a:srgbClr val="FC5130"/>
                  </a:solidFill>
                </a:rPr>
                <a:t>plt.title</a:t>
              </a:r>
              <a:r>
                <a:rPr lang="en-IN" sz="1100" dirty="0">
                  <a:solidFill>
                    <a:srgbClr val="FC5130"/>
                  </a:solidFill>
                </a:rPr>
                <a:t>("</a:t>
              </a:r>
              <a:r>
                <a:rPr lang="en-IN" sz="1100" dirty="0">
                  <a:solidFill>
                    <a:schemeClr val="accent6"/>
                  </a:solidFill>
                </a:rPr>
                <a:t>Most Commonly used Interventions</a:t>
              </a:r>
              <a:r>
                <a:rPr lang="en-IN" sz="1100" dirty="0">
                  <a:solidFill>
                    <a:srgbClr val="FC5130"/>
                  </a:solidFill>
                </a:rPr>
                <a:t>", </a:t>
              </a:r>
              <a:r>
                <a:rPr lang="en-IN" sz="1100" dirty="0" err="1">
                  <a:solidFill>
                    <a:srgbClr val="FC5130"/>
                  </a:solidFill>
                </a:rPr>
                <a:t>fontsize</a:t>
              </a:r>
              <a:r>
                <a:rPr lang="en-IN" sz="1100" dirty="0">
                  <a:solidFill>
                    <a:srgbClr val="FC5130"/>
                  </a:solidFill>
                </a:rPr>
                <a:t>=</a:t>
              </a:r>
              <a:r>
                <a:rPr lang="en-IN" sz="1100" dirty="0">
                  <a:solidFill>
                    <a:srgbClr val="FFC000"/>
                  </a:solidFill>
                </a:rPr>
                <a:t>16</a:t>
              </a:r>
              <a:r>
                <a:rPr lang="en-IN" sz="1100" dirty="0">
                  <a:solidFill>
                    <a:srgbClr val="FC5130"/>
                  </a:solidFill>
                </a:rPr>
                <a:t>)</a:t>
              </a:r>
            </a:p>
            <a:p>
              <a:br>
                <a:rPr lang="en-IN" sz="1100" dirty="0">
                  <a:solidFill>
                    <a:srgbClr val="FC5130"/>
                  </a:solidFill>
                </a:rPr>
              </a:br>
              <a:r>
                <a:rPr lang="en-IN" sz="1100" dirty="0" err="1">
                  <a:solidFill>
                    <a:srgbClr val="FC5130"/>
                  </a:solidFill>
                </a:rPr>
                <a:t>ax</a:t>
              </a:r>
              <a:r>
                <a:rPr lang="en-IN" sz="1100" dirty="0">
                  <a:solidFill>
                    <a:srgbClr val="FC5130"/>
                  </a:solidFill>
                </a:rPr>
                <a:t> = </a:t>
              </a:r>
              <a:r>
                <a:rPr lang="en-IN" sz="1100" dirty="0" err="1">
                  <a:solidFill>
                    <a:srgbClr val="FC5130"/>
                  </a:solidFill>
                </a:rPr>
                <a:t>sns.barplot</a:t>
              </a:r>
              <a:r>
                <a:rPr lang="en-IN" sz="1100" dirty="0">
                  <a:solidFill>
                    <a:srgbClr val="FC5130"/>
                  </a:solidFill>
                </a:rPr>
                <a:t>(data=</a:t>
              </a:r>
              <a:r>
                <a:rPr lang="en-IN" sz="1100" dirty="0" err="1">
                  <a:solidFill>
                    <a:srgbClr val="FC5130"/>
                  </a:solidFill>
                </a:rPr>
                <a:t>mc,x</a:t>
              </a:r>
              <a:r>
                <a:rPr lang="en-IN" sz="1100" dirty="0">
                  <a:solidFill>
                    <a:srgbClr val="FC5130"/>
                  </a:solidFill>
                </a:rPr>
                <a:t>=</a:t>
              </a:r>
              <a:r>
                <a:rPr lang="en-IN" sz="1100" dirty="0">
                  <a:solidFill>
                    <a:schemeClr val="accent6"/>
                  </a:solidFill>
                </a:rPr>
                <a:t>'</a:t>
              </a:r>
              <a:r>
                <a:rPr lang="en-IN" sz="1100" dirty="0" err="1">
                  <a:solidFill>
                    <a:schemeClr val="accent6"/>
                  </a:solidFill>
                </a:rPr>
                <a:t>type',</a:t>
              </a:r>
              <a:r>
                <a:rPr lang="en-IN" sz="1100" dirty="0" err="1">
                  <a:solidFill>
                    <a:srgbClr val="FC5130"/>
                  </a:solidFill>
                </a:rPr>
                <a:t>y</a:t>
              </a:r>
              <a:r>
                <a:rPr lang="en-IN" sz="1100" dirty="0">
                  <a:solidFill>
                    <a:srgbClr val="FC5130"/>
                  </a:solidFill>
                </a:rPr>
                <a:t>=</a:t>
              </a:r>
              <a:r>
                <a:rPr lang="en-IN" sz="1100" dirty="0">
                  <a:solidFill>
                    <a:schemeClr val="accent6"/>
                  </a:solidFill>
                </a:rPr>
                <a:t>'</a:t>
              </a:r>
              <a:r>
                <a:rPr lang="en-IN" sz="1100" dirty="0" err="1">
                  <a:solidFill>
                    <a:schemeClr val="accent6"/>
                  </a:solidFill>
                </a:rPr>
                <a:t>count'</a:t>
              </a:r>
              <a:r>
                <a:rPr lang="en-IN" sz="1100" dirty="0" err="1">
                  <a:solidFill>
                    <a:srgbClr val="FC5130"/>
                  </a:solidFill>
                </a:rPr>
                <a:t>,hue</a:t>
              </a:r>
              <a:r>
                <a:rPr lang="en-IN" sz="1100" dirty="0">
                  <a:solidFill>
                    <a:srgbClr val="FC5130"/>
                  </a:solidFill>
                </a:rPr>
                <a:t>="</a:t>
              </a:r>
              <a:r>
                <a:rPr lang="en-IN" sz="1100" dirty="0" err="1">
                  <a:solidFill>
                    <a:schemeClr val="accent6"/>
                  </a:solidFill>
                </a:rPr>
                <a:t>type</a:t>
              </a:r>
              <a:r>
                <a:rPr lang="en-IN" sz="1100" dirty="0" err="1">
                  <a:solidFill>
                    <a:srgbClr val="FC5130"/>
                  </a:solidFill>
                </a:rPr>
                <a:t>",palette</a:t>
              </a:r>
              <a:r>
                <a:rPr lang="en-IN" sz="1100" dirty="0">
                  <a:solidFill>
                    <a:srgbClr val="FC5130"/>
                  </a:solidFill>
                </a:rPr>
                <a:t>='</a:t>
              </a:r>
              <a:r>
                <a:rPr lang="en-IN" sz="1100" dirty="0" err="1">
                  <a:solidFill>
                    <a:schemeClr val="accent6"/>
                  </a:solidFill>
                </a:rPr>
                <a:t>coolwarm</a:t>
              </a:r>
              <a:r>
                <a:rPr lang="en-IN" sz="1100" dirty="0">
                  <a:solidFill>
                    <a:srgbClr val="FC5130"/>
                  </a:solidFill>
                </a:rPr>
                <a:t>')</a:t>
              </a:r>
            </a:p>
            <a:p>
              <a:br>
                <a:rPr lang="en-IN" sz="1100" dirty="0">
                  <a:solidFill>
                    <a:srgbClr val="FC5130"/>
                  </a:solidFill>
                </a:rPr>
              </a:br>
              <a:r>
                <a:rPr lang="en-IN" sz="1100" dirty="0">
                  <a:solidFill>
                    <a:srgbClr val="FC5130"/>
                  </a:solidFill>
                </a:rPr>
                <a:t>for bar in </a:t>
              </a:r>
              <a:r>
                <a:rPr lang="en-IN" sz="1100" dirty="0" err="1">
                  <a:solidFill>
                    <a:srgbClr val="FC5130"/>
                  </a:solidFill>
                </a:rPr>
                <a:t>ax.patches</a:t>
              </a:r>
              <a:r>
                <a:rPr lang="en-IN" sz="1100" dirty="0">
                  <a:solidFill>
                    <a:srgbClr val="FC5130"/>
                  </a:solidFill>
                </a:rPr>
                <a:t>:</a:t>
              </a:r>
            </a:p>
            <a:p>
              <a:r>
                <a:rPr lang="en-IN" sz="1100" dirty="0">
                  <a:solidFill>
                    <a:srgbClr val="FC5130"/>
                  </a:solidFill>
                </a:rPr>
                <a:t>    height=</a:t>
              </a:r>
              <a:r>
                <a:rPr lang="en-IN" sz="1100" dirty="0" err="1">
                  <a:solidFill>
                    <a:srgbClr val="FC5130"/>
                  </a:solidFill>
                </a:rPr>
                <a:t>bar.</a:t>
              </a:r>
              <a:r>
                <a:rPr lang="en-IN" sz="1100" dirty="0" err="1">
                  <a:solidFill>
                    <a:srgbClr val="FFC000"/>
                  </a:solidFill>
                </a:rPr>
                <a:t>get_height</a:t>
              </a:r>
              <a:r>
                <a:rPr lang="en-IN" sz="1100" dirty="0">
                  <a:solidFill>
                    <a:srgbClr val="FFC000"/>
                  </a:solidFill>
                </a:rPr>
                <a:t>()</a:t>
              </a:r>
            </a:p>
            <a:p>
              <a:r>
                <a:rPr lang="en-IN" sz="1100" dirty="0">
                  <a:solidFill>
                    <a:srgbClr val="FC5130"/>
                  </a:solidFill>
                </a:rPr>
                <a:t>    </a:t>
              </a:r>
              <a:r>
                <a:rPr lang="en-IN" sz="1100" dirty="0" err="1">
                  <a:solidFill>
                    <a:srgbClr val="FC5130"/>
                  </a:solidFill>
                </a:rPr>
                <a:t>ax</a:t>
              </a:r>
              <a:r>
                <a:rPr lang="en-IN" sz="1100" dirty="0" err="1">
                  <a:solidFill>
                    <a:srgbClr val="FFC000"/>
                  </a:solidFill>
                </a:rPr>
                <a:t>.text</a:t>
              </a:r>
              <a:r>
                <a:rPr lang="en-IN" sz="1100" dirty="0">
                  <a:solidFill>
                    <a:srgbClr val="FC5130"/>
                  </a:solidFill>
                </a:rPr>
                <a:t>(</a:t>
              </a:r>
            </a:p>
            <a:p>
              <a:r>
                <a:rPr lang="en-IN" sz="1100" dirty="0">
                  <a:solidFill>
                    <a:srgbClr val="FC5130"/>
                  </a:solidFill>
                </a:rPr>
                <a:t>        </a:t>
              </a:r>
              <a:r>
                <a:rPr lang="en-IN" sz="1100" dirty="0" err="1">
                  <a:solidFill>
                    <a:srgbClr val="FC5130"/>
                  </a:solidFill>
                </a:rPr>
                <a:t>bar.</a:t>
              </a:r>
              <a:r>
                <a:rPr lang="en-IN" sz="1100" dirty="0" err="1">
                  <a:solidFill>
                    <a:srgbClr val="FFC000"/>
                  </a:solidFill>
                </a:rPr>
                <a:t>get_x</a:t>
              </a:r>
              <a:r>
                <a:rPr lang="en-IN" sz="1100" dirty="0">
                  <a:solidFill>
                    <a:srgbClr val="FFC000"/>
                  </a:solidFill>
                </a:rPr>
                <a:t>() </a:t>
              </a:r>
              <a:r>
                <a:rPr lang="en-IN" sz="1100" dirty="0">
                  <a:solidFill>
                    <a:srgbClr val="FC5130"/>
                  </a:solidFill>
                </a:rPr>
                <a:t>+ </a:t>
              </a:r>
              <a:r>
                <a:rPr lang="en-IN" sz="1100" dirty="0" err="1">
                  <a:solidFill>
                    <a:srgbClr val="FC5130"/>
                  </a:solidFill>
                </a:rPr>
                <a:t>bar.</a:t>
              </a:r>
              <a:r>
                <a:rPr lang="en-IN" sz="1100" dirty="0" err="1">
                  <a:solidFill>
                    <a:srgbClr val="FFC000"/>
                  </a:solidFill>
                </a:rPr>
                <a:t>get_width</a:t>
              </a:r>
              <a:r>
                <a:rPr lang="en-IN" sz="1100" dirty="0">
                  <a:solidFill>
                    <a:srgbClr val="FFC000"/>
                  </a:solidFill>
                </a:rPr>
                <a:t>()/</a:t>
              </a:r>
              <a:r>
                <a:rPr lang="en-IN" sz="1100" dirty="0">
                  <a:solidFill>
                    <a:srgbClr val="FC5130"/>
                  </a:solidFill>
                </a:rPr>
                <a:t>2,</a:t>
              </a:r>
            </a:p>
            <a:p>
              <a:r>
                <a:rPr lang="en-IN" sz="1100" dirty="0">
                  <a:solidFill>
                    <a:srgbClr val="FC5130"/>
                  </a:solidFill>
                </a:rPr>
                <a:t>        height + 1,</a:t>
              </a:r>
            </a:p>
            <a:p>
              <a:r>
                <a:rPr lang="en-IN" sz="1100" dirty="0">
                  <a:solidFill>
                    <a:srgbClr val="FC5130"/>
                  </a:solidFill>
                </a:rPr>
                <a:t>        f'{int(height)}',</a:t>
              </a:r>
            </a:p>
            <a:p>
              <a:r>
                <a:rPr lang="en-IN" sz="1100" dirty="0">
                  <a:solidFill>
                    <a:srgbClr val="FC5130"/>
                  </a:solidFill>
                </a:rPr>
                <a:t>        ha="</a:t>
              </a:r>
              <a:r>
                <a:rPr lang="en-IN" sz="1100" dirty="0" err="1">
                  <a:solidFill>
                    <a:srgbClr val="FC5130"/>
                  </a:solidFill>
                </a:rPr>
                <a:t>center</a:t>
              </a:r>
              <a:r>
                <a:rPr lang="en-IN" sz="1100" dirty="0">
                  <a:solidFill>
                    <a:srgbClr val="FC5130"/>
                  </a:solidFill>
                </a:rPr>
                <a:t>",</a:t>
              </a:r>
              <a:r>
                <a:rPr lang="en-IN" sz="1100" dirty="0" err="1">
                  <a:solidFill>
                    <a:srgbClr val="FC5130"/>
                  </a:solidFill>
                </a:rPr>
                <a:t>va</a:t>
              </a:r>
              <a:r>
                <a:rPr lang="en-IN" sz="1100" dirty="0">
                  <a:solidFill>
                    <a:srgbClr val="FC5130"/>
                  </a:solidFill>
                </a:rPr>
                <a:t>="bottom",</a:t>
              </a:r>
              <a:r>
                <a:rPr lang="en-IN" sz="1100" dirty="0" err="1">
                  <a:solidFill>
                    <a:srgbClr val="FC5130"/>
                  </a:solidFill>
                </a:rPr>
                <a:t>fontsize</a:t>
              </a:r>
              <a:r>
                <a:rPr lang="en-IN" sz="1100" dirty="0">
                  <a:solidFill>
                    <a:srgbClr val="FC5130"/>
                  </a:solidFill>
                </a:rPr>
                <a:t>=10</a:t>
              </a:r>
            </a:p>
            <a:p>
              <a:r>
                <a:rPr lang="en-IN" sz="1100" dirty="0">
                  <a:solidFill>
                    <a:srgbClr val="FC5130"/>
                  </a:solidFill>
                </a:rPr>
                <a:t>    )</a:t>
              </a:r>
            </a:p>
            <a:p>
              <a:r>
                <a:rPr lang="en-IN" sz="1100" dirty="0" err="1">
                  <a:solidFill>
                    <a:srgbClr val="FC5130"/>
                  </a:solidFill>
                </a:rPr>
                <a:t>plt.ylabel</a:t>
              </a:r>
              <a:r>
                <a:rPr lang="en-IN" sz="1100" dirty="0">
                  <a:solidFill>
                    <a:srgbClr val="FC5130"/>
                  </a:solidFill>
                </a:rPr>
                <a:t>(</a:t>
              </a:r>
              <a:r>
                <a:rPr lang="en-IN" sz="1100" dirty="0">
                  <a:solidFill>
                    <a:schemeClr val="accent6"/>
                  </a:solidFill>
                </a:rPr>
                <a:t>'Number of Interventions</a:t>
              </a:r>
              <a:r>
                <a:rPr lang="en-IN" sz="1100" dirty="0">
                  <a:solidFill>
                    <a:srgbClr val="FC5130"/>
                  </a:solidFill>
                </a:rPr>
                <a:t>')</a:t>
              </a:r>
            </a:p>
            <a:p>
              <a:r>
                <a:rPr lang="en-IN" sz="1100" dirty="0" err="1">
                  <a:solidFill>
                    <a:srgbClr val="FC5130"/>
                  </a:solidFill>
                </a:rPr>
                <a:t>plt.xlabel</a:t>
              </a:r>
              <a:r>
                <a:rPr lang="en-IN" sz="1100" dirty="0">
                  <a:solidFill>
                    <a:srgbClr val="FC5130"/>
                  </a:solidFill>
                </a:rPr>
                <a:t>(</a:t>
              </a:r>
              <a:r>
                <a:rPr lang="en-IN" sz="1100" dirty="0">
                  <a:solidFill>
                    <a:schemeClr val="accent6"/>
                  </a:solidFill>
                </a:rPr>
                <a:t>'Types of Interventions</a:t>
              </a:r>
              <a:r>
                <a:rPr lang="en-IN" sz="1100" dirty="0">
                  <a:solidFill>
                    <a:srgbClr val="FC5130"/>
                  </a:solidFill>
                </a:rPr>
                <a:t>')</a:t>
              </a:r>
            </a:p>
            <a:p>
              <a:r>
                <a:rPr lang="en-IN" sz="1100" dirty="0" err="1">
                  <a:solidFill>
                    <a:srgbClr val="FC5130"/>
                  </a:solidFill>
                </a:rPr>
                <a:t>plt.xticks</a:t>
              </a:r>
              <a:r>
                <a:rPr lang="en-IN" sz="1100" dirty="0">
                  <a:solidFill>
                    <a:srgbClr val="FC5130"/>
                  </a:solidFill>
                </a:rPr>
                <a:t>(rotation=-</a:t>
              </a:r>
              <a:r>
                <a:rPr lang="en-IN" sz="1100" dirty="0">
                  <a:solidFill>
                    <a:srgbClr val="FFC000"/>
                  </a:solidFill>
                </a:rPr>
                <a:t>90</a:t>
              </a:r>
              <a:r>
                <a:rPr lang="en-IN" sz="1100" dirty="0">
                  <a:solidFill>
                    <a:srgbClr val="FC5130"/>
                  </a:solidFill>
                </a:rPr>
                <a:t>)</a:t>
              </a:r>
            </a:p>
            <a:p>
              <a:r>
                <a:rPr lang="en-IN" sz="1100" dirty="0" err="1">
                  <a:solidFill>
                    <a:srgbClr val="FC5130"/>
                  </a:solidFill>
                </a:rPr>
                <a:t>plt.grid</a:t>
              </a:r>
              <a:r>
                <a:rPr lang="en-IN" sz="1100" dirty="0">
                  <a:solidFill>
                    <a:srgbClr val="FC5130"/>
                  </a:solidFill>
                </a:rPr>
                <a:t>(</a:t>
              </a:r>
              <a:r>
                <a:rPr lang="en-IN" sz="1100" dirty="0" err="1">
                  <a:solidFill>
                    <a:srgbClr val="FC5130"/>
                  </a:solidFill>
                </a:rPr>
                <a:t>True,linestyle</a:t>
              </a:r>
              <a:r>
                <a:rPr lang="en-IN" sz="1100" dirty="0">
                  <a:solidFill>
                    <a:srgbClr val="FC5130"/>
                  </a:solidFill>
                </a:rPr>
                <a:t>="--",alpha=</a:t>
              </a:r>
              <a:r>
                <a:rPr lang="en-IN" sz="1100" dirty="0">
                  <a:solidFill>
                    <a:srgbClr val="FFC000"/>
                  </a:solidFill>
                </a:rPr>
                <a:t>0.8</a:t>
              </a:r>
              <a:r>
                <a:rPr lang="en-IN" sz="1100" dirty="0">
                  <a:solidFill>
                    <a:srgbClr val="FC5130"/>
                  </a:solidFill>
                </a:rPr>
                <a:t>)</a:t>
              </a:r>
            </a:p>
            <a:p>
              <a:r>
                <a:rPr lang="en-IN" sz="1100" dirty="0" err="1">
                  <a:solidFill>
                    <a:srgbClr val="FC5130"/>
                  </a:solidFill>
                </a:rPr>
                <a:t>plt.savefig</a:t>
              </a:r>
              <a:r>
                <a:rPr lang="en-IN" sz="1100" dirty="0">
                  <a:solidFill>
                    <a:srgbClr val="FC5130"/>
                  </a:solidFill>
                </a:rPr>
                <a:t>("</a:t>
              </a:r>
              <a:r>
                <a:rPr lang="en-IN" sz="1100" dirty="0">
                  <a:solidFill>
                    <a:schemeClr val="accent6"/>
                  </a:solidFill>
                </a:rPr>
                <a:t>Most Commonly used </a:t>
              </a:r>
              <a:r>
                <a:rPr lang="en-IN" sz="1100" dirty="0" err="1">
                  <a:solidFill>
                    <a:schemeClr val="accent6"/>
                  </a:solidFill>
                </a:rPr>
                <a:t>Interventions</a:t>
              </a:r>
              <a:r>
                <a:rPr lang="en-IN" sz="1100" dirty="0" err="1">
                  <a:solidFill>
                    <a:srgbClr val="FC5130"/>
                  </a:solidFill>
                </a:rPr>
                <a:t>",dpi</a:t>
              </a:r>
              <a:r>
                <a:rPr lang="en-IN" sz="1100" dirty="0">
                  <a:solidFill>
                    <a:srgbClr val="FC5130"/>
                  </a:solidFill>
                </a:rPr>
                <a:t>=300,bbox_inches='</a:t>
              </a:r>
              <a:r>
                <a:rPr lang="en-IN" sz="1100" dirty="0">
                  <a:solidFill>
                    <a:schemeClr val="accent6"/>
                  </a:solidFill>
                </a:rPr>
                <a:t>tight</a:t>
              </a:r>
              <a:r>
                <a:rPr lang="en-IN" sz="1100" dirty="0">
                  <a:solidFill>
                    <a:srgbClr val="FC5130"/>
                  </a:solidFill>
                </a:rPr>
                <a:t>')</a:t>
              </a:r>
            </a:p>
            <a:p>
              <a:r>
                <a:rPr lang="en-IN" sz="1100" dirty="0" err="1">
                  <a:solidFill>
                    <a:srgbClr val="FC5130"/>
                  </a:solidFill>
                </a:rPr>
                <a:t>plt.show</a:t>
              </a:r>
              <a:r>
                <a:rPr lang="en-IN" sz="1100" dirty="0">
                  <a:solidFill>
                    <a:srgbClr val="FC5130"/>
                  </a:solidFill>
                </a:rPr>
                <a:t>()</a:t>
              </a:r>
            </a:p>
            <a:p>
              <a:br>
                <a:rPr lang="en-IN" sz="1100" dirty="0">
                  <a:solidFill>
                    <a:srgbClr val="FC5130"/>
                  </a:solidFill>
                </a:rPr>
              </a:br>
              <a:br>
                <a:rPr lang="en-IN" sz="1100" dirty="0">
                  <a:solidFill>
                    <a:srgbClr val="FC5130"/>
                  </a:solidFill>
                </a:rPr>
              </a:br>
              <a:endParaRPr lang="en-IN" sz="1100" dirty="0">
                <a:solidFill>
                  <a:srgbClr val="FC5130"/>
                </a:solidFill>
              </a:endParaRPr>
            </a:p>
          </p:txBody>
        </p:sp>
      </p:grpSp>
      <p:pic>
        <p:nvPicPr>
          <p:cNvPr id="5" name="Picture 4" descr="A graph of different colored bars&#10;&#10;AI-generated content may be incorrect.">
            <a:extLst>
              <a:ext uri="{FF2B5EF4-FFF2-40B4-BE49-F238E27FC236}">
                <a16:creationId xmlns:a16="http://schemas.microsoft.com/office/drawing/2014/main" id="{98755E39-C917-B65E-68C2-A411A6E1B0D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160031" y="1096805"/>
            <a:ext cx="5254763" cy="5227331"/>
          </a:xfrm>
          <a:prstGeom prst="roundRect">
            <a:avLst>
              <a:gd name="adj" fmla="val 8594"/>
            </a:avLst>
          </a:prstGeom>
          <a:solidFill>
            <a:srgbClr val="FFFFFF">
              <a:shade val="85000"/>
            </a:srgbClr>
          </a:solidFill>
          <a:ln>
            <a:noFill/>
          </a:ln>
          <a:effectLst/>
        </p:spPr>
      </p:pic>
      <p:sp>
        <p:nvSpPr>
          <p:cNvPr id="3" name="TextBox 2">
            <a:extLst>
              <a:ext uri="{FF2B5EF4-FFF2-40B4-BE49-F238E27FC236}">
                <a16:creationId xmlns:a16="http://schemas.microsoft.com/office/drawing/2014/main" id="{84DFAE57-6EF2-3B0A-F0C0-00405B030C3A}"/>
              </a:ext>
            </a:extLst>
          </p:cNvPr>
          <p:cNvSpPr txBox="1"/>
          <p:nvPr/>
        </p:nvSpPr>
        <p:spPr>
          <a:xfrm>
            <a:off x="-11922280" y="1026581"/>
            <a:ext cx="10906279" cy="584775"/>
          </a:xfrm>
          <a:prstGeom prst="rect">
            <a:avLst/>
          </a:prstGeom>
          <a:noFill/>
        </p:spPr>
        <p:txBody>
          <a:bodyPr wrap="square" rtlCol="0">
            <a:spAutoFit/>
          </a:bodyPr>
          <a:lstStyle/>
          <a:p>
            <a:r>
              <a:rPr lang="en-US" sz="3200" dirty="0">
                <a:solidFill>
                  <a:srgbClr val="E3CFC8"/>
                </a:solidFill>
                <a:latin typeface="+mj-lt"/>
              </a:rPr>
              <a:t>Similarly, we can  conduct on various  terms such as</a:t>
            </a:r>
            <a:endParaRPr lang="en-IN" sz="3200" dirty="0">
              <a:solidFill>
                <a:srgbClr val="E3CFC8"/>
              </a:solidFill>
              <a:latin typeface="+mj-lt"/>
            </a:endParaRPr>
          </a:p>
        </p:txBody>
      </p:sp>
      <p:pic>
        <p:nvPicPr>
          <p:cNvPr id="14" name="Picture 13" descr="A blue pie chart with white text&#10;&#10;AI-generated content may be incorrect.">
            <a:extLst>
              <a:ext uri="{FF2B5EF4-FFF2-40B4-BE49-F238E27FC236}">
                <a16:creationId xmlns:a16="http://schemas.microsoft.com/office/drawing/2014/main" id="{F95DB53C-99AC-93DD-1593-C24FFFF4DF7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4240212" y="1676361"/>
            <a:ext cx="5818345" cy="4647775"/>
          </a:xfrm>
          <a:prstGeom prst="roundRect">
            <a:avLst>
              <a:gd name="adj" fmla="val 8594"/>
            </a:avLst>
          </a:prstGeom>
          <a:solidFill>
            <a:srgbClr val="FFFFFF">
              <a:shade val="85000"/>
            </a:srgbClr>
          </a:solidFill>
          <a:ln>
            <a:noFill/>
          </a:ln>
          <a:effectLst/>
        </p:spPr>
      </p:pic>
    </p:spTree>
    <p:extLst>
      <p:ext uri="{BB962C8B-B14F-4D97-AF65-F5344CB8AC3E}">
        <p14:creationId xmlns:p14="http://schemas.microsoft.com/office/powerpoint/2010/main" val="35110665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50000">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14:bounceEnd="50000">
                                          <p:cBhvr additive="base">
                                            <p:cTn id="7" dur="2000" fill="hold"/>
                                            <p:tgtEl>
                                              <p:spTgt spid="41"/>
                                            </p:tgtEl>
                                            <p:attrNameLst>
                                              <p:attrName>ppt_x</p:attrName>
                                            </p:attrNameLst>
                                          </p:cBhvr>
                                          <p:tavLst>
                                            <p:tav tm="0">
                                              <p:val>
                                                <p:strVal val="#ppt_x"/>
                                              </p:val>
                                            </p:tav>
                                            <p:tav tm="100000">
                                              <p:val>
                                                <p:strVal val="#ppt_x"/>
                                              </p:val>
                                            </p:tav>
                                          </p:tavLst>
                                        </p:anim>
                                        <p:anim calcmode="lin" valueType="num" p14:bounceEnd="50000">
                                          <p:cBhvr additive="base">
                                            <p:cTn id="8" dur="20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2000" fill="hold"/>
                                            <p:tgtEl>
                                              <p:spTgt spid="41"/>
                                            </p:tgtEl>
                                            <p:attrNameLst>
                                              <p:attrName>ppt_x</p:attrName>
                                            </p:attrNameLst>
                                          </p:cBhvr>
                                          <p:tavLst>
                                            <p:tav tm="0">
                                              <p:val>
                                                <p:strVal val="#ppt_x"/>
                                              </p:val>
                                            </p:tav>
                                            <p:tav tm="100000">
                                              <p:val>
                                                <p:strVal val="#ppt_x"/>
                                              </p:val>
                                            </p:tav>
                                          </p:tavLst>
                                        </p:anim>
                                        <p:anim calcmode="lin" valueType="num">
                                          <p:cBhvr additive="base">
                                            <p:cTn id="8" dur="20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C5130"/>
        </a:solidFill>
        <a:effectLst/>
      </p:bgPr>
    </p:bg>
    <p:spTree>
      <p:nvGrpSpPr>
        <p:cNvPr id="1" name="">
          <a:extLst>
            <a:ext uri="{FF2B5EF4-FFF2-40B4-BE49-F238E27FC236}">
              <a16:creationId xmlns:a16="http://schemas.microsoft.com/office/drawing/2014/main" id="{3A9B2870-F022-0FDC-481F-B48E5369E0F0}"/>
            </a:ext>
          </a:extLst>
        </p:cNvPr>
        <p:cNvGrpSpPr/>
        <p:nvPr/>
      </p:nvGrpSpPr>
      <p:grpSpPr>
        <a:xfrm>
          <a:off x="0" y="0"/>
          <a:ext cx="0" cy="0"/>
          <a:chOff x="0" y="0"/>
          <a:chExt cx="0" cy="0"/>
        </a:xfrm>
      </p:grpSpPr>
      <p:sp>
        <p:nvSpPr>
          <p:cNvPr id="3" name="Oval 2">
            <a:extLst>
              <a:ext uri="{FF2B5EF4-FFF2-40B4-BE49-F238E27FC236}">
                <a16:creationId xmlns:a16="http://schemas.microsoft.com/office/drawing/2014/main" id="{B070AAAB-7FD3-F3CB-39D9-8D8C5BEFF4E6}"/>
              </a:ext>
            </a:extLst>
          </p:cNvPr>
          <p:cNvSpPr/>
          <p:nvPr/>
        </p:nvSpPr>
        <p:spPr>
          <a:xfrm rot="718907">
            <a:off x="-2209370" y="-1092707"/>
            <a:ext cx="12047235" cy="9449470"/>
          </a:xfrm>
          <a:prstGeom prst="ellipse">
            <a:avLst/>
          </a:prstGeom>
          <a:gradFill flip="none" rotWithShape="1">
            <a:gsLst>
              <a:gs pos="13583">
                <a:srgbClr val="FC5130"/>
              </a:gs>
              <a:gs pos="0">
                <a:srgbClr val="FC5130"/>
              </a:gs>
              <a:gs pos="47000">
                <a:srgbClr val="FC5130"/>
              </a:gs>
              <a:gs pos="83000">
                <a:srgbClr val="0F1020"/>
              </a:gs>
              <a:gs pos="100000">
                <a:srgbClr val="0F1020"/>
              </a:gs>
            </a:gsLst>
            <a:path path="circle">
              <a:fillToRect l="100000" b="100000"/>
            </a:path>
            <a:tileRect t="-100000" r="-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 name="Group 1">
            <a:extLst>
              <a:ext uri="{FF2B5EF4-FFF2-40B4-BE49-F238E27FC236}">
                <a16:creationId xmlns:a16="http://schemas.microsoft.com/office/drawing/2014/main" id="{A58FAA97-80EB-9170-8334-9F9E955316D2}"/>
              </a:ext>
            </a:extLst>
          </p:cNvPr>
          <p:cNvGrpSpPr/>
          <p:nvPr/>
        </p:nvGrpSpPr>
        <p:grpSpPr>
          <a:xfrm>
            <a:off x="6770084" y="270980"/>
            <a:ext cx="6193562" cy="6731703"/>
            <a:chOff x="6770084" y="270980"/>
            <a:chExt cx="6193562" cy="6731703"/>
          </a:xfrm>
        </p:grpSpPr>
        <p:sp>
          <p:nvSpPr>
            <p:cNvPr id="7" name="Oval 6">
              <a:extLst>
                <a:ext uri="{FF2B5EF4-FFF2-40B4-BE49-F238E27FC236}">
                  <a16:creationId xmlns:a16="http://schemas.microsoft.com/office/drawing/2014/main" id="{C335E22A-5C43-A2FD-EAA4-884E1DAE6560}"/>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FE4812AC-2117-ECA8-02CB-2FE6D29A76C9}"/>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83530976-4A2F-9E47-4BB0-BBC798B600E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263325"/>
            <a:ext cx="914400" cy="914400"/>
          </a:xfrm>
          <a:prstGeom prst="rect">
            <a:avLst/>
          </a:prstGeom>
        </p:spPr>
      </p:pic>
      <p:pic>
        <p:nvPicPr>
          <p:cNvPr id="10" name="Graphic 9" descr="Stethoscope with solid fill">
            <a:extLst>
              <a:ext uri="{FF2B5EF4-FFF2-40B4-BE49-F238E27FC236}">
                <a16:creationId xmlns:a16="http://schemas.microsoft.com/office/drawing/2014/main" id="{BD2C8838-6BBC-EC5B-938E-7E45298043E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5621138"/>
            <a:ext cx="914400" cy="914400"/>
          </a:xfrm>
          <a:prstGeom prst="rect">
            <a:avLst/>
          </a:prstGeom>
        </p:spPr>
      </p:pic>
      <p:pic>
        <p:nvPicPr>
          <p:cNvPr id="11" name="Graphic 10" descr="Stethoscope with solid fill">
            <a:extLst>
              <a:ext uri="{FF2B5EF4-FFF2-40B4-BE49-F238E27FC236}">
                <a16:creationId xmlns:a16="http://schemas.microsoft.com/office/drawing/2014/main" id="{EE444739-01A4-23DD-654C-27542509375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5346594"/>
            <a:ext cx="603785" cy="603785"/>
          </a:xfrm>
          <a:prstGeom prst="rect">
            <a:avLst/>
          </a:prstGeom>
        </p:spPr>
      </p:pic>
      <p:pic>
        <p:nvPicPr>
          <p:cNvPr id="12" name="Graphic 11" descr="Stethoscope with solid fill">
            <a:extLst>
              <a:ext uri="{FF2B5EF4-FFF2-40B4-BE49-F238E27FC236}">
                <a16:creationId xmlns:a16="http://schemas.microsoft.com/office/drawing/2014/main" id="{B392F3A3-2C83-D2EA-964D-6777CD82329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1067100"/>
            <a:ext cx="401586" cy="401586"/>
          </a:xfrm>
          <a:prstGeom prst="rect">
            <a:avLst/>
          </a:prstGeom>
        </p:spPr>
      </p:pic>
      <p:pic>
        <p:nvPicPr>
          <p:cNvPr id="13" name="Graphic 12" descr="Stethoscope with solid fill">
            <a:extLst>
              <a:ext uri="{FF2B5EF4-FFF2-40B4-BE49-F238E27FC236}">
                <a16:creationId xmlns:a16="http://schemas.microsoft.com/office/drawing/2014/main" id="{CAAA49CF-B11A-F1D6-D2CB-EEC763AAACB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3095415"/>
            <a:ext cx="401586" cy="401586"/>
          </a:xfrm>
          <a:prstGeom prst="rect">
            <a:avLst/>
          </a:prstGeom>
        </p:spPr>
      </p:pic>
      <p:sp>
        <p:nvSpPr>
          <p:cNvPr id="4" name="TextBox 3">
            <a:extLst>
              <a:ext uri="{FF2B5EF4-FFF2-40B4-BE49-F238E27FC236}">
                <a16:creationId xmlns:a16="http://schemas.microsoft.com/office/drawing/2014/main" id="{DD1229E2-5366-6F02-7367-BD0786209F89}"/>
              </a:ext>
            </a:extLst>
          </p:cNvPr>
          <p:cNvSpPr txBox="1"/>
          <p:nvPr/>
        </p:nvSpPr>
        <p:spPr>
          <a:xfrm>
            <a:off x="1018571" y="1536174"/>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a:t>
            </a:r>
            <a:r>
              <a:rPr lang="en-IN" sz="8000" b="1" dirty="0">
                <a:solidFill>
                  <a:schemeClr val="bg1"/>
                </a:solidFill>
                <a:latin typeface="Unbounded ExtraBold" pitchFamily="2" charset="0"/>
              </a:rPr>
              <a:t>EDA</a:t>
            </a:r>
          </a:p>
        </p:txBody>
      </p:sp>
    </p:spTree>
    <p:extLst>
      <p:ext uri="{BB962C8B-B14F-4D97-AF65-F5344CB8AC3E}">
        <p14:creationId xmlns:p14="http://schemas.microsoft.com/office/powerpoint/2010/main" val="4432925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F1020"/>
        </a:solidFill>
        <a:effectLst/>
      </p:bgPr>
    </p:bg>
    <p:spTree>
      <p:nvGrpSpPr>
        <p:cNvPr id="1" name="">
          <a:extLst>
            <a:ext uri="{FF2B5EF4-FFF2-40B4-BE49-F238E27FC236}">
              <a16:creationId xmlns:a16="http://schemas.microsoft.com/office/drawing/2014/main" id="{3AA0B0F8-39F3-7473-9987-BD6A66B82586}"/>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9B19F9F4-3843-441A-91FD-268BBCBDDA7F}"/>
              </a:ext>
            </a:extLst>
          </p:cNvPr>
          <p:cNvSpPr txBox="1"/>
          <p:nvPr/>
        </p:nvSpPr>
        <p:spPr>
          <a:xfrm>
            <a:off x="1018571" y="-6341740"/>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2" name="Group 1">
            <a:extLst>
              <a:ext uri="{FF2B5EF4-FFF2-40B4-BE49-F238E27FC236}">
                <a16:creationId xmlns:a16="http://schemas.microsoft.com/office/drawing/2014/main" id="{2EE9B221-38A5-A01F-4902-E176DA6A5579}"/>
              </a:ext>
            </a:extLst>
          </p:cNvPr>
          <p:cNvGrpSpPr/>
          <p:nvPr/>
        </p:nvGrpSpPr>
        <p:grpSpPr>
          <a:xfrm>
            <a:off x="6770084" y="-7606934"/>
            <a:ext cx="6193562" cy="6731703"/>
            <a:chOff x="6770084" y="270980"/>
            <a:chExt cx="6193562" cy="6731703"/>
          </a:xfrm>
        </p:grpSpPr>
        <p:sp>
          <p:nvSpPr>
            <p:cNvPr id="7" name="Oval 6">
              <a:extLst>
                <a:ext uri="{FF2B5EF4-FFF2-40B4-BE49-F238E27FC236}">
                  <a16:creationId xmlns:a16="http://schemas.microsoft.com/office/drawing/2014/main" id="{323E8318-6E0A-1425-F164-0A2168E48657}"/>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FE46E12F-BBA7-529A-5FF0-44BA63D7C327}"/>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7114C6E3-46E5-5790-E2F2-FDF8A09D9E5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7614589"/>
            <a:ext cx="914400" cy="914400"/>
          </a:xfrm>
          <a:prstGeom prst="rect">
            <a:avLst/>
          </a:prstGeom>
        </p:spPr>
      </p:pic>
      <p:pic>
        <p:nvPicPr>
          <p:cNvPr id="10" name="Graphic 9" descr="Stethoscope with solid fill">
            <a:extLst>
              <a:ext uri="{FF2B5EF4-FFF2-40B4-BE49-F238E27FC236}">
                <a16:creationId xmlns:a16="http://schemas.microsoft.com/office/drawing/2014/main" id="{C3E68213-2497-2CB6-9723-DA8101A30DB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2256776"/>
            <a:ext cx="914400" cy="914400"/>
          </a:xfrm>
          <a:prstGeom prst="rect">
            <a:avLst/>
          </a:prstGeom>
        </p:spPr>
      </p:pic>
      <p:pic>
        <p:nvPicPr>
          <p:cNvPr id="11" name="Graphic 10" descr="Stethoscope with solid fill">
            <a:extLst>
              <a:ext uri="{FF2B5EF4-FFF2-40B4-BE49-F238E27FC236}">
                <a16:creationId xmlns:a16="http://schemas.microsoft.com/office/drawing/2014/main" id="{BF5579CF-FC00-62F2-5A6D-140922A0820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2531320"/>
            <a:ext cx="603785" cy="603785"/>
          </a:xfrm>
          <a:prstGeom prst="rect">
            <a:avLst/>
          </a:prstGeom>
        </p:spPr>
      </p:pic>
      <p:pic>
        <p:nvPicPr>
          <p:cNvPr id="12" name="Graphic 11" descr="Stethoscope with solid fill">
            <a:extLst>
              <a:ext uri="{FF2B5EF4-FFF2-40B4-BE49-F238E27FC236}">
                <a16:creationId xmlns:a16="http://schemas.microsoft.com/office/drawing/2014/main" id="{F0AAE4DC-CC07-9AF4-1A51-9879082A521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6810814"/>
            <a:ext cx="401586" cy="401586"/>
          </a:xfrm>
          <a:prstGeom prst="rect">
            <a:avLst/>
          </a:prstGeom>
        </p:spPr>
      </p:pic>
      <p:pic>
        <p:nvPicPr>
          <p:cNvPr id="13" name="Graphic 12" descr="Stethoscope with solid fill">
            <a:extLst>
              <a:ext uri="{FF2B5EF4-FFF2-40B4-BE49-F238E27FC236}">
                <a16:creationId xmlns:a16="http://schemas.microsoft.com/office/drawing/2014/main" id="{CA8D2FFE-2EF7-286B-14FB-0BA5F032BCA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4782499"/>
            <a:ext cx="401586" cy="401586"/>
          </a:xfrm>
          <a:prstGeom prst="rect">
            <a:avLst/>
          </a:prstGeom>
        </p:spPr>
      </p:pic>
      <p:sp>
        <p:nvSpPr>
          <p:cNvPr id="16" name="TextBox 15">
            <a:extLst>
              <a:ext uri="{FF2B5EF4-FFF2-40B4-BE49-F238E27FC236}">
                <a16:creationId xmlns:a16="http://schemas.microsoft.com/office/drawing/2014/main" id="{1DF0D7DA-94AB-6FA2-6D6F-186F9E31ADF5}"/>
              </a:ext>
            </a:extLst>
          </p:cNvPr>
          <p:cNvSpPr txBox="1"/>
          <p:nvPr/>
        </p:nvSpPr>
        <p:spPr>
          <a:xfrm>
            <a:off x="311030" y="304800"/>
            <a:ext cx="14957793" cy="584775"/>
          </a:xfrm>
          <a:prstGeom prst="rect">
            <a:avLst/>
          </a:prstGeom>
          <a:noFill/>
        </p:spPr>
        <p:txBody>
          <a:bodyPr wrap="square" rtlCol="0">
            <a:spAutoFit/>
          </a:bodyPr>
          <a:lstStyle/>
          <a:p>
            <a:r>
              <a:rPr lang="en-US" sz="3200" dirty="0">
                <a:solidFill>
                  <a:srgbClr val="E3CFC8"/>
                </a:solidFill>
                <a:latin typeface="Unbounded ExtraBold" pitchFamily="2" charset="0"/>
              </a:rPr>
              <a:t>Analysis </a:t>
            </a:r>
            <a:r>
              <a:rPr lang="en-US" sz="1600" dirty="0">
                <a:solidFill>
                  <a:srgbClr val="E3CFC8"/>
                </a:solidFill>
                <a:latin typeface="Unbounded ExtraBold" pitchFamily="2" charset="0"/>
              </a:rPr>
              <a:t>(Distribution of Status of the trials)</a:t>
            </a:r>
            <a:endParaRPr lang="en-IN" sz="3200" dirty="0">
              <a:solidFill>
                <a:srgbClr val="E3CFC8"/>
              </a:solidFill>
              <a:latin typeface="Unbounded ExtraBold" pitchFamily="2" charset="0"/>
            </a:endParaRPr>
          </a:p>
        </p:txBody>
      </p:sp>
      <p:sp>
        <p:nvSpPr>
          <p:cNvPr id="6" name="TextBox 5">
            <a:extLst>
              <a:ext uri="{FF2B5EF4-FFF2-40B4-BE49-F238E27FC236}">
                <a16:creationId xmlns:a16="http://schemas.microsoft.com/office/drawing/2014/main" id="{B9B64D28-EAF8-6C88-02DF-DA73FE48411B}"/>
              </a:ext>
            </a:extLst>
          </p:cNvPr>
          <p:cNvSpPr txBox="1"/>
          <p:nvPr/>
        </p:nvSpPr>
        <p:spPr>
          <a:xfrm>
            <a:off x="6101498" y="-6339840"/>
            <a:ext cx="4830662" cy="2308324"/>
          </a:xfrm>
          <a:prstGeom prst="rect">
            <a:avLst/>
          </a:prstGeom>
          <a:noFill/>
        </p:spPr>
        <p:txBody>
          <a:bodyPr wrap="square" rtlCol="0">
            <a:spAutoFit/>
          </a:bodyPr>
          <a:lstStyle/>
          <a:p>
            <a:pPr algn="just"/>
            <a:r>
              <a:rPr lang="en-US" dirty="0">
                <a:solidFill>
                  <a:schemeClr val="tx1">
                    <a:alpha val="20000"/>
                  </a:schemeClr>
                </a:solidFill>
                <a:latin typeface="+mj-lt"/>
              </a:rPr>
              <a:t>Most dataset columns, like Rank, NCT Number, and Title, are complete. Significant missing data occurs in Results First Posted, Study Documents, Acronym, and Phases. Interventions and Locations have moderate gaps, while Outcome Measures, Study Designs, and others show minimal missing values. Targeted data handling is needed for high-missing-value columns.</a:t>
            </a:r>
            <a:endParaRPr lang="en-IN" dirty="0">
              <a:solidFill>
                <a:schemeClr val="tx1">
                  <a:alpha val="20000"/>
                </a:schemeClr>
              </a:solidFill>
              <a:latin typeface="+mj-lt"/>
            </a:endParaRPr>
          </a:p>
        </p:txBody>
      </p:sp>
      <p:sp>
        <p:nvSpPr>
          <p:cNvPr id="22" name="TextBox 21">
            <a:extLst>
              <a:ext uri="{FF2B5EF4-FFF2-40B4-BE49-F238E27FC236}">
                <a16:creationId xmlns:a16="http://schemas.microsoft.com/office/drawing/2014/main" id="{D6335CF0-F3CC-C8F6-D60E-7AA71A164E92}"/>
              </a:ext>
            </a:extLst>
          </p:cNvPr>
          <p:cNvSpPr txBox="1"/>
          <p:nvPr/>
        </p:nvSpPr>
        <p:spPr>
          <a:xfrm>
            <a:off x="6146800" y="-3495040"/>
            <a:ext cx="5120640" cy="923330"/>
          </a:xfrm>
          <a:prstGeom prst="rect">
            <a:avLst/>
          </a:prstGeom>
          <a:noFill/>
        </p:spPr>
        <p:txBody>
          <a:bodyPr wrap="square" rtlCol="0">
            <a:spAutoFit/>
          </a:bodyPr>
          <a:lstStyle/>
          <a:p>
            <a:pPr algn="just"/>
            <a:r>
              <a:rPr lang="en-US" i="1" dirty="0">
                <a:solidFill>
                  <a:schemeClr val="tx1">
                    <a:alpha val="20000"/>
                  </a:schemeClr>
                </a:solidFill>
              </a:rPr>
              <a:t>Acronym</a:t>
            </a:r>
            <a:r>
              <a:rPr lang="en-US" dirty="0">
                <a:solidFill>
                  <a:schemeClr val="tx1">
                    <a:alpha val="20000"/>
                  </a:schemeClr>
                </a:solidFill>
              </a:rPr>
              <a:t> (shorthand for study titles) or </a:t>
            </a:r>
            <a:r>
              <a:rPr lang="en-US" i="1" dirty="0">
                <a:solidFill>
                  <a:schemeClr val="tx1">
                    <a:alpha val="20000"/>
                  </a:schemeClr>
                </a:solidFill>
              </a:rPr>
              <a:t>Study Documents</a:t>
            </a:r>
            <a:r>
              <a:rPr lang="en-US" dirty="0">
                <a:solidFill>
                  <a:schemeClr val="tx1">
                    <a:alpha val="20000"/>
                  </a:schemeClr>
                </a:solidFill>
              </a:rPr>
              <a:t> (links to PDFs) might not be needed for our analysis then we shall remove it</a:t>
            </a:r>
            <a:endParaRPr lang="en-IN" dirty="0">
              <a:solidFill>
                <a:schemeClr val="tx1">
                  <a:alpha val="20000"/>
                </a:schemeClr>
              </a:solidFill>
            </a:endParaRPr>
          </a:p>
        </p:txBody>
      </p:sp>
      <p:sp>
        <p:nvSpPr>
          <p:cNvPr id="8" name="Rectangle 7">
            <a:extLst>
              <a:ext uri="{FF2B5EF4-FFF2-40B4-BE49-F238E27FC236}">
                <a16:creationId xmlns:a16="http://schemas.microsoft.com/office/drawing/2014/main" id="{833D705F-F329-B9D2-99EC-11B81742C09A}"/>
              </a:ext>
            </a:extLst>
          </p:cNvPr>
          <p:cNvSpPr>
            <a:spLocks noGrp="1" noRot="1" noMove="1" noResize="1" noEditPoints="1" noAdjustHandles="1" noChangeArrowheads="1" noChangeShapeType="1"/>
          </p:cNvSpPr>
          <p:nvPr/>
        </p:nvSpPr>
        <p:spPr>
          <a:xfrm>
            <a:off x="3931920" y="2296160"/>
            <a:ext cx="8260080" cy="4561840"/>
          </a:xfrm>
          <a:prstGeom prst="rect">
            <a:avLst/>
          </a:prstGeom>
          <a:gradFill flip="none" rotWithShape="1">
            <a:gsLst>
              <a:gs pos="13583">
                <a:srgbClr val="3C242E"/>
              </a:gs>
              <a:gs pos="0">
                <a:srgbClr val="3C242E"/>
              </a:gs>
              <a:gs pos="47000">
                <a:srgbClr val="0F1020"/>
              </a:gs>
              <a:gs pos="83000">
                <a:srgbClr val="0F1020"/>
              </a:gs>
              <a:gs pos="100000">
                <a:srgbClr val="0F1020"/>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41" name="Group 40">
            <a:extLst>
              <a:ext uri="{FF2B5EF4-FFF2-40B4-BE49-F238E27FC236}">
                <a16:creationId xmlns:a16="http://schemas.microsoft.com/office/drawing/2014/main" id="{D9C584B0-85CF-5923-DDFC-B00F2E2D9EF5}"/>
              </a:ext>
            </a:extLst>
          </p:cNvPr>
          <p:cNvGrpSpPr/>
          <p:nvPr/>
        </p:nvGrpSpPr>
        <p:grpSpPr>
          <a:xfrm>
            <a:off x="15049511" y="-4962001"/>
            <a:ext cx="5219092" cy="5117807"/>
            <a:chOff x="6395199" y="1492063"/>
            <a:chExt cx="5219092" cy="5117807"/>
          </a:xfrm>
        </p:grpSpPr>
        <p:sp>
          <p:nvSpPr>
            <p:cNvPr id="24" name="Rectangle: Rounded Corners 23">
              <a:extLst>
                <a:ext uri="{FF2B5EF4-FFF2-40B4-BE49-F238E27FC236}">
                  <a16:creationId xmlns:a16="http://schemas.microsoft.com/office/drawing/2014/main" id="{115A516F-6865-8586-DF65-23718EAC2ABD}"/>
                </a:ext>
              </a:extLst>
            </p:cNvPr>
            <p:cNvSpPr/>
            <p:nvPr/>
          </p:nvSpPr>
          <p:spPr>
            <a:xfrm>
              <a:off x="6395199" y="1492063"/>
              <a:ext cx="5219092" cy="5117807"/>
            </a:xfrm>
            <a:prstGeom prst="roundRect">
              <a:avLst>
                <a:gd name="adj" fmla="val 11918"/>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Rounded Corners 24">
              <a:extLst>
                <a:ext uri="{FF2B5EF4-FFF2-40B4-BE49-F238E27FC236}">
                  <a16:creationId xmlns:a16="http://schemas.microsoft.com/office/drawing/2014/main" id="{7944B8DD-0FA1-DFD6-5D6F-8D79997F3110}"/>
                </a:ext>
              </a:extLst>
            </p:cNvPr>
            <p:cNvSpPr/>
            <p:nvPr/>
          </p:nvSpPr>
          <p:spPr>
            <a:xfrm>
              <a:off x="6614512" y="1589279"/>
              <a:ext cx="4776955" cy="529331"/>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5" name="TextBox 34">
              <a:extLst>
                <a:ext uri="{FF2B5EF4-FFF2-40B4-BE49-F238E27FC236}">
                  <a16:creationId xmlns:a16="http://schemas.microsoft.com/office/drawing/2014/main" id="{08172AE5-01F8-7BE3-5752-48CA5F4D1048}"/>
                </a:ext>
              </a:extLst>
            </p:cNvPr>
            <p:cNvSpPr txBox="1"/>
            <p:nvPr/>
          </p:nvSpPr>
          <p:spPr>
            <a:xfrm>
              <a:off x="6806335" y="1639802"/>
              <a:ext cx="1485158"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36" name="Oval 35">
              <a:extLst>
                <a:ext uri="{FF2B5EF4-FFF2-40B4-BE49-F238E27FC236}">
                  <a16:creationId xmlns:a16="http://schemas.microsoft.com/office/drawing/2014/main" id="{368FE9DA-FD62-E257-D488-047FD12506F1}"/>
                </a:ext>
              </a:extLst>
            </p:cNvPr>
            <p:cNvSpPr/>
            <p:nvPr/>
          </p:nvSpPr>
          <p:spPr>
            <a:xfrm>
              <a:off x="10556260" y="1745430"/>
              <a:ext cx="180000" cy="180000"/>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Oval 36">
              <a:extLst>
                <a:ext uri="{FF2B5EF4-FFF2-40B4-BE49-F238E27FC236}">
                  <a16:creationId xmlns:a16="http://schemas.microsoft.com/office/drawing/2014/main" id="{3558815B-41B9-1417-92FD-5B9B63DA808D}"/>
                </a:ext>
              </a:extLst>
            </p:cNvPr>
            <p:cNvSpPr/>
            <p:nvPr/>
          </p:nvSpPr>
          <p:spPr>
            <a:xfrm>
              <a:off x="10771693" y="1741050"/>
              <a:ext cx="180000" cy="180000"/>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Oval 37">
              <a:extLst>
                <a:ext uri="{FF2B5EF4-FFF2-40B4-BE49-F238E27FC236}">
                  <a16:creationId xmlns:a16="http://schemas.microsoft.com/office/drawing/2014/main" id="{04AAD0DD-4CAC-8040-F584-FA3073D84122}"/>
                </a:ext>
              </a:extLst>
            </p:cNvPr>
            <p:cNvSpPr/>
            <p:nvPr/>
          </p:nvSpPr>
          <p:spPr>
            <a:xfrm>
              <a:off x="10987127" y="1745430"/>
              <a:ext cx="180000" cy="180000"/>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TextBox 38">
              <a:extLst>
                <a:ext uri="{FF2B5EF4-FFF2-40B4-BE49-F238E27FC236}">
                  <a16:creationId xmlns:a16="http://schemas.microsoft.com/office/drawing/2014/main" id="{7814840A-B2A1-1442-5178-7541D45D31E9}"/>
                </a:ext>
              </a:extLst>
            </p:cNvPr>
            <p:cNvSpPr txBox="1"/>
            <p:nvPr/>
          </p:nvSpPr>
          <p:spPr>
            <a:xfrm>
              <a:off x="6533463" y="2268989"/>
              <a:ext cx="4858004" cy="2585323"/>
            </a:xfrm>
            <a:prstGeom prst="rect">
              <a:avLst/>
            </a:prstGeom>
            <a:noFill/>
          </p:spPr>
          <p:txBody>
            <a:bodyPr wrap="square" rtlCol="0">
              <a:spAutoFit/>
            </a:bodyPr>
            <a:lstStyle/>
            <a:p>
              <a:r>
                <a:rPr lang="en-US" dirty="0">
                  <a:solidFill>
                    <a:srgbClr val="FC5130"/>
                  </a:solidFill>
                </a:rPr>
                <a:t>data['</a:t>
              </a:r>
              <a:r>
                <a:rPr lang="en-US" dirty="0">
                  <a:solidFill>
                    <a:schemeClr val="accent3">
                      <a:lumMod val="60000"/>
                      <a:lumOff val="40000"/>
                    </a:schemeClr>
                  </a:solidFill>
                </a:rPr>
                <a:t>Countries</a:t>
              </a:r>
              <a:r>
                <a:rPr lang="en-US" dirty="0">
                  <a:solidFill>
                    <a:srgbClr val="FC5130"/>
                  </a:solidFill>
                </a:rPr>
                <a:t>'] </a:t>
              </a:r>
              <a:r>
                <a:rPr lang="en-US" dirty="0">
                  <a:solidFill>
                    <a:schemeClr val="bg1"/>
                  </a:solidFill>
                </a:rPr>
                <a:t>=</a:t>
              </a:r>
              <a:r>
                <a:rPr lang="en-US" dirty="0">
                  <a:solidFill>
                    <a:srgbClr val="FC5130"/>
                  </a:solidFill>
                </a:rPr>
                <a:t>data['</a:t>
              </a:r>
              <a:r>
                <a:rPr lang="en-US" dirty="0">
                  <a:solidFill>
                    <a:schemeClr val="accent3">
                      <a:lumMod val="60000"/>
                      <a:lumOff val="40000"/>
                    </a:schemeClr>
                  </a:solidFill>
                </a:rPr>
                <a:t>Locations</a:t>
              </a:r>
              <a:r>
                <a:rPr lang="en-US" dirty="0">
                  <a:solidFill>
                    <a:srgbClr val="FC5130"/>
                  </a:solidFill>
                </a:rPr>
                <a:t>'].apply(</a:t>
              </a:r>
              <a:r>
                <a:rPr lang="en-US" dirty="0" err="1">
                  <a:solidFill>
                    <a:srgbClr val="FFC000"/>
                  </a:solidFill>
                </a:rPr>
                <a:t>extract_countries</a:t>
              </a:r>
              <a:r>
                <a:rPr lang="en-US" dirty="0">
                  <a:solidFill>
                    <a:srgbClr val="FC5130"/>
                  </a:solidFill>
                </a:rPr>
                <a:t>)</a:t>
              </a:r>
            </a:p>
            <a:p>
              <a:endParaRPr lang="en-US" dirty="0">
                <a:solidFill>
                  <a:srgbClr val="FFFF00"/>
                </a:solidFill>
              </a:endParaRPr>
            </a:p>
            <a:p>
              <a:r>
                <a:rPr lang="en-IN" dirty="0">
                  <a:solidFill>
                    <a:srgbClr val="FC5130"/>
                  </a:solidFill>
                </a:rPr>
                <a:t>data['</a:t>
              </a:r>
              <a:r>
                <a:rPr lang="en-IN" dirty="0">
                  <a:solidFill>
                    <a:schemeClr val="accent3">
                      <a:lumMod val="60000"/>
                      <a:lumOff val="40000"/>
                    </a:schemeClr>
                  </a:solidFill>
                </a:rPr>
                <a:t>Duration</a:t>
              </a:r>
              <a:r>
                <a:rPr lang="en-IN" dirty="0">
                  <a:solidFill>
                    <a:srgbClr val="FC5130"/>
                  </a:solidFill>
                </a:rPr>
                <a:t>']</a:t>
              </a:r>
              <a:r>
                <a:rPr lang="en-IN" dirty="0">
                  <a:solidFill>
                    <a:schemeClr val="bg1"/>
                  </a:solidFill>
                </a:rPr>
                <a:t>=</a:t>
              </a:r>
              <a:r>
                <a:rPr lang="en-IN" dirty="0" err="1">
                  <a:solidFill>
                    <a:srgbClr val="FFC000"/>
                  </a:solidFill>
                </a:rPr>
                <a:t>calculate_duration</a:t>
              </a:r>
              <a:r>
                <a:rPr lang="en-IN" dirty="0">
                  <a:solidFill>
                    <a:srgbClr val="FC5130"/>
                  </a:solidFill>
                </a:rPr>
                <a:t>(data['</a:t>
              </a:r>
              <a:r>
                <a:rPr lang="en-IN" dirty="0">
                  <a:solidFill>
                    <a:schemeClr val="accent3">
                      <a:lumMod val="60000"/>
                      <a:lumOff val="40000"/>
                    </a:schemeClr>
                  </a:solidFill>
                </a:rPr>
                <a:t>Start Date</a:t>
              </a:r>
              <a:r>
                <a:rPr lang="en-IN" dirty="0">
                  <a:solidFill>
                    <a:srgbClr val="FC5130"/>
                  </a:solidFill>
                </a:rPr>
                <a:t>'],data[</a:t>
              </a:r>
              <a:r>
                <a:rPr lang="en-IN" dirty="0">
                  <a:solidFill>
                    <a:schemeClr val="accent3">
                      <a:lumMod val="60000"/>
                      <a:lumOff val="40000"/>
                    </a:schemeClr>
                  </a:solidFill>
                </a:rPr>
                <a:t>'Completion Date</a:t>
              </a:r>
              <a:r>
                <a:rPr lang="en-IN" dirty="0">
                  <a:solidFill>
                    <a:srgbClr val="FC5130"/>
                  </a:solidFill>
                </a:rPr>
                <a:t>’])</a:t>
              </a:r>
            </a:p>
            <a:p>
              <a:endParaRPr lang="en-IN" dirty="0">
                <a:solidFill>
                  <a:srgbClr val="FC5130"/>
                </a:solidFill>
              </a:endParaRPr>
            </a:p>
            <a:p>
              <a:r>
                <a:rPr lang="en-IN" dirty="0">
                  <a:solidFill>
                    <a:srgbClr val="FC5130"/>
                  </a:solidFill>
                </a:rPr>
                <a:t>data[</a:t>
              </a:r>
              <a:r>
                <a:rPr lang="en-IN" dirty="0">
                  <a:solidFill>
                    <a:schemeClr val="accent3">
                      <a:lumMod val="60000"/>
                      <a:lumOff val="40000"/>
                    </a:schemeClr>
                  </a:solidFill>
                </a:rPr>
                <a:t>'Interventions Types</a:t>
              </a:r>
              <a:r>
                <a:rPr lang="en-IN" dirty="0">
                  <a:solidFill>
                    <a:srgbClr val="FC5130"/>
                  </a:solidFill>
                </a:rPr>
                <a:t>']</a:t>
              </a:r>
              <a:r>
                <a:rPr lang="en-IN" dirty="0">
                  <a:solidFill>
                    <a:schemeClr val="bg1"/>
                  </a:solidFill>
                </a:rPr>
                <a:t>=</a:t>
              </a:r>
              <a:r>
                <a:rPr lang="en-IN" dirty="0">
                  <a:solidFill>
                    <a:srgbClr val="FC5130"/>
                  </a:solidFill>
                </a:rPr>
                <a:t>data['</a:t>
              </a:r>
              <a:r>
                <a:rPr lang="en-IN" dirty="0">
                  <a:solidFill>
                    <a:schemeClr val="accent3">
                      <a:lumMod val="60000"/>
                      <a:lumOff val="40000"/>
                    </a:schemeClr>
                  </a:solidFill>
                </a:rPr>
                <a:t>Interventions</a:t>
              </a:r>
              <a:r>
                <a:rPr lang="en-IN" dirty="0">
                  <a:solidFill>
                    <a:srgbClr val="FC5130"/>
                  </a:solidFill>
                </a:rPr>
                <a:t>'].apply(</a:t>
              </a:r>
              <a:r>
                <a:rPr lang="en-IN" dirty="0" err="1">
                  <a:solidFill>
                    <a:srgbClr val="FFC000"/>
                  </a:solidFill>
                </a:rPr>
                <a:t>extract_intervention_types</a:t>
              </a:r>
              <a:r>
                <a:rPr lang="en-IN" dirty="0">
                  <a:solidFill>
                    <a:srgbClr val="FC5130"/>
                  </a:solidFill>
                </a:rPr>
                <a:t>)</a:t>
              </a:r>
            </a:p>
          </p:txBody>
        </p:sp>
      </p:grpSp>
      <p:grpSp>
        <p:nvGrpSpPr>
          <p:cNvPr id="34" name="Group 33">
            <a:extLst>
              <a:ext uri="{FF2B5EF4-FFF2-40B4-BE49-F238E27FC236}">
                <a16:creationId xmlns:a16="http://schemas.microsoft.com/office/drawing/2014/main" id="{6A755467-956B-8916-FCC4-3FD5228692E0}"/>
              </a:ext>
            </a:extLst>
          </p:cNvPr>
          <p:cNvGrpSpPr/>
          <p:nvPr/>
        </p:nvGrpSpPr>
        <p:grpSpPr>
          <a:xfrm>
            <a:off x="-12035696" y="1096805"/>
            <a:ext cx="11556519" cy="5501060"/>
            <a:chOff x="3649395" y="930221"/>
            <a:chExt cx="8296551" cy="3785651"/>
          </a:xfrm>
        </p:grpSpPr>
        <p:sp>
          <p:nvSpPr>
            <p:cNvPr id="27" name="Rectangle: Rounded Corners 26">
              <a:extLst>
                <a:ext uri="{FF2B5EF4-FFF2-40B4-BE49-F238E27FC236}">
                  <a16:creationId xmlns:a16="http://schemas.microsoft.com/office/drawing/2014/main" id="{D8819525-C7AF-EB52-4188-EC61CA69FEB8}"/>
                </a:ext>
              </a:extLst>
            </p:cNvPr>
            <p:cNvSpPr/>
            <p:nvPr/>
          </p:nvSpPr>
          <p:spPr>
            <a:xfrm>
              <a:off x="3649395" y="930221"/>
              <a:ext cx="8187005" cy="3785651"/>
            </a:xfrm>
            <a:prstGeom prst="roundRect">
              <a:avLst>
                <a:gd name="adj" fmla="val 8884"/>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Rectangle: Rounded Corners 27">
              <a:extLst>
                <a:ext uri="{FF2B5EF4-FFF2-40B4-BE49-F238E27FC236}">
                  <a16:creationId xmlns:a16="http://schemas.microsoft.com/office/drawing/2014/main" id="{E30BC803-F913-4F9E-A068-37AB6EBCDF3A}"/>
                </a:ext>
              </a:extLst>
            </p:cNvPr>
            <p:cNvSpPr/>
            <p:nvPr/>
          </p:nvSpPr>
          <p:spPr>
            <a:xfrm>
              <a:off x="3713389" y="1013534"/>
              <a:ext cx="8081434" cy="432718"/>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9" name="Oval 28">
              <a:extLst>
                <a:ext uri="{FF2B5EF4-FFF2-40B4-BE49-F238E27FC236}">
                  <a16:creationId xmlns:a16="http://schemas.microsoft.com/office/drawing/2014/main" id="{7EE45749-38C4-9057-E955-D748D8A5004F}"/>
                </a:ext>
              </a:extLst>
            </p:cNvPr>
            <p:cNvSpPr/>
            <p:nvPr/>
          </p:nvSpPr>
          <p:spPr>
            <a:xfrm>
              <a:off x="10864212" y="1136456"/>
              <a:ext cx="180914" cy="173418"/>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Oval 29">
              <a:extLst>
                <a:ext uri="{FF2B5EF4-FFF2-40B4-BE49-F238E27FC236}">
                  <a16:creationId xmlns:a16="http://schemas.microsoft.com/office/drawing/2014/main" id="{DD018981-CAA9-08D1-2398-CDB6686D4DC9}"/>
                </a:ext>
              </a:extLst>
            </p:cNvPr>
            <p:cNvSpPr/>
            <p:nvPr/>
          </p:nvSpPr>
          <p:spPr>
            <a:xfrm>
              <a:off x="11077124" y="1136456"/>
              <a:ext cx="180914" cy="173418"/>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Oval 30">
              <a:extLst>
                <a:ext uri="{FF2B5EF4-FFF2-40B4-BE49-F238E27FC236}">
                  <a16:creationId xmlns:a16="http://schemas.microsoft.com/office/drawing/2014/main" id="{90F1816D-C890-F8E5-432C-770B008A8620}"/>
                </a:ext>
              </a:extLst>
            </p:cNvPr>
            <p:cNvSpPr/>
            <p:nvPr/>
          </p:nvSpPr>
          <p:spPr>
            <a:xfrm>
              <a:off x="11321531" y="1136456"/>
              <a:ext cx="180914" cy="173418"/>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2" name="TextBox 31">
              <a:extLst>
                <a:ext uri="{FF2B5EF4-FFF2-40B4-BE49-F238E27FC236}">
                  <a16:creationId xmlns:a16="http://schemas.microsoft.com/office/drawing/2014/main" id="{564395B4-FA46-711B-AA54-AD59724B73B2}"/>
                </a:ext>
              </a:extLst>
            </p:cNvPr>
            <p:cNvSpPr txBox="1"/>
            <p:nvPr/>
          </p:nvSpPr>
          <p:spPr>
            <a:xfrm>
              <a:off x="3982130" y="1077934"/>
              <a:ext cx="1272933"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33" name="TextBox 32">
              <a:extLst>
                <a:ext uri="{FF2B5EF4-FFF2-40B4-BE49-F238E27FC236}">
                  <a16:creationId xmlns:a16="http://schemas.microsoft.com/office/drawing/2014/main" id="{33F6B09B-50DC-0FD3-1575-E1DB28E7F6B2}"/>
                </a:ext>
              </a:extLst>
            </p:cNvPr>
            <p:cNvSpPr txBox="1"/>
            <p:nvPr/>
          </p:nvSpPr>
          <p:spPr>
            <a:xfrm>
              <a:off x="3965511" y="1547431"/>
              <a:ext cx="7980435" cy="3060536"/>
            </a:xfrm>
            <a:prstGeom prst="rect">
              <a:avLst/>
            </a:prstGeom>
            <a:noFill/>
          </p:spPr>
          <p:txBody>
            <a:bodyPr wrap="square" rtlCol="0">
              <a:spAutoFit/>
            </a:bodyPr>
            <a:lstStyle/>
            <a:p>
              <a:br>
                <a:rPr lang="en-IN" sz="300" dirty="0">
                  <a:solidFill>
                    <a:schemeClr val="accent1"/>
                  </a:solidFill>
                </a:rPr>
              </a:br>
              <a:r>
                <a:rPr lang="en-IN" sz="1000" dirty="0">
                  <a:solidFill>
                    <a:schemeClr val="accent1"/>
                  </a:solidFill>
                </a:rPr>
                <a:t># Flatten the list of country lists</a:t>
              </a:r>
            </a:p>
            <a:p>
              <a:r>
                <a:rPr lang="en-IN" sz="1000" dirty="0" err="1">
                  <a:solidFill>
                    <a:srgbClr val="FC5130"/>
                  </a:solidFill>
                </a:rPr>
                <a:t>all_countries</a:t>
              </a:r>
              <a:r>
                <a:rPr lang="en-IN" sz="1000" dirty="0">
                  <a:solidFill>
                    <a:srgbClr val="FC5130"/>
                  </a:solidFill>
                </a:rPr>
                <a:t> = [country </a:t>
              </a:r>
              <a:r>
                <a:rPr lang="en-IN" sz="1000" dirty="0">
                  <a:solidFill>
                    <a:srgbClr val="FFC000"/>
                  </a:solidFill>
                </a:rPr>
                <a:t>for </a:t>
              </a:r>
              <a:r>
                <a:rPr lang="en-IN" sz="1000" dirty="0" err="1">
                  <a:solidFill>
                    <a:srgbClr val="FC5130"/>
                  </a:solidFill>
                </a:rPr>
                <a:t>sublist</a:t>
              </a:r>
              <a:r>
                <a:rPr lang="en-IN" sz="1000" dirty="0">
                  <a:solidFill>
                    <a:srgbClr val="FC5130"/>
                  </a:solidFill>
                </a:rPr>
                <a:t> </a:t>
              </a:r>
              <a:r>
                <a:rPr lang="en-IN" sz="1000" dirty="0">
                  <a:solidFill>
                    <a:srgbClr val="FFC000"/>
                  </a:solidFill>
                </a:rPr>
                <a:t>in</a:t>
              </a:r>
              <a:r>
                <a:rPr lang="en-IN" sz="1000" dirty="0">
                  <a:solidFill>
                    <a:srgbClr val="FC5130"/>
                  </a:solidFill>
                </a:rPr>
                <a:t> data['</a:t>
              </a:r>
              <a:r>
                <a:rPr lang="en-IN" sz="1000" dirty="0">
                  <a:solidFill>
                    <a:schemeClr val="accent6"/>
                  </a:solidFill>
                </a:rPr>
                <a:t>Countries</a:t>
              </a:r>
              <a:r>
                <a:rPr lang="en-IN" sz="1000" dirty="0">
                  <a:solidFill>
                    <a:srgbClr val="FC5130"/>
                  </a:solidFill>
                </a:rPr>
                <a:t>'] </a:t>
              </a:r>
              <a:r>
                <a:rPr lang="en-IN" sz="1000" dirty="0">
                  <a:solidFill>
                    <a:srgbClr val="FFC000"/>
                  </a:solidFill>
                </a:rPr>
                <a:t>for</a:t>
              </a:r>
              <a:r>
                <a:rPr lang="en-IN" sz="1000" dirty="0">
                  <a:solidFill>
                    <a:srgbClr val="FC5130"/>
                  </a:solidFill>
                </a:rPr>
                <a:t> country</a:t>
              </a:r>
              <a:r>
                <a:rPr lang="en-IN" sz="1000" dirty="0">
                  <a:solidFill>
                    <a:srgbClr val="FFC000"/>
                  </a:solidFill>
                </a:rPr>
                <a:t> in </a:t>
              </a:r>
              <a:r>
                <a:rPr lang="en-IN" sz="1000" dirty="0" err="1">
                  <a:solidFill>
                    <a:srgbClr val="FC5130"/>
                  </a:solidFill>
                </a:rPr>
                <a:t>sublist</a:t>
              </a:r>
              <a:r>
                <a:rPr lang="en-IN" sz="1000" dirty="0">
                  <a:solidFill>
                    <a:srgbClr val="FC5130"/>
                  </a:solidFill>
                </a:rPr>
                <a:t>]</a:t>
              </a:r>
            </a:p>
            <a:p>
              <a:r>
                <a:rPr lang="en-IN" sz="1000" dirty="0" err="1">
                  <a:solidFill>
                    <a:srgbClr val="FC5130"/>
                  </a:solidFill>
                </a:rPr>
                <a:t>country_count</a:t>
              </a:r>
              <a:r>
                <a:rPr lang="en-IN" sz="1000" dirty="0">
                  <a:solidFill>
                    <a:srgbClr val="FC5130"/>
                  </a:solidFill>
                </a:rPr>
                <a:t> = Counter(</a:t>
              </a:r>
              <a:r>
                <a:rPr lang="en-IN" sz="1000" dirty="0" err="1">
                  <a:solidFill>
                    <a:srgbClr val="FFC000"/>
                  </a:solidFill>
                </a:rPr>
                <a:t>all_countries</a:t>
              </a:r>
              <a:r>
                <a:rPr lang="en-IN" sz="1000" dirty="0">
                  <a:solidFill>
                    <a:srgbClr val="FC5130"/>
                  </a:solidFill>
                </a:rPr>
                <a:t>)</a:t>
              </a:r>
            </a:p>
            <a:p>
              <a:r>
                <a:rPr lang="en-IN" sz="1000" dirty="0">
                  <a:solidFill>
                    <a:schemeClr val="accent1"/>
                  </a:solidFill>
                </a:rPr>
                <a:t># Convert to </a:t>
              </a:r>
              <a:r>
                <a:rPr lang="en-IN" sz="1000" dirty="0" err="1">
                  <a:solidFill>
                    <a:schemeClr val="accent1"/>
                  </a:solidFill>
                </a:rPr>
                <a:t>DataFrame</a:t>
              </a:r>
              <a:r>
                <a:rPr lang="en-IN" sz="1000" dirty="0">
                  <a:solidFill>
                    <a:schemeClr val="accent1"/>
                  </a:solidFill>
                </a:rPr>
                <a:t> and get top 15</a:t>
              </a:r>
            </a:p>
            <a:p>
              <a:r>
                <a:rPr lang="en-IN" sz="1000" dirty="0">
                  <a:solidFill>
                    <a:srgbClr val="FC5130"/>
                  </a:solidFill>
                </a:rPr>
                <a:t>top15_df = </a:t>
              </a:r>
              <a:r>
                <a:rPr lang="en-IN" sz="1000" dirty="0" err="1">
                  <a:solidFill>
                    <a:srgbClr val="FC5130"/>
                  </a:solidFill>
                </a:rPr>
                <a:t>pd.DataFrame</a:t>
              </a:r>
              <a:r>
                <a:rPr lang="en-IN" sz="1000" dirty="0">
                  <a:solidFill>
                    <a:srgbClr val="FC5130"/>
                  </a:solidFill>
                </a:rPr>
                <a:t>(</a:t>
              </a:r>
              <a:r>
                <a:rPr lang="en-IN" sz="1000" dirty="0" err="1">
                  <a:solidFill>
                    <a:srgbClr val="FC5130"/>
                  </a:solidFill>
                </a:rPr>
                <a:t>country_count</a:t>
              </a:r>
              <a:r>
                <a:rPr lang="en-IN" sz="1000" dirty="0" err="1">
                  <a:solidFill>
                    <a:srgbClr val="FFC000"/>
                  </a:solidFill>
                </a:rPr>
                <a:t>.items</a:t>
              </a:r>
              <a:r>
                <a:rPr lang="en-IN" sz="1000" dirty="0">
                  <a:solidFill>
                    <a:srgbClr val="FFC000"/>
                  </a:solidFill>
                </a:rPr>
                <a:t>()</a:t>
              </a:r>
              <a:r>
                <a:rPr lang="en-IN" sz="1000" dirty="0">
                  <a:solidFill>
                    <a:srgbClr val="FC5130"/>
                  </a:solidFill>
                </a:rPr>
                <a:t>, columns=[</a:t>
              </a:r>
              <a:r>
                <a:rPr lang="en-IN" sz="1000" dirty="0">
                  <a:solidFill>
                    <a:schemeClr val="accent6"/>
                  </a:solidFill>
                </a:rPr>
                <a:t>'Country', 'Count'</a:t>
              </a:r>
              <a:r>
                <a:rPr lang="en-IN" sz="1000" dirty="0">
                  <a:solidFill>
                    <a:srgbClr val="FC5130"/>
                  </a:solidFill>
                </a:rPr>
                <a:t>])</a:t>
              </a:r>
            </a:p>
            <a:p>
              <a:r>
                <a:rPr lang="en-IN" sz="1000" dirty="0">
                  <a:solidFill>
                    <a:srgbClr val="FC5130"/>
                  </a:solidFill>
                </a:rPr>
                <a:t>top15_df = top15_df.</a:t>
              </a:r>
              <a:r>
                <a:rPr lang="en-IN" sz="1000" dirty="0">
                  <a:solidFill>
                    <a:srgbClr val="FFC000"/>
                  </a:solidFill>
                </a:rPr>
                <a:t>sort_values</a:t>
              </a:r>
              <a:r>
                <a:rPr lang="en-IN" sz="1000" dirty="0">
                  <a:solidFill>
                    <a:srgbClr val="FC5130"/>
                  </a:solidFill>
                </a:rPr>
                <a:t>(by=</a:t>
              </a:r>
              <a:r>
                <a:rPr lang="en-IN" sz="1000" dirty="0">
                  <a:solidFill>
                    <a:schemeClr val="accent6"/>
                  </a:solidFill>
                </a:rPr>
                <a:t>'Count'</a:t>
              </a:r>
              <a:r>
                <a:rPr lang="en-IN" sz="1000" dirty="0">
                  <a:solidFill>
                    <a:srgbClr val="FC5130"/>
                  </a:solidFill>
                </a:rPr>
                <a:t>, ascending=False).head(</a:t>
              </a:r>
              <a:r>
                <a:rPr lang="en-IN" sz="1000" dirty="0">
                  <a:solidFill>
                    <a:srgbClr val="FFC000"/>
                  </a:solidFill>
                </a:rPr>
                <a:t>15</a:t>
              </a:r>
              <a:r>
                <a:rPr lang="en-IN" sz="1000" dirty="0">
                  <a:solidFill>
                    <a:srgbClr val="FC5130"/>
                  </a:solidFill>
                </a:rPr>
                <a:t>)</a:t>
              </a:r>
            </a:p>
            <a:p>
              <a:r>
                <a:rPr lang="en-IN" sz="1000" dirty="0">
                  <a:solidFill>
                    <a:schemeClr val="accent1"/>
                  </a:solidFill>
                </a:rPr>
                <a:t># Plotting</a:t>
              </a:r>
            </a:p>
            <a:p>
              <a:r>
                <a:rPr lang="en-IN" sz="1000" dirty="0" err="1">
                  <a:solidFill>
                    <a:srgbClr val="FC5130"/>
                  </a:solidFill>
                </a:rPr>
                <a:t>sns.set_style</a:t>
              </a:r>
              <a:r>
                <a:rPr lang="en-IN" sz="1000" dirty="0">
                  <a:solidFill>
                    <a:srgbClr val="FC5130"/>
                  </a:solidFill>
                </a:rPr>
                <a:t>(</a:t>
              </a:r>
              <a:r>
                <a:rPr lang="en-IN" sz="1000" dirty="0">
                  <a:solidFill>
                    <a:schemeClr val="accent6"/>
                  </a:solidFill>
                </a:rPr>
                <a:t>'</a:t>
              </a:r>
              <a:r>
                <a:rPr lang="en-IN" sz="1000" dirty="0" err="1">
                  <a:solidFill>
                    <a:schemeClr val="accent6"/>
                  </a:solidFill>
                </a:rPr>
                <a:t>whitegrid</a:t>
              </a:r>
              <a:r>
                <a:rPr lang="en-IN" sz="1000" dirty="0">
                  <a:solidFill>
                    <a:schemeClr val="accent6"/>
                  </a:solidFill>
                </a:rPr>
                <a:t>')</a:t>
              </a:r>
            </a:p>
            <a:p>
              <a:r>
                <a:rPr lang="en-IN" sz="1000" dirty="0">
                  <a:solidFill>
                    <a:srgbClr val="FC5130"/>
                  </a:solidFill>
                </a:rPr>
                <a:t># </a:t>
              </a:r>
              <a:r>
                <a:rPr lang="en-IN" sz="1000" dirty="0" err="1">
                  <a:solidFill>
                    <a:srgbClr val="FC5130"/>
                  </a:solidFill>
                </a:rPr>
                <a:t>plt.figure</a:t>
              </a:r>
              <a:r>
                <a:rPr lang="en-IN" sz="1000" dirty="0">
                  <a:solidFill>
                    <a:srgbClr val="FC5130"/>
                  </a:solidFill>
                </a:rPr>
                <a:t>(</a:t>
              </a:r>
              <a:r>
                <a:rPr lang="en-IN" sz="1000" dirty="0" err="1">
                  <a:solidFill>
                    <a:srgbClr val="FC5130"/>
                  </a:solidFill>
                </a:rPr>
                <a:t>figsize</a:t>
              </a:r>
              <a:r>
                <a:rPr lang="en-IN" sz="1000" dirty="0">
                  <a:solidFill>
                    <a:srgbClr val="FC5130"/>
                  </a:solidFill>
                </a:rPr>
                <a:t>=(</a:t>
              </a:r>
              <a:r>
                <a:rPr lang="en-IN" sz="1000" dirty="0">
                  <a:solidFill>
                    <a:srgbClr val="FFC000"/>
                  </a:solidFill>
                </a:rPr>
                <a:t>12, 7</a:t>
              </a:r>
              <a:r>
                <a:rPr lang="en-IN" sz="1000" dirty="0">
                  <a:solidFill>
                    <a:srgbClr val="FC5130"/>
                  </a:solidFill>
                </a:rPr>
                <a:t>))</a:t>
              </a:r>
            </a:p>
            <a:p>
              <a:r>
                <a:rPr lang="en-IN" sz="1000" dirty="0" err="1">
                  <a:solidFill>
                    <a:srgbClr val="FC5130"/>
                  </a:solidFill>
                </a:rPr>
                <a:t>plt.title</a:t>
              </a:r>
              <a:r>
                <a:rPr lang="en-IN" sz="1000" dirty="0">
                  <a:solidFill>
                    <a:srgbClr val="FC5130"/>
                  </a:solidFill>
                </a:rPr>
                <a:t>("</a:t>
              </a:r>
              <a:r>
                <a:rPr lang="en-IN" sz="1000" dirty="0">
                  <a:solidFill>
                    <a:schemeClr val="accent6"/>
                  </a:solidFill>
                </a:rPr>
                <a:t>Top 15 Countries by Number of COVID-19 Trials</a:t>
              </a:r>
              <a:r>
                <a:rPr lang="en-IN" sz="1000" dirty="0">
                  <a:solidFill>
                    <a:srgbClr val="FC5130"/>
                  </a:solidFill>
                </a:rPr>
                <a:t>", </a:t>
              </a:r>
              <a:r>
                <a:rPr lang="en-IN" sz="1000" dirty="0" err="1">
                  <a:solidFill>
                    <a:srgbClr val="FC5130"/>
                  </a:solidFill>
                </a:rPr>
                <a:t>fontsize</a:t>
              </a:r>
              <a:r>
                <a:rPr lang="en-IN" sz="1000" dirty="0">
                  <a:solidFill>
                    <a:srgbClr val="FC5130"/>
                  </a:solidFill>
                </a:rPr>
                <a:t>=</a:t>
              </a:r>
              <a:r>
                <a:rPr lang="en-IN" sz="1000" dirty="0">
                  <a:solidFill>
                    <a:srgbClr val="FFC000"/>
                  </a:solidFill>
                </a:rPr>
                <a:t>16</a:t>
              </a:r>
              <a:r>
                <a:rPr lang="en-IN" sz="1000" dirty="0">
                  <a:solidFill>
                    <a:srgbClr val="FC5130"/>
                  </a:solidFill>
                </a:rPr>
                <a:t>)</a:t>
              </a:r>
            </a:p>
            <a:p>
              <a:r>
                <a:rPr lang="en-IN" sz="1000" dirty="0">
                  <a:solidFill>
                    <a:schemeClr val="accent1"/>
                  </a:solidFill>
                </a:rPr>
                <a:t># </a:t>
              </a:r>
              <a:r>
                <a:rPr lang="en-IN" sz="1000" dirty="0" err="1">
                  <a:solidFill>
                    <a:schemeClr val="accent1"/>
                  </a:solidFill>
                </a:rPr>
                <a:t>Barplot</a:t>
              </a:r>
              <a:r>
                <a:rPr lang="en-IN" sz="1000" dirty="0">
                  <a:solidFill>
                    <a:schemeClr val="accent1"/>
                  </a:solidFill>
                </a:rPr>
                <a:t> with hue same as x just for </a:t>
              </a:r>
              <a:r>
                <a:rPr lang="en-IN" sz="1000" dirty="0" err="1">
                  <a:solidFill>
                    <a:schemeClr val="accent1"/>
                  </a:solidFill>
                </a:rPr>
                <a:t>coloring</a:t>
              </a:r>
              <a:endParaRPr lang="en-IN" sz="1000" dirty="0">
                <a:solidFill>
                  <a:schemeClr val="accent1"/>
                </a:solidFill>
              </a:endParaRPr>
            </a:p>
            <a:p>
              <a:r>
                <a:rPr lang="en-IN" sz="1000" dirty="0" err="1">
                  <a:solidFill>
                    <a:srgbClr val="FC5130"/>
                  </a:solidFill>
                </a:rPr>
                <a:t>ax</a:t>
              </a:r>
              <a:r>
                <a:rPr lang="en-IN" sz="1000" dirty="0">
                  <a:solidFill>
                    <a:srgbClr val="FC5130"/>
                  </a:solidFill>
                </a:rPr>
                <a:t> = </a:t>
              </a:r>
              <a:r>
                <a:rPr lang="en-IN" sz="1000" dirty="0" err="1">
                  <a:solidFill>
                    <a:srgbClr val="FC5130"/>
                  </a:solidFill>
                </a:rPr>
                <a:t>sns.barplot</a:t>
              </a:r>
              <a:r>
                <a:rPr lang="en-IN" sz="1000" dirty="0">
                  <a:solidFill>
                    <a:srgbClr val="FC5130"/>
                  </a:solidFill>
                </a:rPr>
                <a:t>(data=top15_df, x='</a:t>
              </a:r>
              <a:r>
                <a:rPr lang="en-IN" sz="1000" dirty="0">
                  <a:solidFill>
                    <a:schemeClr val="accent6"/>
                  </a:solidFill>
                </a:rPr>
                <a:t>Country</a:t>
              </a:r>
              <a:r>
                <a:rPr lang="en-IN" sz="1000" dirty="0">
                  <a:solidFill>
                    <a:srgbClr val="FC5130"/>
                  </a:solidFill>
                </a:rPr>
                <a:t>', y='</a:t>
              </a:r>
              <a:r>
                <a:rPr lang="en-IN" sz="1000" dirty="0">
                  <a:solidFill>
                    <a:schemeClr val="accent6"/>
                  </a:solidFill>
                </a:rPr>
                <a:t>Count</a:t>
              </a:r>
              <a:r>
                <a:rPr lang="en-IN" sz="1000" dirty="0">
                  <a:solidFill>
                    <a:srgbClr val="FC5130"/>
                  </a:solidFill>
                </a:rPr>
                <a:t>', hue='</a:t>
              </a:r>
              <a:r>
                <a:rPr lang="en-IN" sz="1000" dirty="0">
                  <a:solidFill>
                    <a:schemeClr val="accent6"/>
                  </a:solidFill>
                </a:rPr>
                <a:t>Country</a:t>
              </a:r>
              <a:r>
                <a:rPr lang="en-IN" sz="1000" dirty="0">
                  <a:solidFill>
                    <a:srgbClr val="FC5130"/>
                  </a:solidFill>
                </a:rPr>
                <a:t>', dodge=</a:t>
              </a:r>
              <a:r>
                <a:rPr lang="en-IN" sz="1000" dirty="0">
                  <a:solidFill>
                    <a:srgbClr val="FFC000"/>
                  </a:solidFill>
                </a:rPr>
                <a:t>False</a:t>
              </a:r>
              <a:r>
                <a:rPr lang="en-IN" sz="1000" dirty="0">
                  <a:solidFill>
                    <a:srgbClr val="FC5130"/>
                  </a:solidFill>
                </a:rPr>
                <a:t>, palette='</a:t>
              </a:r>
              <a:r>
                <a:rPr lang="en-IN" sz="1000" dirty="0" err="1">
                  <a:solidFill>
                    <a:schemeClr val="accent6"/>
                  </a:solidFill>
                </a:rPr>
                <a:t>coolwarm</a:t>
              </a:r>
              <a:r>
                <a:rPr lang="en-IN" sz="1000" dirty="0">
                  <a:solidFill>
                    <a:srgbClr val="FC5130"/>
                  </a:solidFill>
                </a:rPr>
                <a:t>')</a:t>
              </a:r>
            </a:p>
            <a:p>
              <a:r>
                <a:rPr lang="en-IN" sz="1000" dirty="0">
                  <a:solidFill>
                    <a:schemeClr val="accent1"/>
                  </a:solidFill>
                </a:rPr>
                <a:t># Add labels above bars</a:t>
              </a:r>
            </a:p>
            <a:p>
              <a:r>
                <a:rPr lang="en-IN" sz="1000" dirty="0">
                  <a:solidFill>
                    <a:srgbClr val="FC5130"/>
                  </a:solidFill>
                </a:rPr>
                <a:t>for bar in </a:t>
              </a:r>
              <a:r>
                <a:rPr lang="en-IN" sz="1000" dirty="0" err="1">
                  <a:solidFill>
                    <a:srgbClr val="FC5130"/>
                  </a:solidFill>
                </a:rPr>
                <a:t>ax.patches</a:t>
              </a:r>
              <a:r>
                <a:rPr lang="en-IN" sz="1000" dirty="0">
                  <a:solidFill>
                    <a:srgbClr val="FC5130"/>
                  </a:solidFill>
                </a:rPr>
                <a:t>:</a:t>
              </a:r>
            </a:p>
            <a:p>
              <a:r>
                <a:rPr lang="en-IN" sz="1000" dirty="0">
                  <a:solidFill>
                    <a:srgbClr val="FC5130"/>
                  </a:solidFill>
                </a:rPr>
                <a:t>    height = </a:t>
              </a:r>
              <a:r>
                <a:rPr lang="en-IN" sz="1000" dirty="0" err="1">
                  <a:solidFill>
                    <a:srgbClr val="FC5130"/>
                  </a:solidFill>
                </a:rPr>
                <a:t>bar.</a:t>
              </a:r>
              <a:r>
                <a:rPr lang="en-IN" sz="1000" dirty="0" err="1">
                  <a:solidFill>
                    <a:srgbClr val="FFC000"/>
                  </a:solidFill>
                </a:rPr>
                <a:t>get_height</a:t>
              </a:r>
              <a:r>
                <a:rPr lang="en-IN" sz="1000" dirty="0">
                  <a:solidFill>
                    <a:srgbClr val="FFC000"/>
                  </a:solidFill>
                </a:rPr>
                <a:t>()</a:t>
              </a:r>
            </a:p>
            <a:p>
              <a:r>
                <a:rPr lang="en-IN" sz="1000" dirty="0">
                  <a:solidFill>
                    <a:srgbClr val="FC5130"/>
                  </a:solidFill>
                </a:rPr>
                <a:t>    </a:t>
              </a:r>
              <a:r>
                <a:rPr lang="en-IN" sz="1000" dirty="0" err="1">
                  <a:solidFill>
                    <a:srgbClr val="FC5130"/>
                  </a:solidFill>
                </a:rPr>
                <a:t>ax.text</a:t>
              </a:r>
              <a:r>
                <a:rPr lang="en-IN" sz="1000" dirty="0">
                  <a:solidFill>
                    <a:srgbClr val="FC5130"/>
                  </a:solidFill>
                </a:rPr>
                <a:t>(</a:t>
              </a:r>
            </a:p>
            <a:p>
              <a:r>
                <a:rPr lang="en-IN" sz="1000" dirty="0">
                  <a:solidFill>
                    <a:srgbClr val="FC5130"/>
                  </a:solidFill>
                </a:rPr>
                <a:t>        </a:t>
              </a:r>
              <a:r>
                <a:rPr lang="en-IN" sz="1000" dirty="0" err="1">
                  <a:solidFill>
                    <a:srgbClr val="FC5130"/>
                  </a:solidFill>
                </a:rPr>
                <a:t>bar.</a:t>
              </a:r>
              <a:r>
                <a:rPr lang="en-IN" sz="1000" dirty="0" err="1">
                  <a:solidFill>
                    <a:srgbClr val="FFC000"/>
                  </a:solidFill>
                </a:rPr>
                <a:t>get_x</a:t>
              </a:r>
              <a:r>
                <a:rPr lang="en-IN" sz="1000" dirty="0">
                  <a:solidFill>
                    <a:srgbClr val="FFC000"/>
                  </a:solidFill>
                </a:rPr>
                <a:t>() </a:t>
              </a:r>
              <a:r>
                <a:rPr lang="en-IN" sz="1000" dirty="0">
                  <a:solidFill>
                    <a:srgbClr val="FC5130"/>
                  </a:solidFill>
                </a:rPr>
                <a:t>+ </a:t>
              </a:r>
              <a:r>
                <a:rPr lang="en-IN" sz="1000" dirty="0" err="1">
                  <a:solidFill>
                    <a:srgbClr val="FC5130"/>
                  </a:solidFill>
                </a:rPr>
                <a:t>bar</a:t>
              </a:r>
              <a:r>
                <a:rPr lang="en-IN" sz="1000" dirty="0" err="1">
                  <a:solidFill>
                    <a:srgbClr val="FFC000"/>
                  </a:solidFill>
                </a:rPr>
                <a:t>.get_width</a:t>
              </a:r>
              <a:r>
                <a:rPr lang="en-IN" sz="1000" dirty="0">
                  <a:solidFill>
                    <a:srgbClr val="FFC000"/>
                  </a:solidFill>
                </a:rPr>
                <a:t>() </a:t>
              </a:r>
              <a:r>
                <a:rPr lang="en-IN" sz="1000" dirty="0">
                  <a:solidFill>
                    <a:srgbClr val="FC5130"/>
                  </a:solidFill>
                </a:rPr>
                <a:t>/ 2,</a:t>
              </a:r>
            </a:p>
            <a:p>
              <a:r>
                <a:rPr lang="en-IN" sz="1000" dirty="0">
                  <a:solidFill>
                    <a:srgbClr val="FC5130"/>
                  </a:solidFill>
                </a:rPr>
                <a:t>        height + 1,</a:t>
              </a:r>
            </a:p>
            <a:p>
              <a:r>
                <a:rPr lang="en-IN" sz="1000" dirty="0">
                  <a:solidFill>
                    <a:srgbClr val="FC5130"/>
                  </a:solidFill>
                </a:rPr>
                <a:t>        f'{int(height)}',</a:t>
              </a:r>
            </a:p>
            <a:p>
              <a:r>
                <a:rPr lang="en-IN" sz="1000" dirty="0">
                  <a:solidFill>
                    <a:srgbClr val="FC5130"/>
                  </a:solidFill>
                </a:rPr>
                <a:t>        ha='</a:t>
              </a:r>
              <a:r>
                <a:rPr lang="en-IN" sz="1000" dirty="0" err="1">
                  <a:solidFill>
                    <a:schemeClr val="accent6"/>
                  </a:solidFill>
                </a:rPr>
                <a:t>center</a:t>
              </a:r>
              <a:r>
                <a:rPr lang="en-IN" sz="1000" dirty="0">
                  <a:solidFill>
                    <a:srgbClr val="FC5130"/>
                  </a:solidFill>
                </a:rPr>
                <a:t>', </a:t>
              </a:r>
              <a:r>
                <a:rPr lang="en-IN" sz="1000" dirty="0" err="1">
                  <a:solidFill>
                    <a:srgbClr val="FC5130"/>
                  </a:solidFill>
                </a:rPr>
                <a:t>va</a:t>
              </a:r>
              <a:r>
                <a:rPr lang="en-IN" sz="1000" dirty="0">
                  <a:solidFill>
                    <a:srgbClr val="FC5130"/>
                  </a:solidFill>
                </a:rPr>
                <a:t>='</a:t>
              </a:r>
              <a:r>
                <a:rPr lang="en-IN" sz="1000" dirty="0">
                  <a:solidFill>
                    <a:schemeClr val="accent6"/>
                  </a:solidFill>
                </a:rPr>
                <a:t>bottom</a:t>
              </a:r>
              <a:r>
                <a:rPr lang="en-IN" sz="1000" dirty="0">
                  <a:solidFill>
                    <a:srgbClr val="FC5130"/>
                  </a:solidFill>
                </a:rPr>
                <a:t>', </a:t>
              </a:r>
              <a:r>
                <a:rPr lang="en-IN" sz="1000" dirty="0" err="1">
                  <a:solidFill>
                    <a:srgbClr val="FC5130"/>
                  </a:solidFill>
                </a:rPr>
                <a:t>fontsize</a:t>
              </a:r>
              <a:r>
                <a:rPr lang="en-IN" sz="1000" dirty="0">
                  <a:solidFill>
                    <a:srgbClr val="FC5130"/>
                  </a:solidFill>
                </a:rPr>
                <a:t>=</a:t>
              </a:r>
              <a:r>
                <a:rPr lang="en-IN" sz="1000" dirty="0">
                  <a:solidFill>
                    <a:srgbClr val="FFC000"/>
                  </a:solidFill>
                </a:rPr>
                <a:t>10</a:t>
              </a:r>
            </a:p>
            <a:p>
              <a:r>
                <a:rPr lang="en-IN" sz="1000" dirty="0">
                  <a:solidFill>
                    <a:srgbClr val="FC5130"/>
                  </a:solidFill>
                </a:rPr>
                <a:t>    )</a:t>
              </a:r>
            </a:p>
            <a:p>
              <a:r>
                <a:rPr lang="en-IN" sz="1000" dirty="0">
                  <a:solidFill>
                    <a:schemeClr val="accent1"/>
                  </a:solidFill>
                </a:rPr>
                <a:t># Customize</a:t>
              </a:r>
            </a:p>
            <a:p>
              <a:r>
                <a:rPr lang="en-IN" sz="1000" dirty="0" err="1">
                  <a:solidFill>
                    <a:srgbClr val="FC5130"/>
                  </a:solidFill>
                </a:rPr>
                <a:t>plt.ylabel</a:t>
              </a:r>
              <a:r>
                <a:rPr lang="en-IN" sz="1000" dirty="0">
                  <a:solidFill>
                    <a:srgbClr val="FC5130"/>
                  </a:solidFill>
                </a:rPr>
                <a:t>("</a:t>
              </a:r>
              <a:r>
                <a:rPr lang="en-IN" sz="1000" dirty="0">
                  <a:solidFill>
                    <a:schemeClr val="accent6"/>
                  </a:solidFill>
                </a:rPr>
                <a:t>Number of Trials</a:t>
              </a:r>
              <a:r>
                <a:rPr lang="en-IN" sz="1000" dirty="0">
                  <a:solidFill>
                    <a:srgbClr val="FC5130"/>
                  </a:solidFill>
                </a:rPr>
                <a:t>")</a:t>
              </a:r>
            </a:p>
            <a:p>
              <a:r>
                <a:rPr lang="en-IN" sz="1000" dirty="0" err="1">
                  <a:solidFill>
                    <a:srgbClr val="FC5130"/>
                  </a:solidFill>
                </a:rPr>
                <a:t>plt.xticks</a:t>
              </a:r>
              <a:r>
                <a:rPr lang="en-IN" sz="1000" dirty="0">
                  <a:solidFill>
                    <a:srgbClr val="FC5130"/>
                  </a:solidFill>
                </a:rPr>
                <a:t>(rotation=</a:t>
              </a:r>
              <a:r>
                <a:rPr lang="en-IN" sz="1000" dirty="0">
                  <a:solidFill>
                    <a:srgbClr val="FFC000"/>
                  </a:solidFill>
                </a:rPr>
                <a:t>90</a:t>
              </a:r>
              <a:r>
                <a:rPr lang="en-IN" sz="1000" dirty="0">
                  <a:solidFill>
                    <a:srgbClr val="FC5130"/>
                  </a:solidFill>
                </a:rPr>
                <a:t>)</a:t>
              </a:r>
            </a:p>
            <a:p>
              <a:r>
                <a:rPr lang="en-IN" sz="1000" dirty="0" err="1">
                  <a:solidFill>
                    <a:srgbClr val="FC5130"/>
                  </a:solidFill>
                </a:rPr>
                <a:t>plt.grid</a:t>
              </a:r>
              <a:r>
                <a:rPr lang="en-IN" sz="1000" dirty="0">
                  <a:solidFill>
                    <a:srgbClr val="FC5130"/>
                  </a:solidFill>
                </a:rPr>
                <a:t>(</a:t>
              </a:r>
              <a:r>
                <a:rPr lang="en-IN" sz="1000" dirty="0">
                  <a:solidFill>
                    <a:srgbClr val="FFC000"/>
                  </a:solidFill>
                </a:rPr>
                <a:t>True</a:t>
              </a:r>
              <a:r>
                <a:rPr lang="en-IN" sz="1000" dirty="0">
                  <a:solidFill>
                    <a:srgbClr val="FC5130"/>
                  </a:solidFill>
                </a:rPr>
                <a:t>, </a:t>
              </a:r>
              <a:r>
                <a:rPr lang="en-IN" sz="1000" dirty="0" err="1">
                  <a:solidFill>
                    <a:srgbClr val="FC5130"/>
                  </a:solidFill>
                </a:rPr>
                <a:t>linestyle</a:t>
              </a:r>
              <a:r>
                <a:rPr lang="en-IN" sz="1000" dirty="0">
                  <a:solidFill>
                    <a:srgbClr val="FC5130"/>
                  </a:solidFill>
                </a:rPr>
                <a:t>="</a:t>
              </a:r>
              <a:r>
                <a:rPr lang="en-IN" sz="1000" dirty="0">
                  <a:solidFill>
                    <a:schemeClr val="accent6"/>
                  </a:solidFill>
                </a:rPr>
                <a:t>--</a:t>
              </a:r>
              <a:r>
                <a:rPr lang="en-IN" sz="1000" dirty="0">
                  <a:solidFill>
                    <a:srgbClr val="FC5130"/>
                  </a:solidFill>
                </a:rPr>
                <a:t>", alpha=</a:t>
              </a:r>
              <a:r>
                <a:rPr lang="en-IN" sz="1000" dirty="0">
                  <a:solidFill>
                    <a:srgbClr val="FFC000"/>
                  </a:solidFill>
                </a:rPr>
                <a:t>0.9</a:t>
              </a:r>
              <a:r>
                <a:rPr lang="en-IN" sz="1000" dirty="0">
                  <a:solidFill>
                    <a:srgbClr val="FC5130"/>
                  </a:solidFill>
                </a:rPr>
                <a:t>)</a:t>
              </a:r>
            </a:p>
            <a:p>
              <a:r>
                <a:rPr lang="en-IN" sz="1000" dirty="0" err="1">
                  <a:solidFill>
                    <a:srgbClr val="FC5130"/>
                  </a:solidFill>
                </a:rPr>
                <a:t>plt.tight_layout</a:t>
              </a:r>
              <a:r>
                <a:rPr lang="en-IN" sz="1000" dirty="0">
                  <a:solidFill>
                    <a:srgbClr val="FC5130"/>
                  </a:solidFill>
                </a:rPr>
                <a:t>()</a:t>
              </a:r>
            </a:p>
            <a:p>
              <a:r>
                <a:rPr lang="en-IN" sz="1000" dirty="0" err="1">
                  <a:solidFill>
                    <a:srgbClr val="FC5130"/>
                  </a:solidFill>
                </a:rPr>
                <a:t>plt.savefig</a:t>
              </a:r>
              <a:r>
                <a:rPr lang="en-IN" sz="1000" dirty="0">
                  <a:solidFill>
                    <a:srgbClr val="FC5130"/>
                  </a:solidFill>
                </a:rPr>
                <a:t>(</a:t>
              </a:r>
              <a:r>
                <a:rPr lang="en-IN" sz="1000" dirty="0">
                  <a:solidFill>
                    <a:schemeClr val="accent6"/>
                  </a:solidFill>
                </a:rPr>
                <a:t>'Top 15 Countries by Number of COVID-19 Trials.png</a:t>
              </a:r>
              <a:r>
                <a:rPr lang="en-IN" sz="1000" dirty="0">
                  <a:solidFill>
                    <a:srgbClr val="FC5130"/>
                  </a:solidFill>
                </a:rPr>
                <a:t>', dpi=</a:t>
              </a:r>
              <a:r>
                <a:rPr lang="en-IN" sz="1000" dirty="0">
                  <a:solidFill>
                    <a:srgbClr val="FFC000"/>
                  </a:solidFill>
                </a:rPr>
                <a:t>300</a:t>
              </a:r>
              <a:r>
                <a:rPr lang="en-IN" sz="1000" dirty="0">
                  <a:solidFill>
                    <a:srgbClr val="FC5130"/>
                  </a:solidFill>
                </a:rPr>
                <a:t>, </a:t>
              </a:r>
              <a:r>
                <a:rPr lang="en-IN" sz="1000" dirty="0" err="1">
                  <a:solidFill>
                    <a:srgbClr val="FC5130"/>
                  </a:solidFill>
                </a:rPr>
                <a:t>bbox_inches</a:t>
              </a:r>
              <a:r>
                <a:rPr lang="en-IN" sz="1000" dirty="0">
                  <a:solidFill>
                    <a:srgbClr val="FC5130"/>
                  </a:solidFill>
                </a:rPr>
                <a:t>='</a:t>
              </a:r>
              <a:r>
                <a:rPr lang="en-IN" sz="1000" dirty="0">
                  <a:solidFill>
                    <a:schemeClr val="accent6"/>
                  </a:solidFill>
                </a:rPr>
                <a:t>tight</a:t>
              </a:r>
              <a:r>
                <a:rPr lang="en-IN" sz="1000" dirty="0">
                  <a:solidFill>
                    <a:srgbClr val="FC5130"/>
                  </a:solidFill>
                </a:rPr>
                <a:t>')</a:t>
              </a:r>
            </a:p>
            <a:p>
              <a:r>
                <a:rPr lang="en-IN" sz="1000" dirty="0" err="1">
                  <a:solidFill>
                    <a:srgbClr val="FC5130"/>
                  </a:solidFill>
                </a:rPr>
                <a:t>plt.show</a:t>
              </a:r>
              <a:r>
                <a:rPr lang="en-IN" sz="1000" dirty="0">
                  <a:solidFill>
                    <a:srgbClr val="FC5130"/>
                  </a:solidFill>
                </a:rPr>
                <a:t>()</a:t>
              </a:r>
            </a:p>
          </p:txBody>
        </p:sp>
      </p:grpSp>
      <p:pic>
        <p:nvPicPr>
          <p:cNvPr id="23" name="Picture 22">
            <a:extLst>
              <a:ext uri="{FF2B5EF4-FFF2-40B4-BE49-F238E27FC236}">
                <a16:creationId xmlns:a16="http://schemas.microsoft.com/office/drawing/2014/main" id="{23707D43-FF45-DA15-ABAE-3548E6006CEE}"/>
              </a:ext>
            </a:extLst>
          </p:cNvPr>
          <p:cNvPicPr>
            <a:picLocks noChangeAspect="1"/>
          </p:cNvPicPr>
          <p:nvPr/>
        </p:nvPicPr>
        <p:blipFill>
          <a:blip r:embed="rId6"/>
          <a:stretch>
            <a:fillRect/>
          </a:stretch>
        </p:blipFill>
        <p:spPr>
          <a:xfrm>
            <a:off x="-10192854" y="951821"/>
            <a:ext cx="7504336" cy="5601379"/>
          </a:xfrm>
          <a:prstGeom prst="roundRect">
            <a:avLst>
              <a:gd name="adj" fmla="val 8594"/>
            </a:avLst>
          </a:prstGeom>
          <a:solidFill>
            <a:srgbClr val="FFFFFF">
              <a:shade val="85000"/>
            </a:srgbClr>
          </a:solidFill>
          <a:ln>
            <a:noFill/>
          </a:ln>
          <a:effectLst/>
        </p:spPr>
      </p:pic>
      <p:grpSp>
        <p:nvGrpSpPr>
          <p:cNvPr id="17" name="Group 16">
            <a:extLst>
              <a:ext uri="{FF2B5EF4-FFF2-40B4-BE49-F238E27FC236}">
                <a16:creationId xmlns:a16="http://schemas.microsoft.com/office/drawing/2014/main" id="{09F39514-07FA-8FD0-3428-71138381C855}"/>
              </a:ext>
            </a:extLst>
          </p:cNvPr>
          <p:cNvGrpSpPr/>
          <p:nvPr/>
        </p:nvGrpSpPr>
        <p:grpSpPr>
          <a:xfrm>
            <a:off x="-13285376" y="1056165"/>
            <a:ext cx="11803695" cy="5887686"/>
            <a:chOff x="3649395" y="930221"/>
            <a:chExt cx="8474001" cy="4051715"/>
          </a:xfrm>
        </p:grpSpPr>
        <p:sp>
          <p:nvSpPr>
            <p:cNvPr id="26" name="Rectangle: Rounded Corners 25">
              <a:extLst>
                <a:ext uri="{FF2B5EF4-FFF2-40B4-BE49-F238E27FC236}">
                  <a16:creationId xmlns:a16="http://schemas.microsoft.com/office/drawing/2014/main" id="{ED8AC426-D583-B5F4-3848-2EC03FAAD04B}"/>
                </a:ext>
              </a:extLst>
            </p:cNvPr>
            <p:cNvSpPr/>
            <p:nvPr/>
          </p:nvSpPr>
          <p:spPr>
            <a:xfrm>
              <a:off x="3649395" y="930221"/>
              <a:ext cx="8187005" cy="3785651"/>
            </a:xfrm>
            <a:prstGeom prst="roundRect">
              <a:avLst>
                <a:gd name="adj" fmla="val 8884"/>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Rectangle: Rounded Corners 39">
              <a:extLst>
                <a:ext uri="{FF2B5EF4-FFF2-40B4-BE49-F238E27FC236}">
                  <a16:creationId xmlns:a16="http://schemas.microsoft.com/office/drawing/2014/main" id="{2172A1A7-4B13-85F7-10F7-23951AA9EF35}"/>
                </a:ext>
              </a:extLst>
            </p:cNvPr>
            <p:cNvSpPr/>
            <p:nvPr/>
          </p:nvSpPr>
          <p:spPr>
            <a:xfrm>
              <a:off x="3713389" y="1013534"/>
              <a:ext cx="8081434" cy="432718"/>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2" name="Oval 41">
              <a:extLst>
                <a:ext uri="{FF2B5EF4-FFF2-40B4-BE49-F238E27FC236}">
                  <a16:creationId xmlns:a16="http://schemas.microsoft.com/office/drawing/2014/main" id="{FE29B1E3-E587-8B7E-7DA3-A7C4B24AFDFD}"/>
                </a:ext>
              </a:extLst>
            </p:cNvPr>
            <p:cNvSpPr/>
            <p:nvPr/>
          </p:nvSpPr>
          <p:spPr>
            <a:xfrm>
              <a:off x="10864212" y="1136456"/>
              <a:ext cx="180914" cy="173418"/>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3" name="Oval 42">
              <a:extLst>
                <a:ext uri="{FF2B5EF4-FFF2-40B4-BE49-F238E27FC236}">
                  <a16:creationId xmlns:a16="http://schemas.microsoft.com/office/drawing/2014/main" id="{55E67F64-201D-EBFF-7EAA-DBD3A3F6E250}"/>
                </a:ext>
              </a:extLst>
            </p:cNvPr>
            <p:cNvSpPr/>
            <p:nvPr/>
          </p:nvSpPr>
          <p:spPr>
            <a:xfrm>
              <a:off x="11077124" y="1136456"/>
              <a:ext cx="180914" cy="173418"/>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 name="Oval 43">
              <a:extLst>
                <a:ext uri="{FF2B5EF4-FFF2-40B4-BE49-F238E27FC236}">
                  <a16:creationId xmlns:a16="http://schemas.microsoft.com/office/drawing/2014/main" id="{0650BCC5-8B71-00F1-96A4-5E3E44516146}"/>
                </a:ext>
              </a:extLst>
            </p:cNvPr>
            <p:cNvSpPr/>
            <p:nvPr/>
          </p:nvSpPr>
          <p:spPr>
            <a:xfrm>
              <a:off x="11321531" y="1136456"/>
              <a:ext cx="180914" cy="173418"/>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5" name="TextBox 44">
              <a:extLst>
                <a:ext uri="{FF2B5EF4-FFF2-40B4-BE49-F238E27FC236}">
                  <a16:creationId xmlns:a16="http://schemas.microsoft.com/office/drawing/2014/main" id="{766A1E41-F5AE-2F78-A751-87990E2884A1}"/>
                </a:ext>
              </a:extLst>
            </p:cNvPr>
            <p:cNvSpPr txBox="1"/>
            <p:nvPr/>
          </p:nvSpPr>
          <p:spPr>
            <a:xfrm>
              <a:off x="3982130" y="1077934"/>
              <a:ext cx="1272933"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46" name="TextBox 45">
              <a:extLst>
                <a:ext uri="{FF2B5EF4-FFF2-40B4-BE49-F238E27FC236}">
                  <a16:creationId xmlns:a16="http://schemas.microsoft.com/office/drawing/2014/main" id="{70D22CE2-97F2-A0C1-0E19-AEC5B3908A4F}"/>
                </a:ext>
              </a:extLst>
            </p:cNvPr>
            <p:cNvSpPr txBox="1"/>
            <p:nvPr/>
          </p:nvSpPr>
          <p:spPr>
            <a:xfrm>
              <a:off x="4142961" y="1529565"/>
              <a:ext cx="7980435" cy="3452371"/>
            </a:xfrm>
            <a:prstGeom prst="rect">
              <a:avLst/>
            </a:prstGeom>
            <a:noFill/>
          </p:spPr>
          <p:txBody>
            <a:bodyPr wrap="square" rtlCol="0">
              <a:spAutoFit/>
            </a:bodyPr>
            <a:lstStyle/>
            <a:p>
              <a:br>
                <a:rPr lang="en-IN" sz="100" dirty="0">
                  <a:solidFill>
                    <a:schemeClr val="bg1"/>
                  </a:solidFill>
                </a:rPr>
              </a:br>
              <a:r>
                <a:rPr lang="en-IN" sz="1100" dirty="0" err="1">
                  <a:solidFill>
                    <a:srgbClr val="FC5130"/>
                  </a:solidFill>
                </a:rPr>
                <a:t>all_intervenion</a:t>
              </a:r>
              <a:r>
                <a:rPr lang="en-IN" sz="1100" dirty="0">
                  <a:solidFill>
                    <a:srgbClr val="FC5130"/>
                  </a:solidFill>
                </a:rPr>
                <a:t> = [item </a:t>
              </a:r>
              <a:r>
                <a:rPr lang="en-IN" sz="1100" dirty="0">
                  <a:solidFill>
                    <a:srgbClr val="FFC000"/>
                  </a:solidFill>
                </a:rPr>
                <a:t>for</a:t>
              </a:r>
              <a:r>
                <a:rPr lang="en-IN" sz="1100" dirty="0">
                  <a:solidFill>
                    <a:srgbClr val="FC5130"/>
                  </a:solidFill>
                </a:rPr>
                <a:t> items </a:t>
              </a:r>
              <a:r>
                <a:rPr lang="en-IN" sz="1100" dirty="0">
                  <a:solidFill>
                    <a:srgbClr val="FFC000"/>
                  </a:solidFill>
                </a:rPr>
                <a:t>in</a:t>
              </a:r>
              <a:r>
                <a:rPr lang="en-IN" sz="1100" dirty="0">
                  <a:solidFill>
                    <a:srgbClr val="FC5130"/>
                  </a:solidFill>
                </a:rPr>
                <a:t> data[</a:t>
              </a:r>
              <a:r>
                <a:rPr lang="en-IN" sz="1100" dirty="0">
                  <a:solidFill>
                    <a:schemeClr val="accent6"/>
                  </a:solidFill>
                </a:rPr>
                <a:t>'Interventions Types</a:t>
              </a:r>
              <a:r>
                <a:rPr lang="en-IN" sz="1100" dirty="0">
                  <a:solidFill>
                    <a:srgbClr val="FC5130"/>
                  </a:solidFill>
                </a:rPr>
                <a:t>'] </a:t>
              </a:r>
              <a:r>
                <a:rPr lang="en-IN" sz="1100" dirty="0">
                  <a:solidFill>
                    <a:srgbClr val="FFC000"/>
                  </a:solidFill>
                </a:rPr>
                <a:t>for</a:t>
              </a:r>
              <a:r>
                <a:rPr lang="en-IN" sz="1100" dirty="0">
                  <a:solidFill>
                    <a:srgbClr val="FC5130"/>
                  </a:solidFill>
                </a:rPr>
                <a:t> item </a:t>
              </a:r>
              <a:r>
                <a:rPr lang="en-IN" sz="1100" dirty="0">
                  <a:solidFill>
                    <a:srgbClr val="FFC000"/>
                  </a:solidFill>
                </a:rPr>
                <a:t>in</a:t>
              </a:r>
              <a:r>
                <a:rPr lang="en-IN" sz="1100" dirty="0">
                  <a:solidFill>
                    <a:srgbClr val="FC5130"/>
                  </a:solidFill>
                </a:rPr>
                <a:t> items]</a:t>
              </a:r>
            </a:p>
            <a:p>
              <a:r>
                <a:rPr lang="en-IN" sz="1100" dirty="0" err="1">
                  <a:solidFill>
                    <a:srgbClr val="FC5130"/>
                  </a:solidFill>
                </a:rPr>
                <a:t>intervention_count</a:t>
              </a:r>
              <a:r>
                <a:rPr lang="en-IN" sz="1100" dirty="0">
                  <a:solidFill>
                    <a:srgbClr val="FC5130"/>
                  </a:solidFill>
                </a:rPr>
                <a:t> = Counter(</a:t>
              </a:r>
              <a:r>
                <a:rPr lang="en-IN" sz="1100" dirty="0" err="1">
                  <a:solidFill>
                    <a:srgbClr val="FC5130"/>
                  </a:solidFill>
                </a:rPr>
                <a:t>all_intervenion</a:t>
              </a:r>
              <a:r>
                <a:rPr lang="en-IN" sz="1100" dirty="0">
                  <a:solidFill>
                    <a:srgbClr val="FC5130"/>
                  </a:solidFill>
                </a:rPr>
                <a:t>)</a:t>
              </a:r>
            </a:p>
            <a:p>
              <a:r>
                <a:rPr lang="en-IN" sz="1100" dirty="0">
                  <a:solidFill>
                    <a:srgbClr val="FC5130"/>
                  </a:solidFill>
                </a:rPr>
                <a:t>mc=</a:t>
              </a:r>
              <a:r>
                <a:rPr lang="en-IN" sz="1100" dirty="0" err="1">
                  <a:solidFill>
                    <a:srgbClr val="FC5130"/>
                  </a:solidFill>
                </a:rPr>
                <a:t>pd.DataFrame</a:t>
              </a:r>
              <a:r>
                <a:rPr lang="en-IN" sz="1100" dirty="0">
                  <a:solidFill>
                    <a:srgbClr val="FC5130"/>
                  </a:solidFill>
                </a:rPr>
                <a:t>(</a:t>
              </a:r>
              <a:r>
                <a:rPr lang="en-IN" sz="1100" dirty="0" err="1">
                  <a:solidFill>
                    <a:srgbClr val="FC5130"/>
                  </a:solidFill>
                </a:rPr>
                <a:t>intervention_count</a:t>
              </a:r>
              <a:r>
                <a:rPr lang="en-IN" sz="1100" dirty="0" err="1">
                  <a:solidFill>
                    <a:srgbClr val="FFC000"/>
                  </a:solidFill>
                </a:rPr>
                <a:t>.items</a:t>
              </a:r>
              <a:r>
                <a:rPr lang="en-IN" sz="1100" dirty="0">
                  <a:solidFill>
                    <a:srgbClr val="FFC000"/>
                  </a:solidFill>
                </a:rPr>
                <a:t>(),</a:t>
              </a:r>
              <a:r>
                <a:rPr lang="en-IN" sz="1100" dirty="0">
                  <a:solidFill>
                    <a:srgbClr val="FC5130"/>
                  </a:solidFill>
                </a:rPr>
                <a:t>columns=[</a:t>
              </a:r>
              <a:r>
                <a:rPr lang="en-IN" sz="1100" dirty="0">
                  <a:solidFill>
                    <a:schemeClr val="accent6"/>
                  </a:solidFill>
                </a:rPr>
                <a:t>'</a:t>
              </a:r>
              <a:r>
                <a:rPr lang="en-IN" sz="1100" dirty="0" err="1">
                  <a:solidFill>
                    <a:schemeClr val="accent6"/>
                  </a:solidFill>
                </a:rPr>
                <a:t>type','count</a:t>
              </a:r>
              <a:r>
                <a:rPr lang="en-IN" sz="1100" dirty="0">
                  <a:solidFill>
                    <a:srgbClr val="FC5130"/>
                  </a:solidFill>
                </a:rPr>
                <a:t>'])</a:t>
              </a:r>
            </a:p>
            <a:p>
              <a:r>
                <a:rPr lang="en-IN" sz="1100" dirty="0">
                  <a:solidFill>
                    <a:srgbClr val="FC5130"/>
                  </a:solidFill>
                </a:rPr>
                <a:t>mc=</a:t>
              </a:r>
              <a:r>
                <a:rPr lang="en-IN" sz="1100" dirty="0" err="1">
                  <a:solidFill>
                    <a:srgbClr val="FC5130"/>
                  </a:solidFill>
                </a:rPr>
                <a:t>mc.</a:t>
              </a:r>
              <a:r>
                <a:rPr lang="en-IN" sz="1100" dirty="0" err="1">
                  <a:solidFill>
                    <a:srgbClr val="FFC000"/>
                  </a:solidFill>
                </a:rPr>
                <a:t>sort_values</a:t>
              </a:r>
              <a:r>
                <a:rPr lang="en-IN" sz="1100" dirty="0">
                  <a:solidFill>
                    <a:srgbClr val="FC5130"/>
                  </a:solidFill>
                </a:rPr>
                <a:t>(by='</a:t>
              </a:r>
              <a:r>
                <a:rPr lang="en-IN" sz="1100" dirty="0">
                  <a:solidFill>
                    <a:schemeClr val="accent6"/>
                  </a:solidFill>
                </a:rPr>
                <a:t>count</a:t>
              </a:r>
              <a:r>
                <a:rPr lang="en-IN" sz="1100" dirty="0">
                  <a:solidFill>
                    <a:srgbClr val="FC5130"/>
                  </a:solidFill>
                </a:rPr>
                <a:t>', ascending=</a:t>
              </a:r>
              <a:r>
                <a:rPr lang="en-IN" sz="1100" dirty="0">
                  <a:solidFill>
                    <a:srgbClr val="FFC000"/>
                  </a:solidFill>
                </a:rPr>
                <a:t>False</a:t>
              </a:r>
              <a:r>
                <a:rPr lang="en-IN" sz="1100" dirty="0">
                  <a:solidFill>
                    <a:srgbClr val="FC5130"/>
                  </a:solidFill>
                </a:rPr>
                <a:t>)</a:t>
              </a:r>
            </a:p>
            <a:p>
              <a:br>
                <a:rPr lang="en-IN" sz="1100" dirty="0">
                  <a:solidFill>
                    <a:srgbClr val="FC5130"/>
                  </a:solidFill>
                </a:rPr>
              </a:br>
              <a:br>
                <a:rPr lang="en-IN" sz="1100" dirty="0">
                  <a:solidFill>
                    <a:srgbClr val="FC5130"/>
                  </a:solidFill>
                </a:rPr>
              </a:br>
              <a:r>
                <a:rPr lang="en-IN" sz="1100" dirty="0" err="1">
                  <a:solidFill>
                    <a:srgbClr val="FC5130"/>
                  </a:solidFill>
                </a:rPr>
                <a:t>sns.set_style</a:t>
              </a:r>
              <a:r>
                <a:rPr lang="en-IN" sz="1100" dirty="0">
                  <a:solidFill>
                    <a:srgbClr val="FC5130"/>
                  </a:solidFill>
                </a:rPr>
                <a:t>(</a:t>
              </a:r>
              <a:r>
                <a:rPr lang="en-IN" sz="1100" dirty="0">
                  <a:solidFill>
                    <a:schemeClr val="accent6"/>
                  </a:solidFill>
                </a:rPr>
                <a:t>'</a:t>
              </a:r>
              <a:r>
                <a:rPr lang="en-IN" sz="1100" dirty="0" err="1">
                  <a:solidFill>
                    <a:schemeClr val="accent6"/>
                  </a:solidFill>
                </a:rPr>
                <a:t>whitegrid</a:t>
              </a:r>
              <a:r>
                <a:rPr lang="en-IN" sz="1100" dirty="0">
                  <a:solidFill>
                    <a:schemeClr val="accent6"/>
                  </a:solidFill>
                </a:rPr>
                <a:t>'</a:t>
              </a:r>
              <a:r>
                <a:rPr lang="en-IN" sz="1100" dirty="0">
                  <a:solidFill>
                    <a:srgbClr val="FC5130"/>
                  </a:solidFill>
                </a:rPr>
                <a:t>)</a:t>
              </a:r>
            </a:p>
            <a:p>
              <a:r>
                <a:rPr lang="en-IN" sz="1100" dirty="0">
                  <a:solidFill>
                    <a:srgbClr val="FC5130"/>
                  </a:solidFill>
                </a:rPr>
                <a:t># </a:t>
              </a:r>
              <a:r>
                <a:rPr lang="en-IN" sz="1100" dirty="0" err="1">
                  <a:solidFill>
                    <a:srgbClr val="FC5130"/>
                  </a:solidFill>
                </a:rPr>
                <a:t>plt.figure</a:t>
              </a:r>
              <a:r>
                <a:rPr lang="en-IN" sz="1100" dirty="0">
                  <a:solidFill>
                    <a:srgbClr val="FC5130"/>
                  </a:solidFill>
                </a:rPr>
                <a:t>(</a:t>
              </a:r>
              <a:r>
                <a:rPr lang="en-IN" sz="1100" dirty="0" err="1">
                  <a:solidFill>
                    <a:srgbClr val="FC5130"/>
                  </a:solidFill>
                </a:rPr>
                <a:t>figsize</a:t>
              </a:r>
              <a:r>
                <a:rPr lang="en-IN" sz="1100" dirty="0">
                  <a:solidFill>
                    <a:srgbClr val="FC5130"/>
                  </a:solidFill>
                </a:rPr>
                <a:t>=(</a:t>
              </a:r>
              <a:r>
                <a:rPr lang="en-IN" sz="1100" dirty="0">
                  <a:solidFill>
                    <a:srgbClr val="FFC000"/>
                  </a:solidFill>
                </a:rPr>
                <a:t>12, 7</a:t>
              </a:r>
              <a:r>
                <a:rPr lang="en-IN" sz="1100" dirty="0">
                  <a:solidFill>
                    <a:srgbClr val="FC5130"/>
                  </a:solidFill>
                </a:rPr>
                <a:t>))</a:t>
              </a:r>
            </a:p>
            <a:p>
              <a:r>
                <a:rPr lang="en-IN" sz="1100" dirty="0" err="1">
                  <a:solidFill>
                    <a:srgbClr val="FC5130"/>
                  </a:solidFill>
                </a:rPr>
                <a:t>plt.title</a:t>
              </a:r>
              <a:r>
                <a:rPr lang="en-IN" sz="1100" dirty="0">
                  <a:solidFill>
                    <a:srgbClr val="FC5130"/>
                  </a:solidFill>
                </a:rPr>
                <a:t>("</a:t>
              </a:r>
              <a:r>
                <a:rPr lang="en-IN" sz="1100" dirty="0">
                  <a:solidFill>
                    <a:schemeClr val="accent6"/>
                  </a:solidFill>
                </a:rPr>
                <a:t>Most Commonly used Interventions</a:t>
              </a:r>
              <a:r>
                <a:rPr lang="en-IN" sz="1100" dirty="0">
                  <a:solidFill>
                    <a:srgbClr val="FC5130"/>
                  </a:solidFill>
                </a:rPr>
                <a:t>", </a:t>
              </a:r>
              <a:r>
                <a:rPr lang="en-IN" sz="1100" dirty="0" err="1">
                  <a:solidFill>
                    <a:srgbClr val="FC5130"/>
                  </a:solidFill>
                </a:rPr>
                <a:t>fontsize</a:t>
              </a:r>
              <a:r>
                <a:rPr lang="en-IN" sz="1100" dirty="0">
                  <a:solidFill>
                    <a:srgbClr val="FC5130"/>
                  </a:solidFill>
                </a:rPr>
                <a:t>=</a:t>
              </a:r>
              <a:r>
                <a:rPr lang="en-IN" sz="1100" dirty="0">
                  <a:solidFill>
                    <a:srgbClr val="FFC000"/>
                  </a:solidFill>
                </a:rPr>
                <a:t>16</a:t>
              </a:r>
              <a:r>
                <a:rPr lang="en-IN" sz="1100" dirty="0">
                  <a:solidFill>
                    <a:srgbClr val="FC5130"/>
                  </a:solidFill>
                </a:rPr>
                <a:t>)</a:t>
              </a:r>
            </a:p>
            <a:p>
              <a:br>
                <a:rPr lang="en-IN" sz="1100" dirty="0">
                  <a:solidFill>
                    <a:srgbClr val="FC5130"/>
                  </a:solidFill>
                </a:rPr>
              </a:br>
              <a:r>
                <a:rPr lang="en-IN" sz="1100" dirty="0" err="1">
                  <a:solidFill>
                    <a:srgbClr val="FC5130"/>
                  </a:solidFill>
                </a:rPr>
                <a:t>ax</a:t>
              </a:r>
              <a:r>
                <a:rPr lang="en-IN" sz="1100" dirty="0">
                  <a:solidFill>
                    <a:srgbClr val="FC5130"/>
                  </a:solidFill>
                </a:rPr>
                <a:t> = </a:t>
              </a:r>
              <a:r>
                <a:rPr lang="en-IN" sz="1100" dirty="0" err="1">
                  <a:solidFill>
                    <a:srgbClr val="FC5130"/>
                  </a:solidFill>
                </a:rPr>
                <a:t>sns.barplot</a:t>
              </a:r>
              <a:r>
                <a:rPr lang="en-IN" sz="1100" dirty="0">
                  <a:solidFill>
                    <a:srgbClr val="FC5130"/>
                  </a:solidFill>
                </a:rPr>
                <a:t>(data=</a:t>
              </a:r>
              <a:r>
                <a:rPr lang="en-IN" sz="1100" dirty="0" err="1">
                  <a:solidFill>
                    <a:srgbClr val="FC5130"/>
                  </a:solidFill>
                </a:rPr>
                <a:t>mc,x</a:t>
              </a:r>
              <a:r>
                <a:rPr lang="en-IN" sz="1100" dirty="0">
                  <a:solidFill>
                    <a:srgbClr val="FC5130"/>
                  </a:solidFill>
                </a:rPr>
                <a:t>=</a:t>
              </a:r>
              <a:r>
                <a:rPr lang="en-IN" sz="1100" dirty="0">
                  <a:solidFill>
                    <a:schemeClr val="accent6"/>
                  </a:solidFill>
                </a:rPr>
                <a:t>'</a:t>
              </a:r>
              <a:r>
                <a:rPr lang="en-IN" sz="1100" dirty="0" err="1">
                  <a:solidFill>
                    <a:schemeClr val="accent6"/>
                  </a:solidFill>
                </a:rPr>
                <a:t>type',</a:t>
              </a:r>
              <a:r>
                <a:rPr lang="en-IN" sz="1100" dirty="0" err="1">
                  <a:solidFill>
                    <a:srgbClr val="FC5130"/>
                  </a:solidFill>
                </a:rPr>
                <a:t>y</a:t>
              </a:r>
              <a:r>
                <a:rPr lang="en-IN" sz="1100" dirty="0">
                  <a:solidFill>
                    <a:srgbClr val="FC5130"/>
                  </a:solidFill>
                </a:rPr>
                <a:t>=</a:t>
              </a:r>
              <a:r>
                <a:rPr lang="en-IN" sz="1100" dirty="0">
                  <a:solidFill>
                    <a:schemeClr val="accent6"/>
                  </a:solidFill>
                </a:rPr>
                <a:t>'</a:t>
              </a:r>
              <a:r>
                <a:rPr lang="en-IN" sz="1100" dirty="0" err="1">
                  <a:solidFill>
                    <a:schemeClr val="accent6"/>
                  </a:solidFill>
                </a:rPr>
                <a:t>count'</a:t>
              </a:r>
              <a:r>
                <a:rPr lang="en-IN" sz="1100" dirty="0" err="1">
                  <a:solidFill>
                    <a:srgbClr val="FC5130"/>
                  </a:solidFill>
                </a:rPr>
                <a:t>,hue</a:t>
              </a:r>
              <a:r>
                <a:rPr lang="en-IN" sz="1100" dirty="0">
                  <a:solidFill>
                    <a:srgbClr val="FC5130"/>
                  </a:solidFill>
                </a:rPr>
                <a:t>="</a:t>
              </a:r>
              <a:r>
                <a:rPr lang="en-IN" sz="1100" dirty="0" err="1">
                  <a:solidFill>
                    <a:schemeClr val="accent6"/>
                  </a:solidFill>
                </a:rPr>
                <a:t>type</a:t>
              </a:r>
              <a:r>
                <a:rPr lang="en-IN" sz="1100" dirty="0" err="1">
                  <a:solidFill>
                    <a:srgbClr val="FC5130"/>
                  </a:solidFill>
                </a:rPr>
                <a:t>",palette</a:t>
              </a:r>
              <a:r>
                <a:rPr lang="en-IN" sz="1100" dirty="0">
                  <a:solidFill>
                    <a:srgbClr val="FC5130"/>
                  </a:solidFill>
                </a:rPr>
                <a:t>='</a:t>
              </a:r>
              <a:r>
                <a:rPr lang="en-IN" sz="1100" dirty="0" err="1">
                  <a:solidFill>
                    <a:schemeClr val="accent6"/>
                  </a:solidFill>
                </a:rPr>
                <a:t>coolwarm</a:t>
              </a:r>
              <a:r>
                <a:rPr lang="en-IN" sz="1100" dirty="0">
                  <a:solidFill>
                    <a:srgbClr val="FC5130"/>
                  </a:solidFill>
                </a:rPr>
                <a:t>')</a:t>
              </a:r>
            </a:p>
            <a:p>
              <a:br>
                <a:rPr lang="en-IN" sz="1100" dirty="0">
                  <a:solidFill>
                    <a:srgbClr val="FC5130"/>
                  </a:solidFill>
                </a:rPr>
              </a:br>
              <a:r>
                <a:rPr lang="en-IN" sz="1100" dirty="0">
                  <a:solidFill>
                    <a:srgbClr val="FC5130"/>
                  </a:solidFill>
                </a:rPr>
                <a:t>for bar in </a:t>
              </a:r>
              <a:r>
                <a:rPr lang="en-IN" sz="1100" dirty="0" err="1">
                  <a:solidFill>
                    <a:srgbClr val="FC5130"/>
                  </a:solidFill>
                </a:rPr>
                <a:t>ax.patches</a:t>
              </a:r>
              <a:r>
                <a:rPr lang="en-IN" sz="1100" dirty="0">
                  <a:solidFill>
                    <a:srgbClr val="FC5130"/>
                  </a:solidFill>
                </a:rPr>
                <a:t>:</a:t>
              </a:r>
            </a:p>
            <a:p>
              <a:r>
                <a:rPr lang="en-IN" sz="1100" dirty="0">
                  <a:solidFill>
                    <a:srgbClr val="FC5130"/>
                  </a:solidFill>
                </a:rPr>
                <a:t>    height=</a:t>
              </a:r>
              <a:r>
                <a:rPr lang="en-IN" sz="1100" dirty="0" err="1">
                  <a:solidFill>
                    <a:srgbClr val="FC5130"/>
                  </a:solidFill>
                </a:rPr>
                <a:t>bar.</a:t>
              </a:r>
              <a:r>
                <a:rPr lang="en-IN" sz="1100" dirty="0" err="1">
                  <a:solidFill>
                    <a:srgbClr val="FFC000"/>
                  </a:solidFill>
                </a:rPr>
                <a:t>get_height</a:t>
              </a:r>
              <a:r>
                <a:rPr lang="en-IN" sz="1100" dirty="0">
                  <a:solidFill>
                    <a:srgbClr val="FFC000"/>
                  </a:solidFill>
                </a:rPr>
                <a:t>()</a:t>
              </a:r>
            </a:p>
            <a:p>
              <a:r>
                <a:rPr lang="en-IN" sz="1100" dirty="0">
                  <a:solidFill>
                    <a:srgbClr val="FC5130"/>
                  </a:solidFill>
                </a:rPr>
                <a:t>    </a:t>
              </a:r>
              <a:r>
                <a:rPr lang="en-IN" sz="1100" dirty="0" err="1">
                  <a:solidFill>
                    <a:srgbClr val="FC5130"/>
                  </a:solidFill>
                </a:rPr>
                <a:t>ax</a:t>
              </a:r>
              <a:r>
                <a:rPr lang="en-IN" sz="1100" dirty="0" err="1">
                  <a:solidFill>
                    <a:srgbClr val="FFC000"/>
                  </a:solidFill>
                </a:rPr>
                <a:t>.text</a:t>
              </a:r>
              <a:r>
                <a:rPr lang="en-IN" sz="1100" dirty="0">
                  <a:solidFill>
                    <a:srgbClr val="FC5130"/>
                  </a:solidFill>
                </a:rPr>
                <a:t>(</a:t>
              </a:r>
            </a:p>
            <a:p>
              <a:r>
                <a:rPr lang="en-IN" sz="1100" dirty="0">
                  <a:solidFill>
                    <a:srgbClr val="FC5130"/>
                  </a:solidFill>
                </a:rPr>
                <a:t>        </a:t>
              </a:r>
              <a:r>
                <a:rPr lang="en-IN" sz="1100" dirty="0" err="1">
                  <a:solidFill>
                    <a:srgbClr val="FC5130"/>
                  </a:solidFill>
                </a:rPr>
                <a:t>bar.</a:t>
              </a:r>
              <a:r>
                <a:rPr lang="en-IN" sz="1100" dirty="0" err="1">
                  <a:solidFill>
                    <a:srgbClr val="FFC000"/>
                  </a:solidFill>
                </a:rPr>
                <a:t>get_x</a:t>
              </a:r>
              <a:r>
                <a:rPr lang="en-IN" sz="1100" dirty="0">
                  <a:solidFill>
                    <a:srgbClr val="FFC000"/>
                  </a:solidFill>
                </a:rPr>
                <a:t>() </a:t>
              </a:r>
              <a:r>
                <a:rPr lang="en-IN" sz="1100" dirty="0">
                  <a:solidFill>
                    <a:srgbClr val="FC5130"/>
                  </a:solidFill>
                </a:rPr>
                <a:t>+ </a:t>
              </a:r>
              <a:r>
                <a:rPr lang="en-IN" sz="1100" dirty="0" err="1">
                  <a:solidFill>
                    <a:srgbClr val="FC5130"/>
                  </a:solidFill>
                </a:rPr>
                <a:t>bar.</a:t>
              </a:r>
              <a:r>
                <a:rPr lang="en-IN" sz="1100" dirty="0" err="1">
                  <a:solidFill>
                    <a:srgbClr val="FFC000"/>
                  </a:solidFill>
                </a:rPr>
                <a:t>get_width</a:t>
              </a:r>
              <a:r>
                <a:rPr lang="en-IN" sz="1100" dirty="0">
                  <a:solidFill>
                    <a:srgbClr val="FFC000"/>
                  </a:solidFill>
                </a:rPr>
                <a:t>()/</a:t>
              </a:r>
              <a:r>
                <a:rPr lang="en-IN" sz="1100" dirty="0">
                  <a:solidFill>
                    <a:srgbClr val="FC5130"/>
                  </a:solidFill>
                </a:rPr>
                <a:t>2,</a:t>
              </a:r>
            </a:p>
            <a:p>
              <a:r>
                <a:rPr lang="en-IN" sz="1100" dirty="0">
                  <a:solidFill>
                    <a:srgbClr val="FC5130"/>
                  </a:solidFill>
                </a:rPr>
                <a:t>        height + 1,</a:t>
              </a:r>
            </a:p>
            <a:p>
              <a:r>
                <a:rPr lang="en-IN" sz="1100" dirty="0">
                  <a:solidFill>
                    <a:srgbClr val="FC5130"/>
                  </a:solidFill>
                </a:rPr>
                <a:t>        f'{int(height)}',</a:t>
              </a:r>
            </a:p>
            <a:p>
              <a:r>
                <a:rPr lang="en-IN" sz="1100" dirty="0">
                  <a:solidFill>
                    <a:srgbClr val="FC5130"/>
                  </a:solidFill>
                </a:rPr>
                <a:t>        ha="</a:t>
              </a:r>
              <a:r>
                <a:rPr lang="en-IN" sz="1100" dirty="0" err="1">
                  <a:solidFill>
                    <a:srgbClr val="FC5130"/>
                  </a:solidFill>
                </a:rPr>
                <a:t>center</a:t>
              </a:r>
              <a:r>
                <a:rPr lang="en-IN" sz="1100" dirty="0">
                  <a:solidFill>
                    <a:srgbClr val="FC5130"/>
                  </a:solidFill>
                </a:rPr>
                <a:t>",</a:t>
              </a:r>
              <a:r>
                <a:rPr lang="en-IN" sz="1100" dirty="0" err="1">
                  <a:solidFill>
                    <a:srgbClr val="FC5130"/>
                  </a:solidFill>
                </a:rPr>
                <a:t>va</a:t>
              </a:r>
              <a:r>
                <a:rPr lang="en-IN" sz="1100" dirty="0">
                  <a:solidFill>
                    <a:srgbClr val="FC5130"/>
                  </a:solidFill>
                </a:rPr>
                <a:t>="bottom",</a:t>
              </a:r>
              <a:r>
                <a:rPr lang="en-IN" sz="1100" dirty="0" err="1">
                  <a:solidFill>
                    <a:srgbClr val="FC5130"/>
                  </a:solidFill>
                </a:rPr>
                <a:t>fontsize</a:t>
              </a:r>
              <a:r>
                <a:rPr lang="en-IN" sz="1100" dirty="0">
                  <a:solidFill>
                    <a:srgbClr val="FC5130"/>
                  </a:solidFill>
                </a:rPr>
                <a:t>=10</a:t>
              </a:r>
            </a:p>
            <a:p>
              <a:r>
                <a:rPr lang="en-IN" sz="1100" dirty="0">
                  <a:solidFill>
                    <a:srgbClr val="FC5130"/>
                  </a:solidFill>
                </a:rPr>
                <a:t>    )</a:t>
              </a:r>
            </a:p>
            <a:p>
              <a:r>
                <a:rPr lang="en-IN" sz="1100" dirty="0" err="1">
                  <a:solidFill>
                    <a:srgbClr val="FC5130"/>
                  </a:solidFill>
                </a:rPr>
                <a:t>plt.ylabel</a:t>
              </a:r>
              <a:r>
                <a:rPr lang="en-IN" sz="1100" dirty="0">
                  <a:solidFill>
                    <a:srgbClr val="FC5130"/>
                  </a:solidFill>
                </a:rPr>
                <a:t>(</a:t>
              </a:r>
              <a:r>
                <a:rPr lang="en-IN" sz="1100" dirty="0">
                  <a:solidFill>
                    <a:schemeClr val="accent6"/>
                  </a:solidFill>
                </a:rPr>
                <a:t>'Number of Interventions</a:t>
              </a:r>
              <a:r>
                <a:rPr lang="en-IN" sz="1100" dirty="0">
                  <a:solidFill>
                    <a:srgbClr val="FC5130"/>
                  </a:solidFill>
                </a:rPr>
                <a:t>')</a:t>
              </a:r>
            </a:p>
            <a:p>
              <a:r>
                <a:rPr lang="en-IN" sz="1100" dirty="0" err="1">
                  <a:solidFill>
                    <a:srgbClr val="FC5130"/>
                  </a:solidFill>
                </a:rPr>
                <a:t>plt.xlabel</a:t>
              </a:r>
              <a:r>
                <a:rPr lang="en-IN" sz="1100" dirty="0">
                  <a:solidFill>
                    <a:srgbClr val="FC5130"/>
                  </a:solidFill>
                </a:rPr>
                <a:t>(</a:t>
              </a:r>
              <a:r>
                <a:rPr lang="en-IN" sz="1100" dirty="0">
                  <a:solidFill>
                    <a:schemeClr val="accent6"/>
                  </a:solidFill>
                </a:rPr>
                <a:t>'Types of Interventions</a:t>
              </a:r>
              <a:r>
                <a:rPr lang="en-IN" sz="1100" dirty="0">
                  <a:solidFill>
                    <a:srgbClr val="FC5130"/>
                  </a:solidFill>
                </a:rPr>
                <a:t>')</a:t>
              </a:r>
            </a:p>
            <a:p>
              <a:r>
                <a:rPr lang="en-IN" sz="1100" dirty="0" err="1">
                  <a:solidFill>
                    <a:srgbClr val="FC5130"/>
                  </a:solidFill>
                </a:rPr>
                <a:t>plt.xticks</a:t>
              </a:r>
              <a:r>
                <a:rPr lang="en-IN" sz="1100" dirty="0">
                  <a:solidFill>
                    <a:srgbClr val="FC5130"/>
                  </a:solidFill>
                </a:rPr>
                <a:t>(rotation=-</a:t>
              </a:r>
              <a:r>
                <a:rPr lang="en-IN" sz="1100" dirty="0">
                  <a:solidFill>
                    <a:srgbClr val="FFC000"/>
                  </a:solidFill>
                </a:rPr>
                <a:t>90</a:t>
              </a:r>
              <a:r>
                <a:rPr lang="en-IN" sz="1100" dirty="0">
                  <a:solidFill>
                    <a:srgbClr val="FC5130"/>
                  </a:solidFill>
                </a:rPr>
                <a:t>)</a:t>
              </a:r>
            </a:p>
            <a:p>
              <a:r>
                <a:rPr lang="en-IN" sz="1100" dirty="0" err="1">
                  <a:solidFill>
                    <a:srgbClr val="FC5130"/>
                  </a:solidFill>
                </a:rPr>
                <a:t>plt.grid</a:t>
              </a:r>
              <a:r>
                <a:rPr lang="en-IN" sz="1100" dirty="0">
                  <a:solidFill>
                    <a:srgbClr val="FC5130"/>
                  </a:solidFill>
                </a:rPr>
                <a:t>(</a:t>
              </a:r>
              <a:r>
                <a:rPr lang="en-IN" sz="1100" dirty="0" err="1">
                  <a:solidFill>
                    <a:srgbClr val="FC5130"/>
                  </a:solidFill>
                </a:rPr>
                <a:t>True,linestyle</a:t>
              </a:r>
              <a:r>
                <a:rPr lang="en-IN" sz="1100" dirty="0">
                  <a:solidFill>
                    <a:srgbClr val="FC5130"/>
                  </a:solidFill>
                </a:rPr>
                <a:t>="--",alpha=</a:t>
              </a:r>
              <a:r>
                <a:rPr lang="en-IN" sz="1100" dirty="0">
                  <a:solidFill>
                    <a:srgbClr val="FFC000"/>
                  </a:solidFill>
                </a:rPr>
                <a:t>0.8</a:t>
              </a:r>
              <a:r>
                <a:rPr lang="en-IN" sz="1100" dirty="0">
                  <a:solidFill>
                    <a:srgbClr val="FC5130"/>
                  </a:solidFill>
                </a:rPr>
                <a:t>)</a:t>
              </a:r>
            </a:p>
            <a:p>
              <a:r>
                <a:rPr lang="en-IN" sz="1100" dirty="0" err="1">
                  <a:solidFill>
                    <a:srgbClr val="FC5130"/>
                  </a:solidFill>
                </a:rPr>
                <a:t>plt.savefig</a:t>
              </a:r>
              <a:r>
                <a:rPr lang="en-IN" sz="1100" dirty="0">
                  <a:solidFill>
                    <a:srgbClr val="FC5130"/>
                  </a:solidFill>
                </a:rPr>
                <a:t>("</a:t>
              </a:r>
              <a:r>
                <a:rPr lang="en-IN" sz="1100" dirty="0">
                  <a:solidFill>
                    <a:schemeClr val="accent6"/>
                  </a:solidFill>
                </a:rPr>
                <a:t>Most Commonly used </a:t>
              </a:r>
              <a:r>
                <a:rPr lang="en-IN" sz="1100" dirty="0" err="1">
                  <a:solidFill>
                    <a:schemeClr val="accent6"/>
                  </a:solidFill>
                </a:rPr>
                <a:t>Interventions</a:t>
              </a:r>
              <a:r>
                <a:rPr lang="en-IN" sz="1100" dirty="0" err="1">
                  <a:solidFill>
                    <a:srgbClr val="FC5130"/>
                  </a:solidFill>
                </a:rPr>
                <a:t>",dpi</a:t>
              </a:r>
              <a:r>
                <a:rPr lang="en-IN" sz="1100" dirty="0">
                  <a:solidFill>
                    <a:srgbClr val="FC5130"/>
                  </a:solidFill>
                </a:rPr>
                <a:t>=300,bbox_inches='</a:t>
              </a:r>
              <a:r>
                <a:rPr lang="en-IN" sz="1100" dirty="0">
                  <a:solidFill>
                    <a:schemeClr val="accent6"/>
                  </a:solidFill>
                </a:rPr>
                <a:t>tight</a:t>
              </a:r>
              <a:r>
                <a:rPr lang="en-IN" sz="1100" dirty="0">
                  <a:solidFill>
                    <a:srgbClr val="FC5130"/>
                  </a:solidFill>
                </a:rPr>
                <a:t>')</a:t>
              </a:r>
            </a:p>
            <a:p>
              <a:r>
                <a:rPr lang="en-IN" sz="1100" dirty="0" err="1">
                  <a:solidFill>
                    <a:srgbClr val="FC5130"/>
                  </a:solidFill>
                </a:rPr>
                <a:t>plt.show</a:t>
              </a:r>
              <a:r>
                <a:rPr lang="en-IN" sz="1100" dirty="0">
                  <a:solidFill>
                    <a:srgbClr val="FC5130"/>
                  </a:solidFill>
                </a:rPr>
                <a:t>()</a:t>
              </a:r>
            </a:p>
            <a:p>
              <a:br>
                <a:rPr lang="en-IN" sz="1100" dirty="0">
                  <a:solidFill>
                    <a:srgbClr val="FC5130"/>
                  </a:solidFill>
                </a:rPr>
              </a:br>
              <a:br>
                <a:rPr lang="en-IN" sz="1100" dirty="0">
                  <a:solidFill>
                    <a:srgbClr val="FC5130"/>
                  </a:solidFill>
                </a:rPr>
              </a:br>
              <a:endParaRPr lang="en-IN" sz="1100" dirty="0">
                <a:solidFill>
                  <a:srgbClr val="FC5130"/>
                </a:solidFill>
              </a:endParaRPr>
            </a:p>
          </p:txBody>
        </p:sp>
      </p:grpSp>
      <p:pic>
        <p:nvPicPr>
          <p:cNvPr id="5" name="Picture 4" descr="A graph of different colored bars&#10;&#10;AI-generated content may be incorrect.">
            <a:extLst>
              <a:ext uri="{FF2B5EF4-FFF2-40B4-BE49-F238E27FC236}">
                <a16:creationId xmlns:a16="http://schemas.microsoft.com/office/drawing/2014/main" id="{DB9B0270-B55D-0BB5-471B-E1569476EA0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495009" y="1096805"/>
            <a:ext cx="5254763" cy="5227331"/>
          </a:xfrm>
          <a:prstGeom prst="roundRect">
            <a:avLst>
              <a:gd name="adj" fmla="val 8594"/>
            </a:avLst>
          </a:prstGeom>
          <a:solidFill>
            <a:srgbClr val="FFFFFF">
              <a:shade val="85000"/>
            </a:srgbClr>
          </a:solidFill>
          <a:ln>
            <a:noFill/>
          </a:ln>
          <a:effectLst/>
        </p:spPr>
      </p:pic>
      <p:sp>
        <p:nvSpPr>
          <p:cNvPr id="3" name="TextBox 2">
            <a:extLst>
              <a:ext uri="{FF2B5EF4-FFF2-40B4-BE49-F238E27FC236}">
                <a16:creationId xmlns:a16="http://schemas.microsoft.com/office/drawing/2014/main" id="{0C3A4A11-46E5-6FFA-7096-15C299FD5D0B}"/>
              </a:ext>
            </a:extLst>
          </p:cNvPr>
          <p:cNvSpPr txBox="1"/>
          <p:nvPr/>
        </p:nvSpPr>
        <p:spPr>
          <a:xfrm>
            <a:off x="361160" y="1026581"/>
            <a:ext cx="10906279" cy="584775"/>
          </a:xfrm>
          <a:prstGeom prst="rect">
            <a:avLst/>
          </a:prstGeom>
          <a:noFill/>
        </p:spPr>
        <p:txBody>
          <a:bodyPr wrap="square" rtlCol="0">
            <a:spAutoFit/>
          </a:bodyPr>
          <a:lstStyle/>
          <a:p>
            <a:r>
              <a:rPr lang="en-US" sz="3200" dirty="0">
                <a:solidFill>
                  <a:srgbClr val="E3CFC8"/>
                </a:solidFill>
                <a:latin typeface="+mj-lt"/>
              </a:rPr>
              <a:t>Similarly, we can  conduct on various  terms such as</a:t>
            </a:r>
            <a:endParaRPr lang="en-IN" sz="3200" dirty="0">
              <a:solidFill>
                <a:srgbClr val="E3CFC8"/>
              </a:solidFill>
              <a:latin typeface="+mj-lt"/>
            </a:endParaRPr>
          </a:p>
        </p:txBody>
      </p:sp>
      <p:pic>
        <p:nvPicPr>
          <p:cNvPr id="15" name="Picture 14" descr="A blue pie chart with white text&#10;&#10;AI-generated content may be incorrect.">
            <a:extLst>
              <a:ext uri="{FF2B5EF4-FFF2-40B4-BE49-F238E27FC236}">
                <a16:creationId xmlns:a16="http://schemas.microsoft.com/office/drawing/2014/main" id="{07F12130-F73A-6755-C757-8360C32918F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023572" y="1676361"/>
            <a:ext cx="5818345" cy="4647775"/>
          </a:xfrm>
          <a:prstGeom prst="roundRect">
            <a:avLst>
              <a:gd name="adj" fmla="val 8594"/>
            </a:avLst>
          </a:prstGeom>
          <a:solidFill>
            <a:srgbClr val="FFFFFF">
              <a:shade val="85000"/>
            </a:srgbClr>
          </a:solidFill>
          <a:ln>
            <a:noFill/>
          </a:ln>
          <a:effectLst/>
        </p:spPr>
      </p:pic>
      <p:pic>
        <p:nvPicPr>
          <p:cNvPr id="19" name="Picture 18" descr="A graph with numbers and lines&#10;&#10;AI-generated content may be incorrect.">
            <a:extLst>
              <a:ext uri="{FF2B5EF4-FFF2-40B4-BE49-F238E27FC236}">
                <a16:creationId xmlns:a16="http://schemas.microsoft.com/office/drawing/2014/main" id="{A0543B70-C795-F1F5-7495-3FDA1C24C56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498317" y="1653825"/>
            <a:ext cx="5423923" cy="4650968"/>
          </a:xfrm>
          <a:prstGeom prst="roundRect">
            <a:avLst>
              <a:gd name="adj" fmla="val 8594"/>
            </a:avLst>
          </a:prstGeom>
          <a:solidFill>
            <a:srgbClr val="FFFFFF">
              <a:shade val="85000"/>
            </a:srgbClr>
          </a:solidFill>
          <a:ln>
            <a:noFill/>
          </a:ln>
          <a:effectLst/>
        </p:spPr>
      </p:pic>
    </p:spTree>
    <p:extLst>
      <p:ext uri="{BB962C8B-B14F-4D97-AF65-F5344CB8AC3E}">
        <p14:creationId xmlns:p14="http://schemas.microsoft.com/office/powerpoint/2010/main" val="36545186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50000">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14:bounceEnd="50000">
                                          <p:cBhvr additive="base">
                                            <p:cTn id="7" dur="2000" fill="hold"/>
                                            <p:tgtEl>
                                              <p:spTgt spid="41"/>
                                            </p:tgtEl>
                                            <p:attrNameLst>
                                              <p:attrName>ppt_x</p:attrName>
                                            </p:attrNameLst>
                                          </p:cBhvr>
                                          <p:tavLst>
                                            <p:tav tm="0">
                                              <p:val>
                                                <p:strVal val="#ppt_x"/>
                                              </p:val>
                                            </p:tav>
                                            <p:tav tm="100000">
                                              <p:val>
                                                <p:strVal val="#ppt_x"/>
                                              </p:val>
                                            </p:tav>
                                          </p:tavLst>
                                        </p:anim>
                                        <p:anim calcmode="lin" valueType="num" p14:bounceEnd="50000">
                                          <p:cBhvr additive="base">
                                            <p:cTn id="8" dur="20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2000" fill="hold"/>
                                            <p:tgtEl>
                                              <p:spTgt spid="41"/>
                                            </p:tgtEl>
                                            <p:attrNameLst>
                                              <p:attrName>ppt_x</p:attrName>
                                            </p:attrNameLst>
                                          </p:cBhvr>
                                          <p:tavLst>
                                            <p:tav tm="0">
                                              <p:val>
                                                <p:strVal val="#ppt_x"/>
                                              </p:val>
                                            </p:tav>
                                            <p:tav tm="100000">
                                              <p:val>
                                                <p:strVal val="#ppt_x"/>
                                              </p:val>
                                            </p:tav>
                                          </p:tavLst>
                                        </p:anim>
                                        <p:anim calcmode="lin" valueType="num">
                                          <p:cBhvr additive="base">
                                            <p:cTn id="8" dur="20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F1020"/>
        </a:solidFill>
        <a:effectLst/>
      </p:bgPr>
    </p:bg>
    <p:spTree>
      <p:nvGrpSpPr>
        <p:cNvPr id="1" name="">
          <a:extLst>
            <a:ext uri="{FF2B5EF4-FFF2-40B4-BE49-F238E27FC236}">
              <a16:creationId xmlns:a16="http://schemas.microsoft.com/office/drawing/2014/main" id="{5F3C255B-EC8C-07C6-75B7-B973B208FE5B}"/>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3F622ACC-4D81-2B07-D613-DE8B2535AB26}"/>
              </a:ext>
            </a:extLst>
          </p:cNvPr>
          <p:cNvSpPr txBox="1"/>
          <p:nvPr/>
        </p:nvSpPr>
        <p:spPr>
          <a:xfrm>
            <a:off x="1018571" y="-6341740"/>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2" name="Group 1">
            <a:extLst>
              <a:ext uri="{FF2B5EF4-FFF2-40B4-BE49-F238E27FC236}">
                <a16:creationId xmlns:a16="http://schemas.microsoft.com/office/drawing/2014/main" id="{F82E78B8-B614-0191-7096-36DFD0CC590F}"/>
              </a:ext>
            </a:extLst>
          </p:cNvPr>
          <p:cNvGrpSpPr/>
          <p:nvPr/>
        </p:nvGrpSpPr>
        <p:grpSpPr>
          <a:xfrm>
            <a:off x="6770084" y="-7606934"/>
            <a:ext cx="6193562" cy="6731703"/>
            <a:chOff x="6770084" y="270980"/>
            <a:chExt cx="6193562" cy="6731703"/>
          </a:xfrm>
        </p:grpSpPr>
        <p:sp>
          <p:nvSpPr>
            <p:cNvPr id="7" name="Oval 6">
              <a:extLst>
                <a:ext uri="{FF2B5EF4-FFF2-40B4-BE49-F238E27FC236}">
                  <a16:creationId xmlns:a16="http://schemas.microsoft.com/office/drawing/2014/main" id="{FF36A456-8247-BA4F-00D7-5A259EACE19A}"/>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293B66F7-BF9D-F26C-207E-75D9AB997859}"/>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AB001577-B1B5-6B94-F22D-7CEECF8095C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7614589"/>
            <a:ext cx="914400" cy="914400"/>
          </a:xfrm>
          <a:prstGeom prst="rect">
            <a:avLst/>
          </a:prstGeom>
        </p:spPr>
      </p:pic>
      <p:pic>
        <p:nvPicPr>
          <p:cNvPr id="10" name="Graphic 9" descr="Stethoscope with solid fill">
            <a:extLst>
              <a:ext uri="{FF2B5EF4-FFF2-40B4-BE49-F238E27FC236}">
                <a16:creationId xmlns:a16="http://schemas.microsoft.com/office/drawing/2014/main" id="{1C770994-A91E-A279-D4C0-3E7B36C88CD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2256776"/>
            <a:ext cx="914400" cy="914400"/>
          </a:xfrm>
          <a:prstGeom prst="rect">
            <a:avLst/>
          </a:prstGeom>
        </p:spPr>
      </p:pic>
      <p:pic>
        <p:nvPicPr>
          <p:cNvPr id="11" name="Graphic 10" descr="Stethoscope with solid fill">
            <a:extLst>
              <a:ext uri="{FF2B5EF4-FFF2-40B4-BE49-F238E27FC236}">
                <a16:creationId xmlns:a16="http://schemas.microsoft.com/office/drawing/2014/main" id="{CE1A08B6-8806-863E-B877-19DDD527A86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2531320"/>
            <a:ext cx="603785" cy="603785"/>
          </a:xfrm>
          <a:prstGeom prst="rect">
            <a:avLst/>
          </a:prstGeom>
        </p:spPr>
      </p:pic>
      <p:pic>
        <p:nvPicPr>
          <p:cNvPr id="12" name="Graphic 11" descr="Stethoscope with solid fill">
            <a:extLst>
              <a:ext uri="{FF2B5EF4-FFF2-40B4-BE49-F238E27FC236}">
                <a16:creationId xmlns:a16="http://schemas.microsoft.com/office/drawing/2014/main" id="{703672A3-8674-53DD-7322-CD08CDA7B95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6810814"/>
            <a:ext cx="401586" cy="401586"/>
          </a:xfrm>
          <a:prstGeom prst="rect">
            <a:avLst/>
          </a:prstGeom>
        </p:spPr>
      </p:pic>
      <p:pic>
        <p:nvPicPr>
          <p:cNvPr id="13" name="Graphic 12" descr="Stethoscope with solid fill">
            <a:extLst>
              <a:ext uri="{FF2B5EF4-FFF2-40B4-BE49-F238E27FC236}">
                <a16:creationId xmlns:a16="http://schemas.microsoft.com/office/drawing/2014/main" id="{44279490-A6AF-F679-FBE2-B6C150A9F2A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4782499"/>
            <a:ext cx="401586" cy="401586"/>
          </a:xfrm>
          <a:prstGeom prst="rect">
            <a:avLst/>
          </a:prstGeom>
        </p:spPr>
      </p:pic>
      <p:sp>
        <p:nvSpPr>
          <p:cNvPr id="16" name="TextBox 15">
            <a:extLst>
              <a:ext uri="{FF2B5EF4-FFF2-40B4-BE49-F238E27FC236}">
                <a16:creationId xmlns:a16="http://schemas.microsoft.com/office/drawing/2014/main" id="{E7ECA418-9681-51E0-2AF3-32C84AF813D2}"/>
              </a:ext>
            </a:extLst>
          </p:cNvPr>
          <p:cNvSpPr txBox="1"/>
          <p:nvPr/>
        </p:nvSpPr>
        <p:spPr>
          <a:xfrm>
            <a:off x="311030" y="304800"/>
            <a:ext cx="14957793" cy="584775"/>
          </a:xfrm>
          <a:prstGeom prst="rect">
            <a:avLst/>
          </a:prstGeom>
          <a:noFill/>
        </p:spPr>
        <p:txBody>
          <a:bodyPr wrap="square" rtlCol="0">
            <a:spAutoFit/>
          </a:bodyPr>
          <a:lstStyle/>
          <a:p>
            <a:r>
              <a:rPr lang="en-US" sz="3200" dirty="0">
                <a:solidFill>
                  <a:srgbClr val="E3CFC8"/>
                </a:solidFill>
                <a:latin typeface="Unbounded ExtraBold" pitchFamily="2" charset="0"/>
              </a:rPr>
              <a:t>Analysis </a:t>
            </a:r>
            <a:r>
              <a:rPr lang="en-US" sz="1600" dirty="0">
                <a:solidFill>
                  <a:srgbClr val="E3CFC8"/>
                </a:solidFill>
                <a:latin typeface="Unbounded ExtraBold" pitchFamily="2" charset="0"/>
              </a:rPr>
              <a:t>(Number of trials conducted in each Year from 2019 to 2021)</a:t>
            </a:r>
            <a:endParaRPr lang="en-IN" sz="3200" dirty="0">
              <a:solidFill>
                <a:srgbClr val="E3CFC8"/>
              </a:solidFill>
              <a:latin typeface="Unbounded ExtraBold" pitchFamily="2" charset="0"/>
            </a:endParaRPr>
          </a:p>
        </p:txBody>
      </p:sp>
      <p:sp>
        <p:nvSpPr>
          <p:cNvPr id="6" name="TextBox 5">
            <a:extLst>
              <a:ext uri="{FF2B5EF4-FFF2-40B4-BE49-F238E27FC236}">
                <a16:creationId xmlns:a16="http://schemas.microsoft.com/office/drawing/2014/main" id="{CDA0858D-F979-E043-A659-18ED1E0DCEAC}"/>
              </a:ext>
            </a:extLst>
          </p:cNvPr>
          <p:cNvSpPr txBox="1"/>
          <p:nvPr/>
        </p:nvSpPr>
        <p:spPr>
          <a:xfrm>
            <a:off x="6101498" y="-6339840"/>
            <a:ext cx="4830662" cy="2308324"/>
          </a:xfrm>
          <a:prstGeom prst="rect">
            <a:avLst/>
          </a:prstGeom>
          <a:noFill/>
        </p:spPr>
        <p:txBody>
          <a:bodyPr wrap="square" rtlCol="0">
            <a:spAutoFit/>
          </a:bodyPr>
          <a:lstStyle/>
          <a:p>
            <a:pPr algn="just"/>
            <a:r>
              <a:rPr lang="en-US" dirty="0">
                <a:solidFill>
                  <a:schemeClr val="tx1">
                    <a:alpha val="20000"/>
                  </a:schemeClr>
                </a:solidFill>
                <a:latin typeface="+mj-lt"/>
              </a:rPr>
              <a:t>Most dataset columns, like Rank, NCT Number, and Title, are complete. Significant missing data occurs in Results First Posted, Study Documents, Acronym, and Phases. Interventions and Locations have moderate gaps, while Outcome Measures, Study Designs, and others show minimal missing values. Targeted data handling is needed for high-missing-value columns.</a:t>
            </a:r>
            <a:endParaRPr lang="en-IN" dirty="0">
              <a:solidFill>
                <a:schemeClr val="tx1">
                  <a:alpha val="20000"/>
                </a:schemeClr>
              </a:solidFill>
              <a:latin typeface="+mj-lt"/>
            </a:endParaRPr>
          </a:p>
        </p:txBody>
      </p:sp>
      <p:sp>
        <p:nvSpPr>
          <p:cNvPr id="22" name="TextBox 21">
            <a:extLst>
              <a:ext uri="{FF2B5EF4-FFF2-40B4-BE49-F238E27FC236}">
                <a16:creationId xmlns:a16="http://schemas.microsoft.com/office/drawing/2014/main" id="{C2FC35FC-B087-C6C1-D2BF-604F8CAD0386}"/>
              </a:ext>
            </a:extLst>
          </p:cNvPr>
          <p:cNvSpPr txBox="1"/>
          <p:nvPr/>
        </p:nvSpPr>
        <p:spPr>
          <a:xfrm>
            <a:off x="6146800" y="-3495040"/>
            <a:ext cx="5120640" cy="923330"/>
          </a:xfrm>
          <a:prstGeom prst="rect">
            <a:avLst/>
          </a:prstGeom>
          <a:noFill/>
        </p:spPr>
        <p:txBody>
          <a:bodyPr wrap="square" rtlCol="0">
            <a:spAutoFit/>
          </a:bodyPr>
          <a:lstStyle/>
          <a:p>
            <a:pPr algn="just"/>
            <a:r>
              <a:rPr lang="en-US" i="1" dirty="0">
                <a:solidFill>
                  <a:schemeClr val="tx1">
                    <a:alpha val="20000"/>
                  </a:schemeClr>
                </a:solidFill>
              </a:rPr>
              <a:t>Acronym</a:t>
            </a:r>
            <a:r>
              <a:rPr lang="en-US" dirty="0">
                <a:solidFill>
                  <a:schemeClr val="tx1">
                    <a:alpha val="20000"/>
                  </a:schemeClr>
                </a:solidFill>
              </a:rPr>
              <a:t> (shorthand for study titles) or </a:t>
            </a:r>
            <a:r>
              <a:rPr lang="en-US" i="1" dirty="0">
                <a:solidFill>
                  <a:schemeClr val="tx1">
                    <a:alpha val="20000"/>
                  </a:schemeClr>
                </a:solidFill>
              </a:rPr>
              <a:t>Study Documents</a:t>
            </a:r>
            <a:r>
              <a:rPr lang="en-US" dirty="0">
                <a:solidFill>
                  <a:schemeClr val="tx1">
                    <a:alpha val="20000"/>
                  </a:schemeClr>
                </a:solidFill>
              </a:rPr>
              <a:t> (links to PDFs) might not be needed for our analysis then we shall remove it</a:t>
            </a:r>
            <a:endParaRPr lang="en-IN" dirty="0">
              <a:solidFill>
                <a:schemeClr val="tx1">
                  <a:alpha val="20000"/>
                </a:schemeClr>
              </a:solidFill>
            </a:endParaRPr>
          </a:p>
        </p:txBody>
      </p:sp>
      <p:sp>
        <p:nvSpPr>
          <p:cNvPr id="8" name="Rectangle 7">
            <a:extLst>
              <a:ext uri="{FF2B5EF4-FFF2-40B4-BE49-F238E27FC236}">
                <a16:creationId xmlns:a16="http://schemas.microsoft.com/office/drawing/2014/main" id="{F2A85C46-EEBA-D884-5405-7512D3F708A1}"/>
              </a:ext>
            </a:extLst>
          </p:cNvPr>
          <p:cNvSpPr>
            <a:spLocks noGrp="1" noRot="1" noMove="1" noResize="1" noEditPoints="1" noAdjustHandles="1" noChangeArrowheads="1" noChangeShapeType="1"/>
          </p:cNvSpPr>
          <p:nvPr/>
        </p:nvSpPr>
        <p:spPr>
          <a:xfrm>
            <a:off x="3931920" y="2296160"/>
            <a:ext cx="8260080" cy="4561840"/>
          </a:xfrm>
          <a:prstGeom prst="rect">
            <a:avLst/>
          </a:prstGeom>
          <a:gradFill flip="none" rotWithShape="1">
            <a:gsLst>
              <a:gs pos="13583">
                <a:srgbClr val="3C242E"/>
              </a:gs>
              <a:gs pos="0">
                <a:srgbClr val="3C242E"/>
              </a:gs>
              <a:gs pos="47000">
                <a:srgbClr val="0F1020"/>
              </a:gs>
              <a:gs pos="83000">
                <a:srgbClr val="0F1020"/>
              </a:gs>
              <a:gs pos="100000">
                <a:srgbClr val="0F1020"/>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41" name="Group 40">
            <a:extLst>
              <a:ext uri="{FF2B5EF4-FFF2-40B4-BE49-F238E27FC236}">
                <a16:creationId xmlns:a16="http://schemas.microsoft.com/office/drawing/2014/main" id="{3F94043D-3978-5A43-CDFF-43C5740A5C84}"/>
              </a:ext>
            </a:extLst>
          </p:cNvPr>
          <p:cNvGrpSpPr/>
          <p:nvPr/>
        </p:nvGrpSpPr>
        <p:grpSpPr>
          <a:xfrm>
            <a:off x="15049511" y="-4962001"/>
            <a:ext cx="5219092" cy="5117807"/>
            <a:chOff x="6395199" y="1492063"/>
            <a:chExt cx="5219092" cy="5117807"/>
          </a:xfrm>
        </p:grpSpPr>
        <p:sp>
          <p:nvSpPr>
            <p:cNvPr id="24" name="Rectangle: Rounded Corners 23">
              <a:extLst>
                <a:ext uri="{FF2B5EF4-FFF2-40B4-BE49-F238E27FC236}">
                  <a16:creationId xmlns:a16="http://schemas.microsoft.com/office/drawing/2014/main" id="{FA4B64EC-CDF3-C691-6EBA-AC0188A6D75B}"/>
                </a:ext>
              </a:extLst>
            </p:cNvPr>
            <p:cNvSpPr/>
            <p:nvPr/>
          </p:nvSpPr>
          <p:spPr>
            <a:xfrm>
              <a:off x="6395199" y="1492063"/>
              <a:ext cx="5219092" cy="5117807"/>
            </a:xfrm>
            <a:prstGeom prst="roundRect">
              <a:avLst>
                <a:gd name="adj" fmla="val 11918"/>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Rounded Corners 24">
              <a:extLst>
                <a:ext uri="{FF2B5EF4-FFF2-40B4-BE49-F238E27FC236}">
                  <a16:creationId xmlns:a16="http://schemas.microsoft.com/office/drawing/2014/main" id="{B3A53080-3BFE-AFD3-483F-5D840D7B2DB5}"/>
                </a:ext>
              </a:extLst>
            </p:cNvPr>
            <p:cNvSpPr/>
            <p:nvPr/>
          </p:nvSpPr>
          <p:spPr>
            <a:xfrm>
              <a:off x="6614512" y="1589279"/>
              <a:ext cx="4776955" cy="529331"/>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5" name="TextBox 34">
              <a:extLst>
                <a:ext uri="{FF2B5EF4-FFF2-40B4-BE49-F238E27FC236}">
                  <a16:creationId xmlns:a16="http://schemas.microsoft.com/office/drawing/2014/main" id="{F647FE8B-51BC-46C0-04A9-7FB6463D29CF}"/>
                </a:ext>
              </a:extLst>
            </p:cNvPr>
            <p:cNvSpPr txBox="1"/>
            <p:nvPr/>
          </p:nvSpPr>
          <p:spPr>
            <a:xfrm>
              <a:off x="6806335" y="1639802"/>
              <a:ext cx="1485158"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36" name="Oval 35">
              <a:extLst>
                <a:ext uri="{FF2B5EF4-FFF2-40B4-BE49-F238E27FC236}">
                  <a16:creationId xmlns:a16="http://schemas.microsoft.com/office/drawing/2014/main" id="{ED5D7222-43BB-F2AF-152E-8C53F72708F9}"/>
                </a:ext>
              </a:extLst>
            </p:cNvPr>
            <p:cNvSpPr/>
            <p:nvPr/>
          </p:nvSpPr>
          <p:spPr>
            <a:xfrm>
              <a:off x="10556260" y="1745430"/>
              <a:ext cx="180000" cy="180000"/>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Oval 36">
              <a:extLst>
                <a:ext uri="{FF2B5EF4-FFF2-40B4-BE49-F238E27FC236}">
                  <a16:creationId xmlns:a16="http://schemas.microsoft.com/office/drawing/2014/main" id="{372F10D1-0F00-6FC4-5574-00A23B92B012}"/>
                </a:ext>
              </a:extLst>
            </p:cNvPr>
            <p:cNvSpPr/>
            <p:nvPr/>
          </p:nvSpPr>
          <p:spPr>
            <a:xfrm>
              <a:off x="10771693" y="1741050"/>
              <a:ext cx="180000" cy="180000"/>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Oval 37">
              <a:extLst>
                <a:ext uri="{FF2B5EF4-FFF2-40B4-BE49-F238E27FC236}">
                  <a16:creationId xmlns:a16="http://schemas.microsoft.com/office/drawing/2014/main" id="{31AA0FFC-2BD2-AB60-E66D-853F858B237B}"/>
                </a:ext>
              </a:extLst>
            </p:cNvPr>
            <p:cNvSpPr/>
            <p:nvPr/>
          </p:nvSpPr>
          <p:spPr>
            <a:xfrm>
              <a:off x="10987127" y="1745430"/>
              <a:ext cx="180000" cy="180000"/>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TextBox 38">
              <a:extLst>
                <a:ext uri="{FF2B5EF4-FFF2-40B4-BE49-F238E27FC236}">
                  <a16:creationId xmlns:a16="http://schemas.microsoft.com/office/drawing/2014/main" id="{EFB94D83-8D2C-89A9-219C-3D4363BCDF00}"/>
                </a:ext>
              </a:extLst>
            </p:cNvPr>
            <p:cNvSpPr txBox="1"/>
            <p:nvPr/>
          </p:nvSpPr>
          <p:spPr>
            <a:xfrm>
              <a:off x="6533463" y="2268989"/>
              <a:ext cx="4858004" cy="2585323"/>
            </a:xfrm>
            <a:prstGeom prst="rect">
              <a:avLst/>
            </a:prstGeom>
            <a:noFill/>
          </p:spPr>
          <p:txBody>
            <a:bodyPr wrap="square" rtlCol="0">
              <a:spAutoFit/>
            </a:bodyPr>
            <a:lstStyle/>
            <a:p>
              <a:r>
                <a:rPr lang="en-US" dirty="0">
                  <a:solidFill>
                    <a:srgbClr val="FC5130"/>
                  </a:solidFill>
                </a:rPr>
                <a:t>data['</a:t>
              </a:r>
              <a:r>
                <a:rPr lang="en-US" dirty="0">
                  <a:solidFill>
                    <a:schemeClr val="accent3">
                      <a:lumMod val="60000"/>
                      <a:lumOff val="40000"/>
                    </a:schemeClr>
                  </a:solidFill>
                </a:rPr>
                <a:t>Countries</a:t>
              </a:r>
              <a:r>
                <a:rPr lang="en-US" dirty="0">
                  <a:solidFill>
                    <a:srgbClr val="FC5130"/>
                  </a:solidFill>
                </a:rPr>
                <a:t>'] </a:t>
              </a:r>
              <a:r>
                <a:rPr lang="en-US" dirty="0">
                  <a:solidFill>
                    <a:schemeClr val="bg1"/>
                  </a:solidFill>
                </a:rPr>
                <a:t>=</a:t>
              </a:r>
              <a:r>
                <a:rPr lang="en-US" dirty="0">
                  <a:solidFill>
                    <a:srgbClr val="FC5130"/>
                  </a:solidFill>
                </a:rPr>
                <a:t>data['</a:t>
              </a:r>
              <a:r>
                <a:rPr lang="en-US" dirty="0">
                  <a:solidFill>
                    <a:schemeClr val="accent3">
                      <a:lumMod val="60000"/>
                      <a:lumOff val="40000"/>
                    </a:schemeClr>
                  </a:solidFill>
                </a:rPr>
                <a:t>Locations</a:t>
              </a:r>
              <a:r>
                <a:rPr lang="en-US" dirty="0">
                  <a:solidFill>
                    <a:srgbClr val="FC5130"/>
                  </a:solidFill>
                </a:rPr>
                <a:t>'].apply(</a:t>
              </a:r>
              <a:r>
                <a:rPr lang="en-US" dirty="0" err="1">
                  <a:solidFill>
                    <a:srgbClr val="FFC000"/>
                  </a:solidFill>
                </a:rPr>
                <a:t>extract_countries</a:t>
              </a:r>
              <a:r>
                <a:rPr lang="en-US" dirty="0">
                  <a:solidFill>
                    <a:srgbClr val="FC5130"/>
                  </a:solidFill>
                </a:rPr>
                <a:t>)</a:t>
              </a:r>
            </a:p>
            <a:p>
              <a:endParaRPr lang="en-US" dirty="0">
                <a:solidFill>
                  <a:srgbClr val="FFFF00"/>
                </a:solidFill>
              </a:endParaRPr>
            </a:p>
            <a:p>
              <a:r>
                <a:rPr lang="en-IN" dirty="0">
                  <a:solidFill>
                    <a:srgbClr val="FC5130"/>
                  </a:solidFill>
                </a:rPr>
                <a:t>data['</a:t>
              </a:r>
              <a:r>
                <a:rPr lang="en-IN" dirty="0">
                  <a:solidFill>
                    <a:schemeClr val="accent3">
                      <a:lumMod val="60000"/>
                      <a:lumOff val="40000"/>
                    </a:schemeClr>
                  </a:solidFill>
                </a:rPr>
                <a:t>Duration</a:t>
              </a:r>
              <a:r>
                <a:rPr lang="en-IN" dirty="0">
                  <a:solidFill>
                    <a:srgbClr val="FC5130"/>
                  </a:solidFill>
                </a:rPr>
                <a:t>']</a:t>
              </a:r>
              <a:r>
                <a:rPr lang="en-IN" dirty="0">
                  <a:solidFill>
                    <a:schemeClr val="bg1"/>
                  </a:solidFill>
                </a:rPr>
                <a:t>=</a:t>
              </a:r>
              <a:r>
                <a:rPr lang="en-IN" dirty="0" err="1">
                  <a:solidFill>
                    <a:srgbClr val="FFC000"/>
                  </a:solidFill>
                </a:rPr>
                <a:t>calculate_duration</a:t>
              </a:r>
              <a:r>
                <a:rPr lang="en-IN" dirty="0">
                  <a:solidFill>
                    <a:srgbClr val="FC5130"/>
                  </a:solidFill>
                </a:rPr>
                <a:t>(data['</a:t>
              </a:r>
              <a:r>
                <a:rPr lang="en-IN" dirty="0">
                  <a:solidFill>
                    <a:schemeClr val="accent3">
                      <a:lumMod val="60000"/>
                      <a:lumOff val="40000"/>
                    </a:schemeClr>
                  </a:solidFill>
                </a:rPr>
                <a:t>Start Date</a:t>
              </a:r>
              <a:r>
                <a:rPr lang="en-IN" dirty="0">
                  <a:solidFill>
                    <a:srgbClr val="FC5130"/>
                  </a:solidFill>
                </a:rPr>
                <a:t>'],data[</a:t>
              </a:r>
              <a:r>
                <a:rPr lang="en-IN" dirty="0">
                  <a:solidFill>
                    <a:schemeClr val="accent3">
                      <a:lumMod val="60000"/>
                      <a:lumOff val="40000"/>
                    </a:schemeClr>
                  </a:solidFill>
                </a:rPr>
                <a:t>'Completion Date</a:t>
              </a:r>
              <a:r>
                <a:rPr lang="en-IN" dirty="0">
                  <a:solidFill>
                    <a:srgbClr val="FC5130"/>
                  </a:solidFill>
                </a:rPr>
                <a:t>’])</a:t>
              </a:r>
            </a:p>
            <a:p>
              <a:endParaRPr lang="en-IN" dirty="0">
                <a:solidFill>
                  <a:srgbClr val="FC5130"/>
                </a:solidFill>
              </a:endParaRPr>
            </a:p>
            <a:p>
              <a:r>
                <a:rPr lang="en-IN" dirty="0">
                  <a:solidFill>
                    <a:srgbClr val="FC5130"/>
                  </a:solidFill>
                </a:rPr>
                <a:t>data[</a:t>
              </a:r>
              <a:r>
                <a:rPr lang="en-IN" dirty="0">
                  <a:solidFill>
                    <a:schemeClr val="accent3">
                      <a:lumMod val="60000"/>
                      <a:lumOff val="40000"/>
                    </a:schemeClr>
                  </a:solidFill>
                </a:rPr>
                <a:t>'Interventions Types</a:t>
              </a:r>
              <a:r>
                <a:rPr lang="en-IN" dirty="0">
                  <a:solidFill>
                    <a:srgbClr val="FC5130"/>
                  </a:solidFill>
                </a:rPr>
                <a:t>']</a:t>
              </a:r>
              <a:r>
                <a:rPr lang="en-IN" dirty="0">
                  <a:solidFill>
                    <a:schemeClr val="bg1"/>
                  </a:solidFill>
                </a:rPr>
                <a:t>=</a:t>
              </a:r>
              <a:r>
                <a:rPr lang="en-IN" dirty="0">
                  <a:solidFill>
                    <a:srgbClr val="FC5130"/>
                  </a:solidFill>
                </a:rPr>
                <a:t>data['</a:t>
              </a:r>
              <a:r>
                <a:rPr lang="en-IN" dirty="0">
                  <a:solidFill>
                    <a:schemeClr val="accent3">
                      <a:lumMod val="60000"/>
                      <a:lumOff val="40000"/>
                    </a:schemeClr>
                  </a:solidFill>
                </a:rPr>
                <a:t>Interventions</a:t>
              </a:r>
              <a:r>
                <a:rPr lang="en-IN" dirty="0">
                  <a:solidFill>
                    <a:srgbClr val="FC5130"/>
                  </a:solidFill>
                </a:rPr>
                <a:t>'].apply(</a:t>
              </a:r>
              <a:r>
                <a:rPr lang="en-IN" dirty="0" err="1">
                  <a:solidFill>
                    <a:srgbClr val="FFC000"/>
                  </a:solidFill>
                </a:rPr>
                <a:t>extract_intervention_types</a:t>
              </a:r>
              <a:r>
                <a:rPr lang="en-IN" dirty="0">
                  <a:solidFill>
                    <a:srgbClr val="FC5130"/>
                  </a:solidFill>
                </a:rPr>
                <a:t>)</a:t>
              </a:r>
            </a:p>
          </p:txBody>
        </p:sp>
      </p:grpSp>
      <p:sp>
        <p:nvSpPr>
          <p:cNvPr id="3" name="TextBox 2">
            <a:extLst>
              <a:ext uri="{FF2B5EF4-FFF2-40B4-BE49-F238E27FC236}">
                <a16:creationId xmlns:a16="http://schemas.microsoft.com/office/drawing/2014/main" id="{E38526D7-A111-F545-736B-5837A395392E}"/>
              </a:ext>
            </a:extLst>
          </p:cNvPr>
          <p:cNvSpPr txBox="1"/>
          <p:nvPr/>
        </p:nvSpPr>
        <p:spPr>
          <a:xfrm>
            <a:off x="361160" y="1026581"/>
            <a:ext cx="10906279" cy="584775"/>
          </a:xfrm>
          <a:prstGeom prst="rect">
            <a:avLst/>
          </a:prstGeom>
          <a:noFill/>
        </p:spPr>
        <p:txBody>
          <a:bodyPr wrap="square" rtlCol="0">
            <a:spAutoFit/>
          </a:bodyPr>
          <a:lstStyle/>
          <a:p>
            <a:r>
              <a:rPr lang="en-US" sz="3200" dirty="0">
                <a:solidFill>
                  <a:srgbClr val="E3CFC8"/>
                </a:solidFill>
                <a:latin typeface="+mj-lt"/>
              </a:rPr>
              <a:t>Similarly, we can  conduct on various  terms such as</a:t>
            </a:r>
            <a:endParaRPr lang="en-IN" sz="3200" dirty="0">
              <a:solidFill>
                <a:srgbClr val="E3CFC8"/>
              </a:solidFill>
              <a:latin typeface="+mj-lt"/>
            </a:endParaRPr>
          </a:p>
        </p:txBody>
      </p:sp>
      <p:pic>
        <p:nvPicPr>
          <p:cNvPr id="15" name="Picture 14" descr="A blue pie chart with white text&#10;&#10;AI-generated content may be incorrect.">
            <a:extLst>
              <a:ext uri="{FF2B5EF4-FFF2-40B4-BE49-F238E27FC236}">
                <a16:creationId xmlns:a16="http://schemas.microsoft.com/office/drawing/2014/main" id="{78888631-C700-DF39-4DBE-9313BBF5697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14788" y="1676361"/>
            <a:ext cx="5818345" cy="4647775"/>
          </a:xfrm>
          <a:prstGeom prst="roundRect">
            <a:avLst>
              <a:gd name="adj" fmla="val 8594"/>
            </a:avLst>
          </a:prstGeom>
          <a:solidFill>
            <a:srgbClr val="FFFFFF">
              <a:shade val="85000"/>
            </a:srgbClr>
          </a:solidFill>
          <a:ln>
            <a:noFill/>
          </a:ln>
          <a:effectLst/>
        </p:spPr>
      </p:pic>
      <p:pic>
        <p:nvPicPr>
          <p:cNvPr id="19" name="Picture 18" descr="A graph with numbers and lines&#10;&#10;AI-generated content may be incorrect.">
            <a:extLst>
              <a:ext uri="{FF2B5EF4-FFF2-40B4-BE49-F238E27FC236}">
                <a16:creationId xmlns:a16="http://schemas.microsoft.com/office/drawing/2014/main" id="{82087A51-C791-E0D0-3E21-636A3C82003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759957" y="1653825"/>
            <a:ext cx="5423923" cy="4650968"/>
          </a:xfrm>
          <a:prstGeom prst="roundRect">
            <a:avLst>
              <a:gd name="adj" fmla="val 8594"/>
            </a:avLst>
          </a:prstGeom>
          <a:solidFill>
            <a:srgbClr val="FFFFFF">
              <a:shade val="85000"/>
            </a:srgbClr>
          </a:solidFill>
          <a:ln>
            <a:noFill/>
          </a:ln>
          <a:effectLst/>
        </p:spPr>
      </p:pic>
      <p:pic>
        <p:nvPicPr>
          <p:cNvPr id="21" name="Picture 20" descr="A screen shot of a graph&#10;&#10;AI-generated content may be incorrect.">
            <a:extLst>
              <a:ext uri="{FF2B5EF4-FFF2-40B4-BE49-F238E27FC236}">
                <a16:creationId xmlns:a16="http://schemas.microsoft.com/office/drawing/2014/main" id="{BA55F778-11D4-675F-9137-C808C424653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503397" y="1611356"/>
            <a:ext cx="4832916" cy="4647775"/>
          </a:xfrm>
          <a:prstGeom prst="roundRect">
            <a:avLst>
              <a:gd name="adj" fmla="val 8594"/>
            </a:avLst>
          </a:prstGeom>
          <a:solidFill>
            <a:srgbClr val="FFFFFF">
              <a:shade val="85000"/>
            </a:srgbClr>
          </a:solidFill>
          <a:ln>
            <a:noFill/>
          </a:ln>
          <a:effectLst/>
        </p:spPr>
      </p:pic>
    </p:spTree>
    <p:extLst>
      <p:ext uri="{BB962C8B-B14F-4D97-AF65-F5344CB8AC3E}">
        <p14:creationId xmlns:p14="http://schemas.microsoft.com/office/powerpoint/2010/main" val="31606017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50000">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14:bounceEnd="50000">
                                          <p:cBhvr additive="base">
                                            <p:cTn id="7" dur="2000" fill="hold"/>
                                            <p:tgtEl>
                                              <p:spTgt spid="41"/>
                                            </p:tgtEl>
                                            <p:attrNameLst>
                                              <p:attrName>ppt_x</p:attrName>
                                            </p:attrNameLst>
                                          </p:cBhvr>
                                          <p:tavLst>
                                            <p:tav tm="0">
                                              <p:val>
                                                <p:strVal val="#ppt_x"/>
                                              </p:val>
                                            </p:tav>
                                            <p:tav tm="100000">
                                              <p:val>
                                                <p:strVal val="#ppt_x"/>
                                              </p:val>
                                            </p:tav>
                                          </p:tavLst>
                                        </p:anim>
                                        <p:anim calcmode="lin" valueType="num" p14:bounceEnd="50000">
                                          <p:cBhvr additive="base">
                                            <p:cTn id="8" dur="20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2000" fill="hold"/>
                                            <p:tgtEl>
                                              <p:spTgt spid="41"/>
                                            </p:tgtEl>
                                            <p:attrNameLst>
                                              <p:attrName>ppt_x</p:attrName>
                                            </p:attrNameLst>
                                          </p:cBhvr>
                                          <p:tavLst>
                                            <p:tav tm="0">
                                              <p:val>
                                                <p:strVal val="#ppt_x"/>
                                              </p:val>
                                            </p:tav>
                                            <p:tav tm="100000">
                                              <p:val>
                                                <p:strVal val="#ppt_x"/>
                                              </p:val>
                                            </p:tav>
                                          </p:tavLst>
                                        </p:anim>
                                        <p:anim calcmode="lin" valueType="num">
                                          <p:cBhvr additive="base">
                                            <p:cTn id="8" dur="20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F1020"/>
        </a:solidFill>
        <a:effectLst/>
      </p:bgPr>
    </p:bg>
    <p:spTree>
      <p:nvGrpSpPr>
        <p:cNvPr id="1" name="">
          <a:extLst>
            <a:ext uri="{FF2B5EF4-FFF2-40B4-BE49-F238E27FC236}">
              <a16:creationId xmlns:a16="http://schemas.microsoft.com/office/drawing/2014/main" id="{60C1F472-D759-00F3-C68B-533DD4FC6845}"/>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D509B7DF-4DEC-030F-9250-08F44F449A4C}"/>
              </a:ext>
            </a:extLst>
          </p:cNvPr>
          <p:cNvSpPr txBox="1"/>
          <p:nvPr/>
        </p:nvSpPr>
        <p:spPr>
          <a:xfrm>
            <a:off x="1018571" y="-6341740"/>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2" name="Group 1">
            <a:extLst>
              <a:ext uri="{FF2B5EF4-FFF2-40B4-BE49-F238E27FC236}">
                <a16:creationId xmlns:a16="http://schemas.microsoft.com/office/drawing/2014/main" id="{B18BAB53-73B3-FF68-9ED1-C34C4C1CE6BD}"/>
              </a:ext>
            </a:extLst>
          </p:cNvPr>
          <p:cNvGrpSpPr/>
          <p:nvPr/>
        </p:nvGrpSpPr>
        <p:grpSpPr>
          <a:xfrm>
            <a:off x="6770084" y="-7606934"/>
            <a:ext cx="6193562" cy="6731703"/>
            <a:chOff x="6770084" y="270980"/>
            <a:chExt cx="6193562" cy="6731703"/>
          </a:xfrm>
        </p:grpSpPr>
        <p:sp>
          <p:nvSpPr>
            <p:cNvPr id="7" name="Oval 6">
              <a:extLst>
                <a:ext uri="{FF2B5EF4-FFF2-40B4-BE49-F238E27FC236}">
                  <a16:creationId xmlns:a16="http://schemas.microsoft.com/office/drawing/2014/main" id="{0CA93B5F-DA39-0454-6EDB-7EFC3D1FD7B0}"/>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663CD150-C87F-53B1-93DD-D770483BE9A8}"/>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115463E1-118C-4CD3-1797-7211F54D305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7614589"/>
            <a:ext cx="914400" cy="914400"/>
          </a:xfrm>
          <a:prstGeom prst="rect">
            <a:avLst/>
          </a:prstGeom>
        </p:spPr>
      </p:pic>
      <p:pic>
        <p:nvPicPr>
          <p:cNvPr id="10" name="Graphic 9" descr="Stethoscope with solid fill">
            <a:extLst>
              <a:ext uri="{FF2B5EF4-FFF2-40B4-BE49-F238E27FC236}">
                <a16:creationId xmlns:a16="http://schemas.microsoft.com/office/drawing/2014/main" id="{77957750-4B3C-87DA-3A94-928CA725BBB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2256776"/>
            <a:ext cx="914400" cy="914400"/>
          </a:xfrm>
          <a:prstGeom prst="rect">
            <a:avLst/>
          </a:prstGeom>
        </p:spPr>
      </p:pic>
      <p:pic>
        <p:nvPicPr>
          <p:cNvPr id="11" name="Graphic 10" descr="Stethoscope with solid fill">
            <a:extLst>
              <a:ext uri="{FF2B5EF4-FFF2-40B4-BE49-F238E27FC236}">
                <a16:creationId xmlns:a16="http://schemas.microsoft.com/office/drawing/2014/main" id="{B3AB7FF5-DC3A-F8FD-0C55-84BA11281E0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2531320"/>
            <a:ext cx="603785" cy="603785"/>
          </a:xfrm>
          <a:prstGeom prst="rect">
            <a:avLst/>
          </a:prstGeom>
        </p:spPr>
      </p:pic>
      <p:pic>
        <p:nvPicPr>
          <p:cNvPr id="12" name="Graphic 11" descr="Stethoscope with solid fill">
            <a:extLst>
              <a:ext uri="{FF2B5EF4-FFF2-40B4-BE49-F238E27FC236}">
                <a16:creationId xmlns:a16="http://schemas.microsoft.com/office/drawing/2014/main" id="{E726A8EF-FCB1-E1AB-CF50-2058EAB5BF6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6810814"/>
            <a:ext cx="401586" cy="401586"/>
          </a:xfrm>
          <a:prstGeom prst="rect">
            <a:avLst/>
          </a:prstGeom>
        </p:spPr>
      </p:pic>
      <p:pic>
        <p:nvPicPr>
          <p:cNvPr id="13" name="Graphic 12" descr="Stethoscope with solid fill">
            <a:extLst>
              <a:ext uri="{FF2B5EF4-FFF2-40B4-BE49-F238E27FC236}">
                <a16:creationId xmlns:a16="http://schemas.microsoft.com/office/drawing/2014/main" id="{02EB1EA7-4ABC-0361-0881-061A1377AE4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4782499"/>
            <a:ext cx="401586" cy="401586"/>
          </a:xfrm>
          <a:prstGeom prst="rect">
            <a:avLst/>
          </a:prstGeom>
        </p:spPr>
      </p:pic>
      <p:sp>
        <p:nvSpPr>
          <p:cNvPr id="16" name="TextBox 15">
            <a:extLst>
              <a:ext uri="{FF2B5EF4-FFF2-40B4-BE49-F238E27FC236}">
                <a16:creationId xmlns:a16="http://schemas.microsoft.com/office/drawing/2014/main" id="{C2C61003-B1DB-A317-A80A-F6A89FFBE626}"/>
              </a:ext>
            </a:extLst>
          </p:cNvPr>
          <p:cNvSpPr txBox="1"/>
          <p:nvPr/>
        </p:nvSpPr>
        <p:spPr>
          <a:xfrm>
            <a:off x="311030" y="304800"/>
            <a:ext cx="14957793" cy="584775"/>
          </a:xfrm>
          <a:prstGeom prst="rect">
            <a:avLst/>
          </a:prstGeom>
          <a:noFill/>
        </p:spPr>
        <p:txBody>
          <a:bodyPr wrap="square" rtlCol="0">
            <a:spAutoFit/>
          </a:bodyPr>
          <a:lstStyle/>
          <a:p>
            <a:r>
              <a:rPr lang="en-US" sz="3200" dirty="0">
                <a:solidFill>
                  <a:srgbClr val="E3CFC8"/>
                </a:solidFill>
                <a:latin typeface="Unbounded ExtraBold" pitchFamily="2" charset="0"/>
              </a:rPr>
              <a:t>Analysis </a:t>
            </a:r>
            <a:r>
              <a:rPr lang="en-US" sz="1600" dirty="0">
                <a:solidFill>
                  <a:srgbClr val="E3CFC8"/>
                </a:solidFill>
                <a:latin typeface="Unbounded ExtraBold" pitchFamily="2" charset="0"/>
              </a:rPr>
              <a:t>(Median Enrollment by Phase and Status)</a:t>
            </a:r>
            <a:endParaRPr lang="en-IN" sz="3200" dirty="0">
              <a:solidFill>
                <a:srgbClr val="E3CFC8"/>
              </a:solidFill>
              <a:latin typeface="Unbounded ExtraBold" pitchFamily="2" charset="0"/>
            </a:endParaRPr>
          </a:p>
        </p:txBody>
      </p:sp>
      <p:sp>
        <p:nvSpPr>
          <p:cNvPr id="6" name="TextBox 5">
            <a:extLst>
              <a:ext uri="{FF2B5EF4-FFF2-40B4-BE49-F238E27FC236}">
                <a16:creationId xmlns:a16="http://schemas.microsoft.com/office/drawing/2014/main" id="{144B3F13-A958-73A1-7AF7-5D9DC560E9D8}"/>
              </a:ext>
            </a:extLst>
          </p:cNvPr>
          <p:cNvSpPr txBox="1"/>
          <p:nvPr/>
        </p:nvSpPr>
        <p:spPr>
          <a:xfrm>
            <a:off x="6101498" y="-6339840"/>
            <a:ext cx="4830662" cy="2308324"/>
          </a:xfrm>
          <a:prstGeom prst="rect">
            <a:avLst/>
          </a:prstGeom>
          <a:noFill/>
        </p:spPr>
        <p:txBody>
          <a:bodyPr wrap="square" rtlCol="0">
            <a:spAutoFit/>
          </a:bodyPr>
          <a:lstStyle/>
          <a:p>
            <a:pPr algn="just"/>
            <a:r>
              <a:rPr lang="en-US" dirty="0">
                <a:solidFill>
                  <a:schemeClr val="tx1">
                    <a:alpha val="20000"/>
                  </a:schemeClr>
                </a:solidFill>
                <a:latin typeface="+mj-lt"/>
              </a:rPr>
              <a:t>Most dataset columns, like Rank, NCT Number, and Title, are complete. Significant missing data occurs in Results First Posted, Study Documents, Acronym, and Phases. Interventions and Locations have moderate gaps, while Outcome Measures, Study Designs, and others show minimal missing values. Targeted data handling is needed for high-missing-value columns.</a:t>
            </a:r>
            <a:endParaRPr lang="en-IN" dirty="0">
              <a:solidFill>
                <a:schemeClr val="tx1">
                  <a:alpha val="20000"/>
                </a:schemeClr>
              </a:solidFill>
              <a:latin typeface="+mj-lt"/>
            </a:endParaRPr>
          </a:p>
        </p:txBody>
      </p:sp>
      <p:sp>
        <p:nvSpPr>
          <p:cNvPr id="22" name="TextBox 21">
            <a:extLst>
              <a:ext uri="{FF2B5EF4-FFF2-40B4-BE49-F238E27FC236}">
                <a16:creationId xmlns:a16="http://schemas.microsoft.com/office/drawing/2014/main" id="{45BAE2DB-D8AB-3CCB-9B18-7FA371C0721E}"/>
              </a:ext>
            </a:extLst>
          </p:cNvPr>
          <p:cNvSpPr txBox="1"/>
          <p:nvPr/>
        </p:nvSpPr>
        <p:spPr>
          <a:xfrm>
            <a:off x="6146800" y="-3495040"/>
            <a:ext cx="5120640" cy="923330"/>
          </a:xfrm>
          <a:prstGeom prst="rect">
            <a:avLst/>
          </a:prstGeom>
          <a:noFill/>
        </p:spPr>
        <p:txBody>
          <a:bodyPr wrap="square" rtlCol="0">
            <a:spAutoFit/>
          </a:bodyPr>
          <a:lstStyle/>
          <a:p>
            <a:pPr algn="just"/>
            <a:r>
              <a:rPr lang="en-US" i="1" dirty="0">
                <a:solidFill>
                  <a:schemeClr val="tx1">
                    <a:alpha val="20000"/>
                  </a:schemeClr>
                </a:solidFill>
              </a:rPr>
              <a:t>Acronym</a:t>
            </a:r>
            <a:r>
              <a:rPr lang="en-US" dirty="0">
                <a:solidFill>
                  <a:schemeClr val="tx1">
                    <a:alpha val="20000"/>
                  </a:schemeClr>
                </a:solidFill>
              </a:rPr>
              <a:t> (shorthand for study titles) or </a:t>
            </a:r>
            <a:r>
              <a:rPr lang="en-US" i="1" dirty="0">
                <a:solidFill>
                  <a:schemeClr val="tx1">
                    <a:alpha val="20000"/>
                  </a:schemeClr>
                </a:solidFill>
              </a:rPr>
              <a:t>Study Documents</a:t>
            </a:r>
            <a:r>
              <a:rPr lang="en-US" dirty="0">
                <a:solidFill>
                  <a:schemeClr val="tx1">
                    <a:alpha val="20000"/>
                  </a:schemeClr>
                </a:solidFill>
              </a:rPr>
              <a:t> (links to PDFs) might not be needed for our analysis then we shall remove it</a:t>
            </a:r>
            <a:endParaRPr lang="en-IN" dirty="0">
              <a:solidFill>
                <a:schemeClr val="tx1">
                  <a:alpha val="20000"/>
                </a:schemeClr>
              </a:solidFill>
            </a:endParaRPr>
          </a:p>
        </p:txBody>
      </p:sp>
      <p:sp>
        <p:nvSpPr>
          <p:cNvPr id="8" name="Rectangle 7">
            <a:extLst>
              <a:ext uri="{FF2B5EF4-FFF2-40B4-BE49-F238E27FC236}">
                <a16:creationId xmlns:a16="http://schemas.microsoft.com/office/drawing/2014/main" id="{9C40E476-FAF7-60E2-250C-15782AB5D6BA}"/>
              </a:ext>
            </a:extLst>
          </p:cNvPr>
          <p:cNvSpPr>
            <a:spLocks noGrp="1" noRot="1" noMove="1" noResize="1" noEditPoints="1" noAdjustHandles="1" noChangeArrowheads="1" noChangeShapeType="1"/>
          </p:cNvSpPr>
          <p:nvPr/>
        </p:nvSpPr>
        <p:spPr>
          <a:xfrm>
            <a:off x="3931920" y="2296160"/>
            <a:ext cx="8260080" cy="4561840"/>
          </a:xfrm>
          <a:prstGeom prst="rect">
            <a:avLst/>
          </a:prstGeom>
          <a:gradFill flip="none" rotWithShape="1">
            <a:gsLst>
              <a:gs pos="13583">
                <a:srgbClr val="3C242E"/>
              </a:gs>
              <a:gs pos="0">
                <a:srgbClr val="3C242E"/>
              </a:gs>
              <a:gs pos="47000">
                <a:srgbClr val="0F1020"/>
              </a:gs>
              <a:gs pos="83000">
                <a:srgbClr val="0F1020"/>
              </a:gs>
              <a:gs pos="100000">
                <a:srgbClr val="0F1020"/>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41" name="Group 40">
            <a:extLst>
              <a:ext uri="{FF2B5EF4-FFF2-40B4-BE49-F238E27FC236}">
                <a16:creationId xmlns:a16="http://schemas.microsoft.com/office/drawing/2014/main" id="{79E24988-EB44-8B39-3F7C-4585D91938F0}"/>
              </a:ext>
            </a:extLst>
          </p:cNvPr>
          <p:cNvGrpSpPr/>
          <p:nvPr/>
        </p:nvGrpSpPr>
        <p:grpSpPr>
          <a:xfrm>
            <a:off x="15049511" y="-4962001"/>
            <a:ext cx="5219092" cy="5117807"/>
            <a:chOff x="6395199" y="1492063"/>
            <a:chExt cx="5219092" cy="5117807"/>
          </a:xfrm>
        </p:grpSpPr>
        <p:sp>
          <p:nvSpPr>
            <p:cNvPr id="24" name="Rectangle: Rounded Corners 23">
              <a:extLst>
                <a:ext uri="{FF2B5EF4-FFF2-40B4-BE49-F238E27FC236}">
                  <a16:creationId xmlns:a16="http://schemas.microsoft.com/office/drawing/2014/main" id="{9E1904D5-599A-51BD-2237-69BC952C79C2}"/>
                </a:ext>
              </a:extLst>
            </p:cNvPr>
            <p:cNvSpPr/>
            <p:nvPr/>
          </p:nvSpPr>
          <p:spPr>
            <a:xfrm>
              <a:off x="6395199" y="1492063"/>
              <a:ext cx="5219092" cy="5117807"/>
            </a:xfrm>
            <a:prstGeom prst="roundRect">
              <a:avLst>
                <a:gd name="adj" fmla="val 11918"/>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Rounded Corners 24">
              <a:extLst>
                <a:ext uri="{FF2B5EF4-FFF2-40B4-BE49-F238E27FC236}">
                  <a16:creationId xmlns:a16="http://schemas.microsoft.com/office/drawing/2014/main" id="{C8B7D8B1-144D-BFC5-CBC8-2D26231D0F35}"/>
                </a:ext>
              </a:extLst>
            </p:cNvPr>
            <p:cNvSpPr/>
            <p:nvPr/>
          </p:nvSpPr>
          <p:spPr>
            <a:xfrm>
              <a:off x="6614512" y="1589279"/>
              <a:ext cx="4776955" cy="529331"/>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5" name="TextBox 34">
              <a:extLst>
                <a:ext uri="{FF2B5EF4-FFF2-40B4-BE49-F238E27FC236}">
                  <a16:creationId xmlns:a16="http://schemas.microsoft.com/office/drawing/2014/main" id="{2365F157-B5D9-A50F-CADD-6032F7CC090E}"/>
                </a:ext>
              </a:extLst>
            </p:cNvPr>
            <p:cNvSpPr txBox="1"/>
            <p:nvPr/>
          </p:nvSpPr>
          <p:spPr>
            <a:xfrm>
              <a:off x="6806335" y="1639802"/>
              <a:ext cx="1485158"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36" name="Oval 35">
              <a:extLst>
                <a:ext uri="{FF2B5EF4-FFF2-40B4-BE49-F238E27FC236}">
                  <a16:creationId xmlns:a16="http://schemas.microsoft.com/office/drawing/2014/main" id="{DFD6813D-03D3-95AE-7BAF-0B20BFDA769E}"/>
                </a:ext>
              </a:extLst>
            </p:cNvPr>
            <p:cNvSpPr/>
            <p:nvPr/>
          </p:nvSpPr>
          <p:spPr>
            <a:xfrm>
              <a:off x="10556260" y="1745430"/>
              <a:ext cx="180000" cy="180000"/>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Oval 36">
              <a:extLst>
                <a:ext uri="{FF2B5EF4-FFF2-40B4-BE49-F238E27FC236}">
                  <a16:creationId xmlns:a16="http://schemas.microsoft.com/office/drawing/2014/main" id="{786C2F54-50D2-CA4A-FAB9-F5751C8EDE79}"/>
                </a:ext>
              </a:extLst>
            </p:cNvPr>
            <p:cNvSpPr/>
            <p:nvPr/>
          </p:nvSpPr>
          <p:spPr>
            <a:xfrm>
              <a:off x="10771693" y="1741050"/>
              <a:ext cx="180000" cy="180000"/>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Oval 37">
              <a:extLst>
                <a:ext uri="{FF2B5EF4-FFF2-40B4-BE49-F238E27FC236}">
                  <a16:creationId xmlns:a16="http://schemas.microsoft.com/office/drawing/2014/main" id="{349AEF35-D775-2774-7133-017792DC1190}"/>
                </a:ext>
              </a:extLst>
            </p:cNvPr>
            <p:cNvSpPr/>
            <p:nvPr/>
          </p:nvSpPr>
          <p:spPr>
            <a:xfrm>
              <a:off x="10987127" y="1745430"/>
              <a:ext cx="180000" cy="180000"/>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TextBox 38">
              <a:extLst>
                <a:ext uri="{FF2B5EF4-FFF2-40B4-BE49-F238E27FC236}">
                  <a16:creationId xmlns:a16="http://schemas.microsoft.com/office/drawing/2014/main" id="{89C2EA1E-6F85-AABB-7316-B811DEA36A9D}"/>
                </a:ext>
              </a:extLst>
            </p:cNvPr>
            <p:cNvSpPr txBox="1"/>
            <p:nvPr/>
          </p:nvSpPr>
          <p:spPr>
            <a:xfrm>
              <a:off x="6533463" y="2268989"/>
              <a:ext cx="4858004" cy="2585323"/>
            </a:xfrm>
            <a:prstGeom prst="rect">
              <a:avLst/>
            </a:prstGeom>
            <a:noFill/>
          </p:spPr>
          <p:txBody>
            <a:bodyPr wrap="square" rtlCol="0">
              <a:spAutoFit/>
            </a:bodyPr>
            <a:lstStyle/>
            <a:p>
              <a:r>
                <a:rPr lang="en-US" dirty="0">
                  <a:solidFill>
                    <a:srgbClr val="FC5130"/>
                  </a:solidFill>
                </a:rPr>
                <a:t>data['</a:t>
              </a:r>
              <a:r>
                <a:rPr lang="en-US" dirty="0">
                  <a:solidFill>
                    <a:schemeClr val="accent3">
                      <a:lumMod val="60000"/>
                      <a:lumOff val="40000"/>
                    </a:schemeClr>
                  </a:solidFill>
                </a:rPr>
                <a:t>Countries</a:t>
              </a:r>
              <a:r>
                <a:rPr lang="en-US" dirty="0">
                  <a:solidFill>
                    <a:srgbClr val="FC5130"/>
                  </a:solidFill>
                </a:rPr>
                <a:t>'] </a:t>
              </a:r>
              <a:r>
                <a:rPr lang="en-US" dirty="0">
                  <a:solidFill>
                    <a:schemeClr val="bg1"/>
                  </a:solidFill>
                </a:rPr>
                <a:t>=</a:t>
              </a:r>
              <a:r>
                <a:rPr lang="en-US" dirty="0">
                  <a:solidFill>
                    <a:srgbClr val="FC5130"/>
                  </a:solidFill>
                </a:rPr>
                <a:t>data['</a:t>
              </a:r>
              <a:r>
                <a:rPr lang="en-US" dirty="0">
                  <a:solidFill>
                    <a:schemeClr val="accent3">
                      <a:lumMod val="60000"/>
                      <a:lumOff val="40000"/>
                    </a:schemeClr>
                  </a:solidFill>
                </a:rPr>
                <a:t>Locations</a:t>
              </a:r>
              <a:r>
                <a:rPr lang="en-US" dirty="0">
                  <a:solidFill>
                    <a:srgbClr val="FC5130"/>
                  </a:solidFill>
                </a:rPr>
                <a:t>'].apply(</a:t>
              </a:r>
              <a:r>
                <a:rPr lang="en-US" dirty="0" err="1">
                  <a:solidFill>
                    <a:srgbClr val="FFC000"/>
                  </a:solidFill>
                </a:rPr>
                <a:t>extract_countries</a:t>
              </a:r>
              <a:r>
                <a:rPr lang="en-US" dirty="0">
                  <a:solidFill>
                    <a:srgbClr val="FC5130"/>
                  </a:solidFill>
                </a:rPr>
                <a:t>)</a:t>
              </a:r>
            </a:p>
            <a:p>
              <a:endParaRPr lang="en-US" dirty="0">
                <a:solidFill>
                  <a:srgbClr val="FFFF00"/>
                </a:solidFill>
              </a:endParaRPr>
            </a:p>
            <a:p>
              <a:r>
                <a:rPr lang="en-IN" dirty="0">
                  <a:solidFill>
                    <a:srgbClr val="FC5130"/>
                  </a:solidFill>
                </a:rPr>
                <a:t>data['</a:t>
              </a:r>
              <a:r>
                <a:rPr lang="en-IN" dirty="0">
                  <a:solidFill>
                    <a:schemeClr val="accent3">
                      <a:lumMod val="60000"/>
                      <a:lumOff val="40000"/>
                    </a:schemeClr>
                  </a:solidFill>
                </a:rPr>
                <a:t>Duration</a:t>
              </a:r>
              <a:r>
                <a:rPr lang="en-IN" dirty="0">
                  <a:solidFill>
                    <a:srgbClr val="FC5130"/>
                  </a:solidFill>
                </a:rPr>
                <a:t>']</a:t>
              </a:r>
              <a:r>
                <a:rPr lang="en-IN" dirty="0">
                  <a:solidFill>
                    <a:schemeClr val="bg1"/>
                  </a:solidFill>
                </a:rPr>
                <a:t>=</a:t>
              </a:r>
              <a:r>
                <a:rPr lang="en-IN" dirty="0" err="1">
                  <a:solidFill>
                    <a:srgbClr val="FFC000"/>
                  </a:solidFill>
                </a:rPr>
                <a:t>calculate_duration</a:t>
              </a:r>
              <a:r>
                <a:rPr lang="en-IN" dirty="0">
                  <a:solidFill>
                    <a:srgbClr val="FC5130"/>
                  </a:solidFill>
                </a:rPr>
                <a:t>(data['</a:t>
              </a:r>
              <a:r>
                <a:rPr lang="en-IN" dirty="0">
                  <a:solidFill>
                    <a:schemeClr val="accent3">
                      <a:lumMod val="60000"/>
                      <a:lumOff val="40000"/>
                    </a:schemeClr>
                  </a:solidFill>
                </a:rPr>
                <a:t>Start Date</a:t>
              </a:r>
              <a:r>
                <a:rPr lang="en-IN" dirty="0">
                  <a:solidFill>
                    <a:srgbClr val="FC5130"/>
                  </a:solidFill>
                </a:rPr>
                <a:t>'],data[</a:t>
              </a:r>
              <a:r>
                <a:rPr lang="en-IN" dirty="0">
                  <a:solidFill>
                    <a:schemeClr val="accent3">
                      <a:lumMod val="60000"/>
                      <a:lumOff val="40000"/>
                    </a:schemeClr>
                  </a:solidFill>
                </a:rPr>
                <a:t>'Completion Date</a:t>
              </a:r>
              <a:r>
                <a:rPr lang="en-IN" dirty="0">
                  <a:solidFill>
                    <a:srgbClr val="FC5130"/>
                  </a:solidFill>
                </a:rPr>
                <a:t>’])</a:t>
              </a:r>
            </a:p>
            <a:p>
              <a:endParaRPr lang="en-IN" dirty="0">
                <a:solidFill>
                  <a:srgbClr val="FC5130"/>
                </a:solidFill>
              </a:endParaRPr>
            </a:p>
            <a:p>
              <a:r>
                <a:rPr lang="en-IN" dirty="0">
                  <a:solidFill>
                    <a:srgbClr val="FC5130"/>
                  </a:solidFill>
                </a:rPr>
                <a:t>data[</a:t>
              </a:r>
              <a:r>
                <a:rPr lang="en-IN" dirty="0">
                  <a:solidFill>
                    <a:schemeClr val="accent3">
                      <a:lumMod val="60000"/>
                      <a:lumOff val="40000"/>
                    </a:schemeClr>
                  </a:solidFill>
                </a:rPr>
                <a:t>'Interventions Types</a:t>
              </a:r>
              <a:r>
                <a:rPr lang="en-IN" dirty="0">
                  <a:solidFill>
                    <a:srgbClr val="FC5130"/>
                  </a:solidFill>
                </a:rPr>
                <a:t>']</a:t>
              </a:r>
              <a:r>
                <a:rPr lang="en-IN" dirty="0">
                  <a:solidFill>
                    <a:schemeClr val="bg1"/>
                  </a:solidFill>
                </a:rPr>
                <a:t>=</a:t>
              </a:r>
              <a:r>
                <a:rPr lang="en-IN" dirty="0">
                  <a:solidFill>
                    <a:srgbClr val="FC5130"/>
                  </a:solidFill>
                </a:rPr>
                <a:t>data['</a:t>
              </a:r>
              <a:r>
                <a:rPr lang="en-IN" dirty="0">
                  <a:solidFill>
                    <a:schemeClr val="accent3">
                      <a:lumMod val="60000"/>
                      <a:lumOff val="40000"/>
                    </a:schemeClr>
                  </a:solidFill>
                </a:rPr>
                <a:t>Interventions</a:t>
              </a:r>
              <a:r>
                <a:rPr lang="en-IN" dirty="0">
                  <a:solidFill>
                    <a:srgbClr val="FC5130"/>
                  </a:solidFill>
                </a:rPr>
                <a:t>'].apply(</a:t>
              </a:r>
              <a:r>
                <a:rPr lang="en-IN" dirty="0" err="1">
                  <a:solidFill>
                    <a:srgbClr val="FFC000"/>
                  </a:solidFill>
                </a:rPr>
                <a:t>extract_intervention_types</a:t>
              </a:r>
              <a:r>
                <a:rPr lang="en-IN" dirty="0">
                  <a:solidFill>
                    <a:srgbClr val="FC5130"/>
                  </a:solidFill>
                </a:rPr>
                <a:t>)</a:t>
              </a:r>
            </a:p>
          </p:txBody>
        </p:sp>
      </p:grpSp>
      <p:sp>
        <p:nvSpPr>
          <p:cNvPr id="3" name="TextBox 2">
            <a:extLst>
              <a:ext uri="{FF2B5EF4-FFF2-40B4-BE49-F238E27FC236}">
                <a16:creationId xmlns:a16="http://schemas.microsoft.com/office/drawing/2014/main" id="{1D3A5779-E00E-0C0E-6C80-8339F972B80F}"/>
              </a:ext>
            </a:extLst>
          </p:cNvPr>
          <p:cNvSpPr txBox="1"/>
          <p:nvPr/>
        </p:nvSpPr>
        <p:spPr>
          <a:xfrm>
            <a:off x="361160" y="1026581"/>
            <a:ext cx="10906279" cy="584775"/>
          </a:xfrm>
          <a:prstGeom prst="rect">
            <a:avLst/>
          </a:prstGeom>
          <a:noFill/>
        </p:spPr>
        <p:txBody>
          <a:bodyPr wrap="square" rtlCol="0">
            <a:spAutoFit/>
          </a:bodyPr>
          <a:lstStyle/>
          <a:p>
            <a:r>
              <a:rPr lang="en-US" sz="3200" dirty="0">
                <a:solidFill>
                  <a:srgbClr val="E3CFC8"/>
                </a:solidFill>
                <a:latin typeface="+mj-lt"/>
              </a:rPr>
              <a:t>Similarly, we can  conduct on various  terms such as</a:t>
            </a:r>
            <a:endParaRPr lang="en-IN" sz="3200" dirty="0">
              <a:solidFill>
                <a:srgbClr val="E3CFC8"/>
              </a:solidFill>
              <a:latin typeface="+mj-lt"/>
            </a:endParaRPr>
          </a:p>
        </p:txBody>
      </p:sp>
      <p:pic>
        <p:nvPicPr>
          <p:cNvPr id="15" name="Picture 14" descr="A blue pie chart with white text&#10;&#10;AI-generated content may be incorrect.">
            <a:extLst>
              <a:ext uri="{FF2B5EF4-FFF2-40B4-BE49-F238E27FC236}">
                <a16:creationId xmlns:a16="http://schemas.microsoft.com/office/drawing/2014/main" id="{A842DD49-5416-37D9-47C5-E4F2E49303C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14788" y="1676361"/>
            <a:ext cx="5818345" cy="4647775"/>
          </a:xfrm>
          <a:prstGeom prst="roundRect">
            <a:avLst>
              <a:gd name="adj" fmla="val 8594"/>
            </a:avLst>
          </a:prstGeom>
          <a:solidFill>
            <a:srgbClr val="FFFFFF">
              <a:shade val="85000"/>
            </a:srgbClr>
          </a:solidFill>
          <a:ln>
            <a:noFill/>
          </a:ln>
          <a:effectLst/>
        </p:spPr>
      </p:pic>
      <p:pic>
        <p:nvPicPr>
          <p:cNvPr id="19" name="Picture 18" descr="A graph with numbers and lines&#10;&#10;AI-generated content may be incorrect.">
            <a:extLst>
              <a:ext uri="{FF2B5EF4-FFF2-40B4-BE49-F238E27FC236}">
                <a16:creationId xmlns:a16="http://schemas.microsoft.com/office/drawing/2014/main" id="{A6193FC7-9BC6-F421-0F91-4AC5064B494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079243" y="1653825"/>
            <a:ext cx="5423923" cy="4650968"/>
          </a:xfrm>
          <a:prstGeom prst="roundRect">
            <a:avLst>
              <a:gd name="adj" fmla="val 8594"/>
            </a:avLst>
          </a:prstGeom>
          <a:solidFill>
            <a:srgbClr val="FFFFFF">
              <a:shade val="85000"/>
            </a:srgbClr>
          </a:solidFill>
          <a:ln>
            <a:noFill/>
          </a:ln>
          <a:effectLst/>
        </p:spPr>
      </p:pic>
      <p:pic>
        <p:nvPicPr>
          <p:cNvPr id="21" name="Picture 20" descr="A screen shot of a graph&#10;&#10;AI-generated content may be incorrect.">
            <a:extLst>
              <a:ext uri="{FF2B5EF4-FFF2-40B4-BE49-F238E27FC236}">
                <a16:creationId xmlns:a16="http://schemas.microsoft.com/office/drawing/2014/main" id="{F37767E3-F43E-A62D-B37C-D946A8E01AF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664197" y="1611356"/>
            <a:ext cx="4832916" cy="4647775"/>
          </a:xfrm>
          <a:prstGeom prst="roundRect">
            <a:avLst>
              <a:gd name="adj" fmla="val 8594"/>
            </a:avLst>
          </a:prstGeom>
          <a:solidFill>
            <a:srgbClr val="FFFFFF">
              <a:shade val="85000"/>
            </a:srgbClr>
          </a:solidFill>
          <a:ln>
            <a:noFill/>
          </a:ln>
          <a:effectLst/>
        </p:spPr>
      </p:pic>
      <p:sp>
        <p:nvSpPr>
          <p:cNvPr id="5" name="AutoShape 2">
            <a:extLst>
              <a:ext uri="{FF2B5EF4-FFF2-40B4-BE49-F238E27FC236}">
                <a16:creationId xmlns:a16="http://schemas.microsoft.com/office/drawing/2014/main" id="{55FE0C6C-D917-9BFE-CC73-E85151B0B8CD}"/>
              </a:ext>
            </a:extLst>
          </p:cNvPr>
          <p:cNvSpPr>
            <a:spLocks noChangeAspect="1" noChangeArrowheads="1"/>
          </p:cNvSpPr>
          <p:nvPr/>
        </p:nvSpPr>
        <p:spPr bwMode="auto">
          <a:xfrm>
            <a:off x="5943600" y="3276600"/>
            <a:ext cx="2821236" cy="282123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8" name="Picture 17" descr="A graph with numbers and a bar&#10;&#10;AI-generated content may be incorrect.">
            <a:extLst>
              <a:ext uri="{FF2B5EF4-FFF2-40B4-BE49-F238E27FC236}">
                <a16:creationId xmlns:a16="http://schemas.microsoft.com/office/drawing/2014/main" id="{3429F88B-9CFE-852A-B426-58C3C126233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680797" y="1653825"/>
            <a:ext cx="3339566" cy="4172071"/>
          </a:xfrm>
          <a:prstGeom prst="roundRect">
            <a:avLst>
              <a:gd name="adj" fmla="val 8594"/>
            </a:avLst>
          </a:prstGeom>
          <a:solidFill>
            <a:srgbClr val="FFFFFF">
              <a:shade val="85000"/>
            </a:srgbClr>
          </a:solidFill>
          <a:ln>
            <a:noFill/>
          </a:ln>
          <a:effectLst/>
        </p:spPr>
      </p:pic>
    </p:spTree>
    <p:extLst>
      <p:ext uri="{BB962C8B-B14F-4D97-AF65-F5344CB8AC3E}">
        <p14:creationId xmlns:p14="http://schemas.microsoft.com/office/powerpoint/2010/main" val="38506460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50000">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14:bounceEnd="50000">
                                          <p:cBhvr additive="base">
                                            <p:cTn id="7" dur="2000" fill="hold"/>
                                            <p:tgtEl>
                                              <p:spTgt spid="41"/>
                                            </p:tgtEl>
                                            <p:attrNameLst>
                                              <p:attrName>ppt_x</p:attrName>
                                            </p:attrNameLst>
                                          </p:cBhvr>
                                          <p:tavLst>
                                            <p:tav tm="0">
                                              <p:val>
                                                <p:strVal val="#ppt_x"/>
                                              </p:val>
                                            </p:tav>
                                            <p:tav tm="100000">
                                              <p:val>
                                                <p:strVal val="#ppt_x"/>
                                              </p:val>
                                            </p:tav>
                                          </p:tavLst>
                                        </p:anim>
                                        <p:anim calcmode="lin" valueType="num" p14:bounceEnd="50000">
                                          <p:cBhvr additive="base">
                                            <p:cTn id="8" dur="20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2000" fill="hold"/>
                                            <p:tgtEl>
                                              <p:spTgt spid="41"/>
                                            </p:tgtEl>
                                            <p:attrNameLst>
                                              <p:attrName>ppt_x</p:attrName>
                                            </p:attrNameLst>
                                          </p:cBhvr>
                                          <p:tavLst>
                                            <p:tav tm="0">
                                              <p:val>
                                                <p:strVal val="#ppt_x"/>
                                              </p:val>
                                            </p:tav>
                                            <p:tav tm="100000">
                                              <p:val>
                                                <p:strVal val="#ppt_x"/>
                                              </p:val>
                                            </p:tav>
                                          </p:tavLst>
                                        </p:anim>
                                        <p:anim calcmode="lin" valueType="num">
                                          <p:cBhvr additive="base">
                                            <p:cTn id="8" dur="20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F1020"/>
        </a:solidFill>
        <a:effectLst/>
      </p:bgPr>
    </p:bg>
    <p:spTree>
      <p:nvGrpSpPr>
        <p:cNvPr id="1" name="">
          <a:extLst>
            <a:ext uri="{FF2B5EF4-FFF2-40B4-BE49-F238E27FC236}">
              <a16:creationId xmlns:a16="http://schemas.microsoft.com/office/drawing/2014/main" id="{EC62783E-51CD-620D-7988-A5240EC23E77}"/>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E5CB1BCC-6375-52ED-7422-37F69DAA6792}"/>
              </a:ext>
            </a:extLst>
          </p:cNvPr>
          <p:cNvSpPr txBox="1"/>
          <p:nvPr/>
        </p:nvSpPr>
        <p:spPr>
          <a:xfrm>
            <a:off x="1018571" y="-6341740"/>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2" name="Group 1">
            <a:extLst>
              <a:ext uri="{FF2B5EF4-FFF2-40B4-BE49-F238E27FC236}">
                <a16:creationId xmlns:a16="http://schemas.microsoft.com/office/drawing/2014/main" id="{75276942-F235-6115-43D3-E7B6C5EA2603}"/>
              </a:ext>
            </a:extLst>
          </p:cNvPr>
          <p:cNvGrpSpPr/>
          <p:nvPr/>
        </p:nvGrpSpPr>
        <p:grpSpPr>
          <a:xfrm>
            <a:off x="6770084" y="-7606934"/>
            <a:ext cx="6193562" cy="6731703"/>
            <a:chOff x="6770084" y="270980"/>
            <a:chExt cx="6193562" cy="6731703"/>
          </a:xfrm>
        </p:grpSpPr>
        <p:sp>
          <p:nvSpPr>
            <p:cNvPr id="7" name="Oval 6">
              <a:extLst>
                <a:ext uri="{FF2B5EF4-FFF2-40B4-BE49-F238E27FC236}">
                  <a16:creationId xmlns:a16="http://schemas.microsoft.com/office/drawing/2014/main" id="{7FA50E95-25FF-A79B-04C5-4C079902FEDB}"/>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7ABE9707-8036-4317-6A5E-C92CE2DE0E78}"/>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19EED5E0-9F35-487D-F05A-BD7F9D0EF23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7614589"/>
            <a:ext cx="914400" cy="914400"/>
          </a:xfrm>
          <a:prstGeom prst="rect">
            <a:avLst/>
          </a:prstGeom>
        </p:spPr>
      </p:pic>
      <p:pic>
        <p:nvPicPr>
          <p:cNvPr id="10" name="Graphic 9" descr="Stethoscope with solid fill">
            <a:extLst>
              <a:ext uri="{FF2B5EF4-FFF2-40B4-BE49-F238E27FC236}">
                <a16:creationId xmlns:a16="http://schemas.microsoft.com/office/drawing/2014/main" id="{645FFC39-2F0E-3416-8548-B12A0E023FC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2256776"/>
            <a:ext cx="914400" cy="914400"/>
          </a:xfrm>
          <a:prstGeom prst="rect">
            <a:avLst/>
          </a:prstGeom>
        </p:spPr>
      </p:pic>
      <p:pic>
        <p:nvPicPr>
          <p:cNvPr id="11" name="Graphic 10" descr="Stethoscope with solid fill">
            <a:extLst>
              <a:ext uri="{FF2B5EF4-FFF2-40B4-BE49-F238E27FC236}">
                <a16:creationId xmlns:a16="http://schemas.microsoft.com/office/drawing/2014/main" id="{2AE1D4C8-5A18-38CB-EE38-248A340D443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2531320"/>
            <a:ext cx="603785" cy="603785"/>
          </a:xfrm>
          <a:prstGeom prst="rect">
            <a:avLst/>
          </a:prstGeom>
        </p:spPr>
      </p:pic>
      <p:pic>
        <p:nvPicPr>
          <p:cNvPr id="12" name="Graphic 11" descr="Stethoscope with solid fill">
            <a:extLst>
              <a:ext uri="{FF2B5EF4-FFF2-40B4-BE49-F238E27FC236}">
                <a16:creationId xmlns:a16="http://schemas.microsoft.com/office/drawing/2014/main" id="{CAD1D2D0-29FD-A2E1-7C9E-A84CA3FF9B0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6810814"/>
            <a:ext cx="401586" cy="401586"/>
          </a:xfrm>
          <a:prstGeom prst="rect">
            <a:avLst/>
          </a:prstGeom>
        </p:spPr>
      </p:pic>
      <p:pic>
        <p:nvPicPr>
          <p:cNvPr id="13" name="Graphic 12" descr="Stethoscope with solid fill">
            <a:extLst>
              <a:ext uri="{FF2B5EF4-FFF2-40B4-BE49-F238E27FC236}">
                <a16:creationId xmlns:a16="http://schemas.microsoft.com/office/drawing/2014/main" id="{94EA931B-A0A2-3C0D-11DB-DBAB0BCCED5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4782499"/>
            <a:ext cx="401586" cy="401586"/>
          </a:xfrm>
          <a:prstGeom prst="rect">
            <a:avLst/>
          </a:prstGeom>
        </p:spPr>
      </p:pic>
      <p:sp>
        <p:nvSpPr>
          <p:cNvPr id="16" name="TextBox 15">
            <a:extLst>
              <a:ext uri="{FF2B5EF4-FFF2-40B4-BE49-F238E27FC236}">
                <a16:creationId xmlns:a16="http://schemas.microsoft.com/office/drawing/2014/main" id="{F0EAB78C-3625-74FF-6DA7-227A600178E4}"/>
              </a:ext>
            </a:extLst>
          </p:cNvPr>
          <p:cNvSpPr txBox="1"/>
          <p:nvPr/>
        </p:nvSpPr>
        <p:spPr>
          <a:xfrm>
            <a:off x="311030" y="304800"/>
            <a:ext cx="14957793" cy="584775"/>
          </a:xfrm>
          <a:prstGeom prst="rect">
            <a:avLst/>
          </a:prstGeom>
          <a:noFill/>
        </p:spPr>
        <p:txBody>
          <a:bodyPr wrap="square" rtlCol="0">
            <a:spAutoFit/>
          </a:bodyPr>
          <a:lstStyle/>
          <a:p>
            <a:r>
              <a:rPr lang="en-US" sz="3200" dirty="0">
                <a:solidFill>
                  <a:srgbClr val="E3CFC8"/>
                </a:solidFill>
                <a:latin typeface="Unbounded ExtraBold" pitchFamily="2" charset="0"/>
              </a:rPr>
              <a:t>Analysis </a:t>
            </a:r>
            <a:r>
              <a:rPr lang="en-US" sz="1600" dirty="0">
                <a:solidFill>
                  <a:srgbClr val="E3CFC8"/>
                </a:solidFill>
                <a:latin typeface="Unbounded ExtraBold" pitchFamily="2" charset="0"/>
              </a:rPr>
              <a:t>(Median Enrollment by Phase and Status)</a:t>
            </a:r>
            <a:endParaRPr lang="en-IN" sz="3200" dirty="0">
              <a:solidFill>
                <a:srgbClr val="E3CFC8"/>
              </a:solidFill>
              <a:latin typeface="Unbounded ExtraBold" pitchFamily="2" charset="0"/>
            </a:endParaRPr>
          </a:p>
        </p:txBody>
      </p:sp>
      <p:sp>
        <p:nvSpPr>
          <p:cNvPr id="6" name="TextBox 5">
            <a:extLst>
              <a:ext uri="{FF2B5EF4-FFF2-40B4-BE49-F238E27FC236}">
                <a16:creationId xmlns:a16="http://schemas.microsoft.com/office/drawing/2014/main" id="{5C116812-4F7E-B715-5983-533C17474C11}"/>
              </a:ext>
            </a:extLst>
          </p:cNvPr>
          <p:cNvSpPr txBox="1"/>
          <p:nvPr/>
        </p:nvSpPr>
        <p:spPr>
          <a:xfrm>
            <a:off x="6101498" y="-6339840"/>
            <a:ext cx="4830662" cy="2308324"/>
          </a:xfrm>
          <a:prstGeom prst="rect">
            <a:avLst/>
          </a:prstGeom>
          <a:noFill/>
        </p:spPr>
        <p:txBody>
          <a:bodyPr wrap="square" rtlCol="0">
            <a:spAutoFit/>
          </a:bodyPr>
          <a:lstStyle/>
          <a:p>
            <a:pPr algn="just"/>
            <a:r>
              <a:rPr lang="en-US" dirty="0">
                <a:solidFill>
                  <a:schemeClr val="tx1">
                    <a:alpha val="20000"/>
                  </a:schemeClr>
                </a:solidFill>
                <a:latin typeface="+mj-lt"/>
              </a:rPr>
              <a:t>Most dataset columns, like Rank, NCT Number, and Title, are complete. Significant missing data occurs in Results First Posted, Study Documents, Acronym, and Phases. Interventions and Locations have moderate gaps, while Outcome Measures, Study Designs, and others show minimal missing values. Targeted data handling is needed for high-missing-value columns.</a:t>
            </a:r>
            <a:endParaRPr lang="en-IN" dirty="0">
              <a:solidFill>
                <a:schemeClr val="tx1">
                  <a:alpha val="20000"/>
                </a:schemeClr>
              </a:solidFill>
              <a:latin typeface="+mj-lt"/>
            </a:endParaRPr>
          </a:p>
        </p:txBody>
      </p:sp>
      <p:sp>
        <p:nvSpPr>
          <p:cNvPr id="22" name="TextBox 21">
            <a:extLst>
              <a:ext uri="{FF2B5EF4-FFF2-40B4-BE49-F238E27FC236}">
                <a16:creationId xmlns:a16="http://schemas.microsoft.com/office/drawing/2014/main" id="{1EB65C4B-2803-1EAA-092B-9382DFFD2B5C}"/>
              </a:ext>
            </a:extLst>
          </p:cNvPr>
          <p:cNvSpPr txBox="1"/>
          <p:nvPr/>
        </p:nvSpPr>
        <p:spPr>
          <a:xfrm>
            <a:off x="6146800" y="-3495040"/>
            <a:ext cx="5120640" cy="923330"/>
          </a:xfrm>
          <a:prstGeom prst="rect">
            <a:avLst/>
          </a:prstGeom>
          <a:noFill/>
        </p:spPr>
        <p:txBody>
          <a:bodyPr wrap="square" rtlCol="0">
            <a:spAutoFit/>
          </a:bodyPr>
          <a:lstStyle/>
          <a:p>
            <a:pPr algn="just"/>
            <a:r>
              <a:rPr lang="en-US" i="1" dirty="0">
                <a:solidFill>
                  <a:schemeClr val="tx1">
                    <a:alpha val="20000"/>
                  </a:schemeClr>
                </a:solidFill>
              </a:rPr>
              <a:t>Acronym</a:t>
            </a:r>
            <a:r>
              <a:rPr lang="en-US" dirty="0">
                <a:solidFill>
                  <a:schemeClr val="tx1">
                    <a:alpha val="20000"/>
                  </a:schemeClr>
                </a:solidFill>
              </a:rPr>
              <a:t> (shorthand for study titles) or </a:t>
            </a:r>
            <a:r>
              <a:rPr lang="en-US" i="1" dirty="0">
                <a:solidFill>
                  <a:schemeClr val="tx1">
                    <a:alpha val="20000"/>
                  </a:schemeClr>
                </a:solidFill>
              </a:rPr>
              <a:t>Study Documents</a:t>
            </a:r>
            <a:r>
              <a:rPr lang="en-US" dirty="0">
                <a:solidFill>
                  <a:schemeClr val="tx1">
                    <a:alpha val="20000"/>
                  </a:schemeClr>
                </a:solidFill>
              </a:rPr>
              <a:t> (links to PDFs) might not be needed for our analysis then we shall remove it</a:t>
            </a:r>
            <a:endParaRPr lang="en-IN" dirty="0">
              <a:solidFill>
                <a:schemeClr val="tx1">
                  <a:alpha val="20000"/>
                </a:schemeClr>
              </a:solidFill>
            </a:endParaRPr>
          </a:p>
        </p:txBody>
      </p:sp>
      <p:sp>
        <p:nvSpPr>
          <p:cNvPr id="8" name="Rectangle 7">
            <a:extLst>
              <a:ext uri="{FF2B5EF4-FFF2-40B4-BE49-F238E27FC236}">
                <a16:creationId xmlns:a16="http://schemas.microsoft.com/office/drawing/2014/main" id="{517C5E4A-2DD5-8970-AE8E-576A4DE8C8A0}"/>
              </a:ext>
            </a:extLst>
          </p:cNvPr>
          <p:cNvSpPr>
            <a:spLocks noGrp="1" noRot="1" noMove="1" noResize="1" noEditPoints="1" noAdjustHandles="1" noChangeArrowheads="1" noChangeShapeType="1"/>
          </p:cNvSpPr>
          <p:nvPr/>
        </p:nvSpPr>
        <p:spPr>
          <a:xfrm>
            <a:off x="3931920" y="2296160"/>
            <a:ext cx="8260080" cy="4561840"/>
          </a:xfrm>
          <a:prstGeom prst="rect">
            <a:avLst/>
          </a:prstGeom>
          <a:gradFill flip="none" rotWithShape="1">
            <a:gsLst>
              <a:gs pos="13583">
                <a:srgbClr val="3C242E"/>
              </a:gs>
              <a:gs pos="0">
                <a:srgbClr val="3C242E"/>
              </a:gs>
              <a:gs pos="47000">
                <a:srgbClr val="0F1020"/>
              </a:gs>
              <a:gs pos="83000">
                <a:srgbClr val="0F1020"/>
              </a:gs>
              <a:gs pos="100000">
                <a:srgbClr val="0F1020"/>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41" name="Group 40">
            <a:extLst>
              <a:ext uri="{FF2B5EF4-FFF2-40B4-BE49-F238E27FC236}">
                <a16:creationId xmlns:a16="http://schemas.microsoft.com/office/drawing/2014/main" id="{FCC12B9D-8DAC-088D-AA87-D970AF0A5A18}"/>
              </a:ext>
            </a:extLst>
          </p:cNvPr>
          <p:cNvGrpSpPr/>
          <p:nvPr/>
        </p:nvGrpSpPr>
        <p:grpSpPr>
          <a:xfrm>
            <a:off x="15049511" y="-4962001"/>
            <a:ext cx="5219092" cy="5117807"/>
            <a:chOff x="6395199" y="1492063"/>
            <a:chExt cx="5219092" cy="5117807"/>
          </a:xfrm>
        </p:grpSpPr>
        <p:sp>
          <p:nvSpPr>
            <p:cNvPr id="24" name="Rectangle: Rounded Corners 23">
              <a:extLst>
                <a:ext uri="{FF2B5EF4-FFF2-40B4-BE49-F238E27FC236}">
                  <a16:creationId xmlns:a16="http://schemas.microsoft.com/office/drawing/2014/main" id="{54A7BBE9-1425-F5BC-F844-8D830FB7C565}"/>
                </a:ext>
              </a:extLst>
            </p:cNvPr>
            <p:cNvSpPr/>
            <p:nvPr/>
          </p:nvSpPr>
          <p:spPr>
            <a:xfrm>
              <a:off x="6395199" y="1492063"/>
              <a:ext cx="5219092" cy="5117807"/>
            </a:xfrm>
            <a:prstGeom prst="roundRect">
              <a:avLst>
                <a:gd name="adj" fmla="val 11918"/>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Rounded Corners 24">
              <a:extLst>
                <a:ext uri="{FF2B5EF4-FFF2-40B4-BE49-F238E27FC236}">
                  <a16:creationId xmlns:a16="http://schemas.microsoft.com/office/drawing/2014/main" id="{47BB09DB-BF71-3BCC-0220-7AE988ECAFCF}"/>
                </a:ext>
              </a:extLst>
            </p:cNvPr>
            <p:cNvSpPr/>
            <p:nvPr/>
          </p:nvSpPr>
          <p:spPr>
            <a:xfrm>
              <a:off x="6614512" y="1589279"/>
              <a:ext cx="4776955" cy="529331"/>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5" name="TextBox 34">
              <a:extLst>
                <a:ext uri="{FF2B5EF4-FFF2-40B4-BE49-F238E27FC236}">
                  <a16:creationId xmlns:a16="http://schemas.microsoft.com/office/drawing/2014/main" id="{C0533358-F8B3-3719-0DFD-4FCCA8CAAD4D}"/>
                </a:ext>
              </a:extLst>
            </p:cNvPr>
            <p:cNvSpPr txBox="1"/>
            <p:nvPr/>
          </p:nvSpPr>
          <p:spPr>
            <a:xfrm>
              <a:off x="6806335" y="1639802"/>
              <a:ext cx="1485158"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36" name="Oval 35">
              <a:extLst>
                <a:ext uri="{FF2B5EF4-FFF2-40B4-BE49-F238E27FC236}">
                  <a16:creationId xmlns:a16="http://schemas.microsoft.com/office/drawing/2014/main" id="{D38BD89E-957E-ECA3-2421-580FF05E1333}"/>
                </a:ext>
              </a:extLst>
            </p:cNvPr>
            <p:cNvSpPr/>
            <p:nvPr/>
          </p:nvSpPr>
          <p:spPr>
            <a:xfrm>
              <a:off x="10556260" y="1745430"/>
              <a:ext cx="180000" cy="180000"/>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Oval 36">
              <a:extLst>
                <a:ext uri="{FF2B5EF4-FFF2-40B4-BE49-F238E27FC236}">
                  <a16:creationId xmlns:a16="http://schemas.microsoft.com/office/drawing/2014/main" id="{47D3B071-73CD-93AD-9BDB-7415FFBAD541}"/>
                </a:ext>
              </a:extLst>
            </p:cNvPr>
            <p:cNvSpPr/>
            <p:nvPr/>
          </p:nvSpPr>
          <p:spPr>
            <a:xfrm>
              <a:off x="10771693" y="1741050"/>
              <a:ext cx="180000" cy="180000"/>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Oval 37">
              <a:extLst>
                <a:ext uri="{FF2B5EF4-FFF2-40B4-BE49-F238E27FC236}">
                  <a16:creationId xmlns:a16="http://schemas.microsoft.com/office/drawing/2014/main" id="{F336F5BE-DDDE-B3C1-9C8F-8C3FAC8CACE3}"/>
                </a:ext>
              </a:extLst>
            </p:cNvPr>
            <p:cNvSpPr/>
            <p:nvPr/>
          </p:nvSpPr>
          <p:spPr>
            <a:xfrm>
              <a:off x="10987127" y="1745430"/>
              <a:ext cx="180000" cy="180000"/>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TextBox 38">
              <a:extLst>
                <a:ext uri="{FF2B5EF4-FFF2-40B4-BE49-F238E27FC236}">
                  <a16:creationId xmlns:a16="http://schemas.microsoft.com/office/drawing/2014/main" id="{267AEAF6-E14D-A74F-7654-6FFD520E9B71}"/>
                </a:ext>
              </a:extLst>
            </p:cNvPr>
            <p:cNvSpPr txBox="1"/>
            <p:nvPr/>
          </p:nvSpPr>
          <p:spPr>
            <a:xfrm>
              <a:off x="6533463" y="2268989"/>
              <a:ext cx="4858004" cy="2585323"/>
            </a:xfrm>
            <a:prstGeom prst="rect">
              <a:avLst/>
            </a:prstGeom>
            <a:noFill/>
          </p:spPr>
          <p:txBody>
            <a:bodyPr wrap="square" rtlCol="0">
              <a:spAutoFit/>
            </a:bodyPr>
            <a:lstStyle/>
            <a:p>
              <a:r>
                <a:rPr lang="en-US" dirty="0">
                  <a:solidFill>
                    <a:srgbClr val="FC5130"/>
                  </a:solidFill>
                </a:rPr>
                <a:t>data['</a:t>
              </a:r>
              <a:r>
                <a:rPr lang="en-US" dirty="0">
                  <a:solidFill>
                    <a:schemeClr val="accent3">
                      <a:lumMod val="60000"/>
                      <a:lumOff val="40000"/>
                    </a:schemeClr>
                  </a:solidFill>
                </a:rPr>
                <a:t>Countries</a:t>
              </a:r>
              <a:r>
                <a:rPr lang="en-US" dirty="0">
                  <a:solidFill>
                    <a:srgbClr val="FC5130"/>
                  </a:solidFill>
                </a:rPr>
                <a:t>'] </a:t>
              </a:r>
              <a:r>
                <a:rPr lang="en-US" dirty="0">
                  <a:solidFill>
                    <a:schemeClr val="bg1"/>
                  </a:solidFill>
                </a:rPr>
                <a:t>=</a:t>
              </a:r>
              <a:r>
                <a:rPr lang="en-US" dirty="0">
                  <a:solidFill>
                    <a:srgbClr val="FC5130"/>
                  </a:solidFill>
                </a:rPr>
                <a:t>data['</a:t>
              </a:r>
              <a:r>
                <a:rPr lang="en-US" dirty="0">
                  <a:solidFill>
                    <a:schemeClr val="accent3">
                      <a:lumMod val="60000"/>
                      <a:lumOff val="40000"/>
                    </a:schemeClr>
                  </a:solidFill>
                </a:rPr>
                <a:t>Locations</a:t>
              </a:r>
              <a:r>
                <a:rPr lang="en-US" dirty="0">
                  <a:solidFill>
                    <a:srgbClr val="FC5130"/>
                  </a:solidFill>
                </a:rPr>
                <a:t>'].apply(</a:t>
              </a:r>
              <a:r>
                <a:rPr lang="en-US" dirty="0" err="1">
                  <a:solidFill>
                    <a:srgbClr val="FFC000"/>
                  </a:solidFill>
                </a:rPr>
                <a:t>extract_countries</a:t>
              </a:r>
              <a:r>
                <a:rPr lang="en-US" dirty="0">
                  <a:solidFill>
                    <a:srgbClr val="FC5130"/>
                  </a:solidFill>
                </a:rPr>
                <a:t>)</a:t>
              </a:r>
            </a:p>
            <a:p>
              <a:endParaRPr lang="en-US" dirty="0">
                <a:solidFill>
                  <a:srgbClr val="FFFF00"/>
                </a:solidFill>
              </a:endParaRPr>
            </a:p>
            <a:p>
              <a:r>
                <a:rPr lang="en-IN" dirty="0">
                  <a:solidFill>
                    <a:srgbClr val="FC5130"/>
                  </a:solidFill>
                </a:rPr>
                <a:t>data['</a:t>
              </a:r>
              <a:r>
                <a:rPr lang="en-IN" dirty="0">
                  <a:solidFill>
                    <a:schemeClr val="accent3">
                      <a:lumMod val="60000"/>
                      <a:lumOff val="40000"/>
                    </a:schemeClr>
                  </a:solidFill>
                </a:rPr>
                <a:t>Duration</a:t>
              </a:r>
              <a:r>
                <a:rPr lang="en-IN" dirty="0">
                  <a:solidFill>
                    <a:srgbClr val="FC5130"/>
                  </a:solidFill>
                </a:rPr>
                <a:t>']</a:t>
              </a:r>
              <a:r>
                <a:rPr lang="en-IN" dirty="0">
                  <a:solidFill>
                    <a:schemeClr val="bg1"/>
                  </a:solidFill>
                </a:rPr>
                <a:t>=</a:t>
              </a:r>
              <a:r>
                <a:rPr lang="en-IN" dirty="0" err="1">
                  <a:solidFill>
                    <a:srgbClr val="FFC000"/>
                  </a:solidFill>
                </a:rPr>
                <a:t>calculate_duration</a:t>
              </a:r>
              <a:r>
                <a:rPr lang="en-IN" dirty="0">
                  <a:solidFill>
                    <a:srgbClr val="FC5130"/>
                  </a:solidFill>
                </a:rPr>
                <a:t>(data['</a:t>
              </a:r>
              <a:r>
                <a:rPr lang="en-IN" dirty="0">
                  <a:solidFill>
                    <a:schemeClr val="accent3">
                      <a:lumMod val="60000"/>
                      <a:lumOff val="40000"/>
                    </a:schemeClr>
                  </a:solidFill>
                </a:rPr>
                <a:t>Start Date</a:t>
              </a:r>
              <a:r>
                <a:rPr lang="en-IN" dirty="0">
                  <a:solidFill>
                    <a:srgbClr val="FC5130"/>
                  </a:solidFill>
                </a:rPr>
                <a:t>'],data[</a:t>
              </a:r>
              <a:r>
                <a:rPr lang="en-IN" dirty="0">
                  <a:solidFill>
                    <a:schemeClr val="accent3">
                      <a:lumMod val="60000"/>
                      <a:lumOff val="40000"/>
                    </a:schemeClr>
                  </a:solidFill>
                </a:rPr>
                <a:t>'Completion Date</a:t>
              </a:r>
              <a:r>
                <a:rPr lang="en-IN" dirty="0">
                  <a:solidFill>
                    <a:srgbClr val="FC5130"/>
                  </a:solidFill>
                </a:rPr>
                <a:t>’])</a:t>
              </a:r>
            </a:p>
            <a:p>
              <a:endParaRPr lang="en-IN" dirty="0">
                <a:solidFill>
                  <a:srgbClr val="FC5130"/>
                </a:solidFill>
              </a:endParaRPr>
            </a:p>
            <a:p>
              <a:r>
                <a:rPr lang="en-IN" dirty="0">
                  <a:solidFill>
                    <a:srgbClr val="FC5130"/>
                  </a:solidFill>
                </a:rPr>
                <a:t>data[</a:t>
              </a:r>
              <a:r>
                <a:rPr lang="en-IN" dirty="0">
                  <a:solidFill>
                    <a:schemeClr val="accent3">
                      <a:lumMod val="60000"/>
                      <a:lumOff val="40000"/>
                    </a:schemeClr>
                  </a:solidFill>
                </a:rPr>
                <a:t>'Interventions Types</a:t>
              </a:r>
              <a:r>
                <a:rPr lang="en-IN" dirty="0">
                  <a:solidFill>
                    <a:srgbClr val="FC5130"/>
                  </a:solidFill>
                </a:rPr>
                <a:t>']</a:t>
              </a:r>
              <a:r>
                <a:rPr lang="en-IN" dirty="0">
                  <a:solidFill>
                    <a:schemeClr val="bg1"/>
                  </a:solidFill>
                </a:rPr>
                <a:t>=</a:t>
              </a:r>
              <a:r>
                <a:rPr lang="en-IN" dirty="0">
                  <a:solidFill>
                    <a:srgbClr val="FC5130"/>
                  </a:solidFill>
                </a:rPr>
                <a:t>data['</a:t>
              </a:r>
              <a:r>
                <a:rPr lang="en-IN" dirty="0">
                  <a:solidFill>
                    <a:schemeClr val="accent3">
                      <a:lumMod val="60000"/>
                      <a:lumOff val="40000"/>
                    </a:schemeClr>
                  </a:solidFill>
                </a:rPr>
                <a:t>Interventions</a:t>
              </a:r>
              <a:r>
                <a:rPr lang="en-IN" dirty="0">
                  <a:solidFill>
                    <a:srgbClr val="FC5130"/>
                  </a:solidFill>
                </a:rPr>
                <a:t>'].apply(</a:t>
              </a:r>
              <a:r>
                <a:rPr lang="en-IN" dirty="0" err="1">
                  <a:solidFill>
                    <a:srgbClr val="FFC000"/>
                  </a:solidFill>
                </a:rPr>
                <a:t>extract_intervention_types</a:t>
              </a:r>
              <a:r>
                <a:rPr lang="en-IN" dirty="0">
                  <a:solidFill>
                    <a:srgbClr val="FC5130"/>
                  </a:solidFill>
                </a:rPr>
                <a:t>)</a:t>
              </a:r>
            </a:p>
          </p:txBody>
        </p:sp>
      </p:grpSp>
      <p:sp>
        <p:nvSpPr>
          <p:cNvPr id="3" name="TextBox 2">
            <a:extLst>
              <a:ext uri="{FF2B5EF4-FFF2-40B4-BE49-F238E27FC236}">
                <a16:creationId xmlns:a16="http://schemas.microsoft.com/office/drawing/2014/main" id="{808FD4DE-D865-F199-6FE5-B18B51D023EE}"/>
              </a:ext>
            </a:extLst>
          </p:cNvPr>
          <p:cNvSpPr txBox="1"/>
          <p:nvPr/>
        </p:nvSpPr>
        <p:spPr>
          <a:xfrm>
            <a:off x="361160" y="1026581"/>
            <a:ext cx="10906279" cy="584775"/>
          </a:xfrm>
          <a:prstGeom prst="rect">
            <a:avLst/>
          </a:prstGeom>
          <a:noFill/>
        </p:spPr>
        <p:txBody>
          <a:bodyPr wrap="square" rtlCol="0">
            <a:spAutoFit/>
          </a:bodyPr>
          <a:lstStyle/>
          <a:p>
            <a:r>
              <a:rPr lang="en-US" sz="3200" dirty="0">
                <a:solidFill>
                  <a:srgbClr val="E3CFC8"/>
                </a:solidFill>
                <a:latin typeface="+mj-lt"/>
              </a:rPr>
              <a:t>Similarly, we can  conduct on various  terms such as</a:t>
            </a:r>
            <a:endParaRPr lang="en-IN" sz="3200" dirty="0">
              <a:solidFill>
                <a:srgbClr val="E3CFC8"/>
              </a:solidFill>
              <a:latin typeface="+mj-lt"/>
            </a:endParaRPr>
          </a:p>
        </p:txBody>
      </p:sp>
      <p:pic>
        <p:nvPicPr>
          <p:cNvPr id="19" name="Picture 18" descr="A graph with numbers and lines&#10;&#10;AI-generated content may be incorrect.">
            <a:extLst>
              <a:ext uri="{FF2B5EF4-FFF2-40B4-BE49-F238E27FC236}">
                <a16:creationId xmlns:a16="http://schemas.microsoft.com/office/drawing/2014/main" id="{610A10A1-B8E9-DF4B-AE48-B5822E9B2EF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79243" y="1653825"/>
            <a:ext cx="5423923" cy="4650968"/>
          </a:xfrm>
          <a:prstGeom prst="roundRect">
            <a:avLst>
              <a:gd name="adj" fmla="val 8594"/>
            </a:avLst>
          </a:prstGeom>
          <a:solidFill>
            <a:srgbClr val="FFFFFF">
              <a:shade val="85000"/>
            </a:srgbClr>
          </a:solidFill>
          <a:ln>
            <a:noFill/>
          </a:ln>
          <a:effectLst/>
        </p:spPr>
      </p:pic>
      <p:pic>
        <p:nvPicPr>
          <p:cNvPr id="21" name="Picture 20" descr="A screen shot of a graph&#10;&#10;AI-generated content may be incorrect.">
            <a:extLst>
              <a:ext uri="{FF2B5EF4-FFF2-40B4-BE49-F238E27FC236}">
                <a16:creationId xmlns:a16="http://schemas.microsoft.com/office/drawing/2014/main" id="{E6532E43-5119-8CFF-31BA-92536C30269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757604" y="1611356"/>
            <a:ext cx="4832916" cy="4647775"/>
          </a:xfrm>
          <a:prstGeom prst="roundRect">
            <a:avLst>
              <a:gd name="adj" fmla="val 8594"/>
            </a:avLst>
          </a:prstGeom>
          <a:solidFill>
            <a:srgbClr val="FFFFFF">
              <a:shade val="85000"/>
            </a:srgbClr>
          </a:solidFill>
          <a:ln>
            <a:noFill/>
          </a:ln>
          <a:effectLst/>
        </p:spPr>
      </p:pic>
      <p:sp>
        <p:nvSpPr>
          <p:cNvPr id="5" name="AutoShape 2">
            <a:extLst>
              <a:ext uri="{FF2B5EF4-FFF2-40B4-BE49-F238E27FC236}">
                <a16:creationId xmlns:a16="http://schemas.microsoft.com/office/drawing/2014/main" id="{D02D37E6-EA85-5AF6-E1F7-32FA7E25A138}"/>
              </a:ext>
            </a:extLst>
          </p:cNvPr>
          <p:cNvSpPr>
            <a:spLocks noChangeAspect="1" noChangeArrowheads="1"/>
          </p:cNvSpPr>
          <p:nvPr/>
        </p:nvSpPr>
        <p:spPr bwMode="auto">
          <a:xfrm>
            <a:off x="5943600" y="3276600"/>
            <a:ext cx="2821236" cy="282123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8" name="Picture 17" descr="A graph with numbers and a bar&#10;&#10;AI-generated content may be incorrect.">
            <a:extLst>
              <a:ext uri="{FF2B5EF4-FFF2-40B4-BE49-F238E27FC236}">
                <a16:creationId xmlns:a16="http://schemas.microsoft.com/office/drawing/2014/main" id="{4C6DB6E8-C26A-D085-FBFF-AECF29E7ACD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258996" y="1653825"/>
            <a:ext cx="3339566" cy="4172071"/>
          </a:xfrm>
          <a:prstGeom prst="roundRect">
            <a:avLst>
              <a:gd name="adj" fmla="val 8594"/>
            </a:avLst>
          </a:prstGeom>
          <a:solidFill>
            <a:srgbClr val="FFFFFF">
              <a:shade val="85000"/>
            </a:srgbClr>
          </a:solidFill>
          <a:ln>
            <a:noFill/>
          </a:ln>
          <a:effectLst/>
        </p:spPr>
      </p:pic>
    </p:spTree>
    <p:extLst>
      <p:ext uri="{BB962C8B-B14F-4D97-AF65-F5344CB8AC3E}">
        <p14:creationId xmlns:p14="http://schemas.microsoft.com/office/powerpoint/2010/main" val="173051762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50000">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14:bounceEnd="50000">
                                          <p:cBhvr additive="base">
                                            <p:cTn id="7" dur="2000" fill="hold"/>
                                            <p:tgtEl>
                                              <p:spTgt spid="41"/>
                                            </p:tgtEl>
                                            <p:attrNameLst>
                                              <p:attrName>ppt_x</p:attrName>
                                            </p:attrNameLst>
                                          </p:cBhvr>
                                          <p:tavLst>
                                            <p:tav tm="0">
                                              <p:val>
                                                <p:strVal val="#ppt_x"/>
                                              </p:val>
                                            </p:tav>
                                            <p:tav tm="100000">
                                              <p:val>
                                                <p:strVal val="#ppt_x"/>
                                              </p:val>
                                            </p:tav>
                                          </p:tavLst>
                                        </p:anim>
                                        <p:anim calcmode="lin" valueType="num" p14:bounceEnd="50000">
                                          <p:cBhvr additive="base">
                                            <p:cTn id="8" dur="20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2000" fill="hold"/>
                                            <p:tgtEl>
                                              <p:spTgt spid="41"/>
                                            </p:tgtEl>
                                            <p:attrNameLst>
                                              <p:attrName>ppt_x</p:attrName>
                                            </p:attrNameLst>
                                          </p:cBhvr>
                                          <p:tavLst>
                                            <p:tav tm="0">
                                              <p:val>
                                                <p:strVal val="#ppt_x"/>
                                              </p:val>
                                            </p:tav>
                                            <p:tav tm="100000">
                                              <p:val>
                                                <p:strVal val="#ppt_x"/>
                                              </p:val>
                                            </p:tav>
                                          </p:tavLst>
                                        </p:anim>
                                        <p:anim calcmode="lin" valueType="num">
                                          <p:cBhvr additive="base">
                                            <p:cTn id="8" dur="20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C5130"/>
        </a:solidFill>
        <a:effectLst/>
      </p:bgPr>
    </p:bg>
    <p:spTree>
      <p:nvGrpSpPr>
        <p:cNvPr id="1" name="">
          <a:extLst>
            <a:ext uri="{FF2B5EF4-FFF2-40B4-BE49-F238E27FC236}">
              <a16:creationId xmlns:a16="http://schemas.microsoft.com/office/drawing/2014/main" id="{14F22D3F-FB06-64FE-B45C-9C9D1FF8C6C1}"/>
            </a:ext>
          </a:extLst>
        </p:cNvPr>
        <p:cNvGrpSpPr/>
        <p:nvPr/>
      </p:nvGrpSpPr>
      <p:grpSpPr>
        <a:xfrm>
          <a:off x="0" y="0"/>
          <a:ext cx="0" cy="0"/>
          <a:chOff x="0" y="0"/>
          <a:chExt cx="0" cy="0"/>
        </a:xfrm>
      </p:grpSpPr>
      <p:sp>
        <p:nvSpPr>
          <p:cNvPr id="18" name="Oval 17">
            <a:extLst>
              <a:ext uri="{FF2B5EF4-FFF2-40B4-BE49-F238E27FC236}">
                <a16:creationId xmlns:a16="http://schemas.microsoft.com/office/drawing/2014/main" id="{40390A43-1BBD-854C-215E-BF729F420E3D}"/>
              </a:ext>
            </a:extLst>
          </p:cNvPr>
          <p:cNvSpPr/>
          <p:nvPr/>
        </p:nvSpPr>
        <p:spPr>
          <a:xfrm rot="718907">
            <a:off x="-2209370" y="-1092707"/>
            <a:ext cx="12047235" cy="9449470"/>
          </a:xfrm>
          <a:prstGeom prst="ellipse">
            <a:avLst/>
          </a:prstGeom>
          <a:gradFill flip="none" rotWithShape="1">
            <a:gsLst>
              <a:gs pos="13583">
                <a:srgbClr val="FC5130"/>
              </a:gs>
              <a:gs pos="0">
                <a:srgbClr val="FC5130"/>
              </a:gs>
              <a:gs pos="47000">
                <a:srgbClr val="FC5130"/>
              </a:gs>
              <a:gs pos="83000">
                <a:srgbClr val="0F1020"/>
              </a:gs>
              <a:gs pos="100000">
                <a:srgbClr val="0F1020"/>
              </a:gs>
            </a:gsLst>
            <a:path path="circle">
              <a:fillToRect l="100000" b="100000"/>
            </a:path>
            <a:tileRect t="-100000" r="-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973AC87A-1681-D945-E9F7-E43C3FA38CF3}"/>
              </a:ext>
            </a:extLst>
          </p:cNvPr>
          <p:cNvSpPr txBox="1"/>
          <p:nvPr/>
        </p:nvSpPr>
        <p:spPr>
          <a:xfrm>
            <a:off x="1018571" y="-6341740"/>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2" name="Group 1">
            <a:extLst>
              <a:ext uri="{FF2B5EF4-FFF2-40B4-BE49-F238E27FC236}">
                <a16:creationId xmlns:a16="http://schemas.microsoft.com/office/drawing/2014/main" id="{24BDA4CB-2C44-1F96-B3D7-7B1157DF0D2F}"/>
              </a:ext>
            </a:extLst>
          </p:cNvPr>
          <p:cNvGrpSpPr/>
          <p:nvPr/>
        </p:nvGrpSpPr>
        <p:grpSpPr>
          <a:xfrm>
            <a:off x="6770084" y="-7606934"/>
            <a:ext cx="6193562" cy="6731703"/>
            <a:chOff x="6770084" y="270980"/>
            <a:chExt cx="6193562" cy="6731703"/>
          </a:xfrm>
        </p:grpSpPr>
        <p:sp>
          <p:nvSpPr>
            <p:cNvPr id="7" name="Oval 6">
              <a:extLst>
                <a:ext uri="{FF2B5EF4-FFF2-40B4-BE49-F238E27FC236}">
                  <a16:creationId xmlns:a16="http://schemas.microsoft.com/office/drawing/2014/main" id="{2880A253-F01A-0DB9-AD4A-E9CDE808CD57}"/>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E5C23B51-F810-028D-5C1D-C08FAE3691BB}"/>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08DF9672-2829-CAA6-A594-E896FA68206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7614589"/>
            <a:ext cx="914400" cy="914400"/>
          </a:xfrm>
          <a:prstGeom prst="rect">
            <a:avLst/>
          </a:prstGeom>
        </p:spPr>
      </p:pic>
      <p:pic>
        <p:nvPicPr>
          <p:cNvPr id="10" name="Graphic 9" descr="Stethoscope with solid fill">
            <a:extLst>
              <a:ext uri="{FF2B5EF4-FFF2-40B4-BE49-F238E27FC236}">
                <a16:creationId xmlns:a16="http://schemas.microsoft.com/office/drawing/2014/main" id="{96F940FB-863D-DB4B-F392-CAC230B5D9D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2256776"/>
            <a:ext cx="914400" cy="914400"/>
          </a:xfrm>
          <a:prstGeom prst="rect">
            <a:avLst/>
          </a:prstGeom>
        </p:spPr>
      </p:pic>
      <p:pic>
        <p:nvPicPr>
          <p:cNvPr id="11" name="Graphic 10" descr="Stethoscope with solid fill">
            <a:extLst>
              <a:ext uri="{FF2B5EF4-FFF2-40B4-BE49-F238E27FC236}">
                <a16:creationId xmlns:a16="http://schemas.microsoft.com/office/drawing/2014/main" id="{16C8E489-2BA4-A6D4-B3C1-1962DA2CBE1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2531320"/>
            <a:ext cx="603785" cy="603785"/>
          </a:xfrm>
          <a:prstGeom prst="rect">
            <a:avLst/>
          </a:prstGeom>
        </p:spPr>
      </p:pic>
      <p:pic>
        <p:nvPicPr>
          <p:cNvPr id="12" name="Graphic 11" descr="Stethoscope with solid fill">
            <a:extLst>
              <a:ext uri="{FF2B5EF4-FFF2-40B4-BE49-F238E27FC236}">
                <a16:creationId xmlns:a16="http://schemas.microsoft.com/office/drawing/2014/main" id="{EFA8E47B-5F0B-D75B-7454-B9B94A6726F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6810814"/>
            <a:ext cx="401586" cy="401586"/>
          </a:xfrm>
          <a:prstGeom prst="rect">
            <a:avLst/>
          </a:prstGeom>
        </p:spPr>
      </p:pic>
      <p:pic>
        <p:nvPicPr>
          <p:cNvPr id="13" name="Graphic 12" descr="Stethoscope with solid fill">
            <a:extLst>
              <a:ext uri="{FF2B5EF4-FFF2-40B4-BE49-F238E27FC236}">
                <a16:creationId xmlns:a16="http://schemas.microsoft.com/office/drawing/2014/main" id="{4D149D5A-7CB7-96C4-218E-3260C477AF3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4782499"/>
            <a:ext cx="401586" cy="401586"/>
          </a:xfrm>
          <a:prstGeom prst="rect">
            <a:avLst/>
          </a:prstGeom>
        </p:spPr>
      </p:pic>
      <p:sp>
        <p:nvSpPr>
          <p:cNvPr id="16" name="TextBox 15">
            <a:extLst>
              <a:ext uri="{FF2B5EF4-FFF2-40B4-BE49-F238E27FC236}">
                <a16:creationId xmlns:a16="http://schemas.microsoft.com/office/drawing/2014/main" id="{9BE60E71-3B8D-C7B6-5BB5-165233D79627}"/>
              </a:ext>
            </a:extLst>
          </p:cNvPr>
          <p:cNvSpPr txBox="1"/>
          <p:nvPr/>
        </p:nvSpPr>
        <p:spPr>
          <a:xfrm>
            <a:off x="356560" y="7865521"/>
            <a:ext cx="14957793" cy="584775"/>
          </a:xfrm>
          <a:prstGeom prst="rect">
            <a:avLst/>
          </a:prstGeom>
          <a:noFill/>
        </p:spPr>
        <p:txBody>
          <a:bodyPr wrap="square" rtlCol="0">
            <a:spAutoFit/>
          </a:bodyPr>
          <a:lstStyle/>
          <a:p>
            <a:r>
              <a:rPr lang="en-US" sz="3200" dirty="0">
                <a:solidFill>
                  <a:srgbClr val="E3CFC8"/>
                </a:solidFill>
                <a:latin typeface="Unbounded ExtraBold" pitchFamily="2" charset="0"/>
              </a:rPr>
              <a:t>Analysis </a:t>
            </a:r>
            <a:r>
              <a:rPr lang="en-US" sz="1600" dirty="0">
                <a:solidFill>
                  <a:srgbClr val="E3CFC8"/>
                </a:solidFill>
                <a:latin typeface="Unbounded ExtraBold" pitchFamily="2" charset="0"/>
              </a:rPr>
              <a:t>(Most Commonly used Intervention)</a:t>
            </a:r>
            <a:endParaRPr lang="en-IN" sz="3200" dirty="0">
              <a:solidFill>
                <a:srgbClr val="E3CFC8"/>
              </a:solidFill>
              <a:latin typeface="Unbounded ExtraBold" pitchFamily="2" charset="0"/>
            </a:endParaRPr>
          </a:p>
        </p:txBody>
      </p:sp>
      <p:sp>
        <p:nvSpPr>
          <p:cNvPr id="6" name="TextBox 5">
            <a:extLst>
              <a:ext uri="{FF2B5EF4-FFF2-40B4-BE49-F238E27FC236}">
                <a16:creationId xmlns:a16="http://schemas.microsoft.com/office/drawing/2014/main" id="{FD7FA081-29D3-A378-8085-64BC7D6AAD7A}"/>
              </a:ext>
            </a:extLst>
          </p:cNvPr>
          <p:cNvSpPr txBox="1"/>
          <p:nvPr/>
        </p:nvSpPr>
        <p:spPr>
          <a:xfrm>
            <a:off x="6101498" y="-6339840"/>
            <a:ext cx="4830662" cy="2308324"/>
          </a:xfrm>
          <a:prstGeom prst="rect">
            <a:avLst/>
          </a:prstGeom>
          <a:noFill/>
        </p:spPr>
        <p:txBody>
          <a:bodyPr wrap="square" rtlCol="0">
            <a:spAutoFit/>
          </a:bodyPr>
          <a:lstStyle/>
          <a:p>
            <a:pPr algn="just"/>
            <a:r>
              <a:rPr lang="en-US" dirty="0">
                <a:solidFill>
                  <a:schemeClr val="tx1">
                    <a:alpha val="20000"/>
                  </a:schemeClr>
                </a:solidFill>
                <a:latin typeface="+mj-lt"/>
              </a:rPr>
              <a:t>Most dataset columns, like Rank, NCT Number, and Title, are complete. Significant missing data occurs in Results First Posted, Study Documents, Acronym, and Phases. Interventions and Locations have moderate gaps, while Outcome Measures, Study Designs, and others show minimal missing values. Targeted data handling is needed for high-missing-value columns.</a:t>
            </a:r>
            <a:endParaRPr lang="en-IN" dirty="0">
              <a:solidFill>
                <a:schemeClr val="tx1">
                  <a:alpha val="20000"/>
                </a:schemeClr>
              </a:solidFill>
              <a:latin typeface="+mj-lt"/>
            </a:endParaRPr>
          </a:p>
        </p:txBody>
      </p:sp>
      <p:sp>
        <p:nvSpPr>
          <p:cNvPr id="22" name="TextBox 21">
            <a:extLst>
              <a:ext uri="{FF2B5EF4-FFF2-40B4-BE49-F238E27FC236}">
                <a16:creationId xmlns:a16="http://schemas.microsoft.com/office/drawing/2014/main" id="{2FAA33E2-7739-08F5-2496-62029868EC7F}"/>
              </a:ext>
            </a:extLst>
          </p:cNvPr>
          <p:cNvSpPr txBox="1"/>
          <p:nvPr/>
        </p:nvSpPr>
        <p:spPr>
          <a:xfrm>
            <a:off x="6146800" y="-3495040"/>
            <a:ext cx="5120640" cy="923330"/>
          </a:xfrm>
          <a:prstGeom prst="rect">
            <a:avLst/>
          </a:prstGeom>
          <a:noFill/>
        </p:spPr>
        <p:txBody>
          <a:bodyPr wrap="square" rtlCol="0">
            <a:spAutoFit/>
          </a:bodyPr>
          <a:lstStyle/>
          <a:p>
            <a:pPr algn="just"/>
            <a:r>
              <a:rPr lang="en-US" i="1" dirty="0">
                <a:solidFill>
                  <a:schemeClr val="tx1">
                    <a:alpha val="20000"/>
                  </a:schemeClr>
                </a:solidFill>
              </a:rPr>
              <a:t>Acronym</a:t>
            </a:r>
            <a:r>
              <a:rPr lang="en-US" dirty="0">
                <a:solidFill>
                  <a:schemeClr val="tx1">
                    <a:alpha val="20000"/>
                  </a:schemeClr>
                </a:solidFill>
              </a:rPr>
              <a:t> (shorthand for study titles) or </a:t>
            </a:r>
            <a:r>
              <a:rPr lang="en-US" i="1" dirty="0">
                <a:solidFill>
                  <a:schemeClr val="tx1">
                    <a:alpha val="20000"/>
                  </a:schemeClr>
                </a:solidFill>
              </a:rPr>
              <a:t>Study Documents</a:t>
            </a:r>
            <a:r>
              <a:rPr lang="en-US" dirty="0">
                <a:solidFill>
                  <a:schemeClr val="tx1">
                    <a:alpha val="20000"/>
                  </a:schemeClr>
                </a:solidFill>
              </a:rPr>
              <a:t> (links to PDFs) might not be needed for our analysis then we shall remove it</a:t>
            </a:r>
            <a:endParaRPr lang="en-IN" dirty="0">
              <a:solidFill>
                <a:schemeClr val="tx1">
                  <a:alpha val="20000"/>
                </a:schemeClr>
              </a:solidFill>
            </a:endParaRPr>
          </a:p>
        </p:txBody>
      </p:sp>
      <p:grpSp>
        <p:nvGrpSpPr>
          <p:cNvPr id="41" name="Group 40">
            <a:extLst>
              <a:ext uri="{FF2B5EF4-FFF2-40B4-BE49-F238E27FC236}">
                <a16:creationId xmlns:a16="http://schemas.microsoft.com/office/drawing/2014/main" id="{9081A84D-20F3-C031-C4FF-1201B8F8AB5F}"/>
              </a:ext>
            </a:extLst>
          </p:cNvPr>
          <p:cNvGrpSpPr/>
          <p:nvPr/>
        </p:nvGrpSpPr>
        <p:grpSpPr>
          <a:xfrm>
            <a:off x="15049511" y="-4962001"/>
            <a:ext cx="5219092" cy="5117807"/>
            <a:chOff x="6395199" y="1492063"/>
            <a:chExt cx="5219092" cy="5117807"/>
          </a:xfrm>
        </p:grpSpPr>
        <p:sp>
          <p:nvSpPr>
            <p:cNvPr id="24" name="Rectangle: Rounded Corners 23">
              <a:extLst>
                <a:ext uri="{FF2B5EF4-FFF2-40B4-BE49-F238E27FC236}">
                  <a16:creationId xmlns:a16="http://schemas.microsoft.com/office/drawing/2014/main" id="{35AD52B3-7BF5-D410-AB7B-4457241FFA4E}"/>
                </a:ext>
              </a:extLst>
            </p:cNvPr>
            <p:cNvSpPr/>
            <p:nvPr/>
          </p:nvSpPr>
          <p:spPr>
            <a:xfrm>
              <a:off x="6395199" y="1492063"/>
              <a:ext cx="5219092" cy="5117807"/>
            </a:xfrm>
            <a:prstGeom prst="roundRect">
              <a:avLst>
                <a:gd name="adj" fmla="val 11918"/>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Rounded Corners 24">
              <a:extLst>
                <a:ext uri="{FF2B5EF4-FFF2-40B4-BE49-F238E27FC236}">
                  <a16:creationId xmlns:a16="http://schemas.microsoft.com/office/drawing/2014/main" id="{63EC438C-4340-2D0C-2CAD-0511269C05DD}"/>
                </a:ext>
              </a:extLst>
            </p:cNvPr>
            <p:cNvSpPr/>
            <p:nvPr/>
          </p:nvSpPr>
          <p:spPr>
            <a:xfrm>
              <a:off x="6614512" y="1589279"/>
              <a:ext cx="4776955" cy="529331"/>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5" name="TextBox 34">
              <a:extLst>
                <a:ext uri="{FF2B5EF4-FFF2-40B4-BE49-F238E27FC236}">
                  <a16:creationId xmlns:a16="http://schemas.microsoft.com/office/drawing/2014/main" id="{B501A290-0CF1-70F6-1096-40FC8BF860EE}"/>
                </a:ext>
              </a:extLst>
            </p:cNvPr>
            <p:cNvSpPr txBox="1"/>
            <p:nvPr/>
          </p:nvSpPr>
          <p:spPr>
            <a:xfrm>
              <a:off x="6806335" y="1639802"/>
              <a:ext cx="1485158"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36" name="Oval 35">
              <a:extLst>
                <a:ext uri="{FF2B5EF4-FFF2-40B4-BE49-F238E27FC236}">
                  <a16:creationId xmlns:a16="http://schemas.microsoft.com/office/drawing/2014/main" id="{52CADB39-7343-AD66-6AB8-79748F84256A}"/>
                </a:ext>
              </a:extLst>
            </p:cNvPr>
            <p:cNvSpPr/>
            <p:nvPr/>
          </p:nvSpPr>
          <p:spPr>
            <a:xfrm>
              <a:off x="10556260" y="1745430"/>
              <a:ext cx="180000" cy="180000"/>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Oval 36">
              <a:extLst>
                <a:ext uri="{FF2B5EF4-FFF2-40B4-BE49-F238E27FC236}">
                  <a16:creationId xmlns:a16="http://schemas.microsoft.com/office/drawing/2014/main" id="{6B0E0A76-A47D-B376-EA8A-897FE9C8E820}"/>
                </a:ext>
              </a:extLst>
            </p:cNvPr>
            <p:cNvSpPr/>
            <p:nvPr/>
          </p:nvSpPr>
          <p:spPr>
            <a:xfrm>
              <a:off x="10771693" y="1741050"/>
              <a:ext cx="180000" cy="180000"/>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Oval 37">
              <a:extLst>
                <a:ext uri="{FF2B5EF4-FFF2-40B4-BE49-F238E27FC236}">
                  <a16:creationId xmlns:a16="http://schemas.microsoft.com/office/drawing/2014/main" id="{EDAC01BC-3BCF-D667-40E8-C2A4060E1507}"/>
                </a:ext>
              </a:extLst>
            </p:cNvPr>
            <p:cNvSpPr/>
            <p:nvPr/>
          </p:nvSpPr>
          <p:spPr>
            <a:xfrm>
              <a:off x="10987127" y="1745430"/>
              <a:ext cx="180000" cy="180000"/>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TextBox 38">
              <a:extLst>
                <a:ext uri="{FF2B5EF4-FFF2-40B4-BE49-F238E27FC236}">
                  <a16:creationId xmlns:a16="http://schemas.microsoft.com/office/drawing/2014/main" id="{3CD4E5F5-DE85-64C9-A3D8-37985408A9F7}"/>
                </a:ext>
              </a:extLst>
            </p:cNvPr>
            <p:cNvSpPr txBox="1"/>
            <p:nvPr/>
          </p:nvSpPr>
          <p:spPr>
            <a:xfrm>
              <a:off x="6533463" y="2268989"/>
              <a:ext cx="4858004" cy="2585323"/>
            </a:xfrm>
            <a:prstGeom prst="rect">
              <a:avLst/>
            </a:prstGeom>
            <a:noFill/>
          </p:spPr>
          <p:txBody>
            <a:bodyPr wrap="square" rtlCol="0">
              <a:spAutoFit/>
            </a:bodyPr>
            <a:lstStyle/>
            <a:p>
              <a:r>
                <a:rPr lang="en-US" dirty="0">
                  <a:solidFill>
                    <a:srgbClr val="FC5130"/>
                  </a:solidFill>
                </a:rPr>
                <a:t>data['</a:t>
              </a:r>
              <a:r>
                <a:rPr lang="en-US" dirty="0">
                  <a:solidFill>
                    <a:schemeClr val="accent3">
                      <a:lumMod val="60000"/>
                      <a:lumOff val="40000"/>
                    </a:schemeClr>
                  </a:solidFill>
                </a:rPr>
                <a:t>Countries</a:t>
              </a:r>
              <a:r>
                <a:rPr lang="en-US" dirty="0">
                  <a:solidFill>
                    <a:srgbClr val="FC5130"/>
                  </a:solidFill>
                </a:rPr>
                <a:t>'] </a:t>
              </a:r>
              <a:r>
                <a:rPr lang="en-US" dirty="0">
                  <a:solidFill>
                    <a:schemeClr val="bg1"/>
                  </a:solidFill>
                </a:rPr>
                <a:t>=</a:t>
              </a:r>
              <a:r>
                <a:rPr lang="en-US" dirty="0">
                  <a:solidFill>
                    <a:srgbClr val="FC5130"/>
                  </a:solidFill>
                </a:rPr>
                <a:t>data['</a:t>
              </a:r>
              <a:r>
                <a:rPr lang="en-US" dirty="0">
                  <a:solidFill>
                    <a:schemeClr val="accent3">
                      <a:lumMod val="60000"/>
                      <a:lumOff val="40000"/>
                    </a:schemeClr>
                  </a:solidFill>
                </a:rPr>
                <a:t>Locations</a:t>
              </a:r>
              <a:r>
                <a:rPr lang="en-US" dirty="0">
                  <a:solidFill>
                    <a:srgbClr val="FC5130"/>
                  </a:solidFill>
                </a:rPr>
                <a:t>'].apply(</a:t>
              </a:r>
              <a:r>
                <a:rPr lang="en-US" dirty="0" err="1">
                  <a:solidFill>
                    <a:srgbClr val="FFC000"/>
                  </a:solidFill>
                </a:rPr>
                <a:t>extract_countries</a:t>
              </a:r>
              <a:r>
                <a:rPr lang="en-US" dirty="0">
                  <a:solidFill>
                    <a:srgbClr val="FC5130"/>
                  </a:solidFill>
                </a:rPr>
                <a:t>)</a:t>
              </a:r>
            </a:p>
            <a:p>
              <a:endParaRPr lang="en-US" dirty="0">
                <a:solidFill>
                  <a:srgbClr val="FFFF00"/>
                </a:solidFill>
              </a:endParaRPr>
            </a:p>
            <a:p>
              <a:r>
                <a:rPr lang="en-IN" dirty="0">
                  <a:solidFill>
                    <a:srgbClr val="FC5130"/>
                  </a:solidFill>
                </a:rPr>
                <a:t>data['</a:t>
              </a:r>
              <a:r>
                <a:rPr lang="en-IN" dirty="0">
                  <a:solidFill>
                    <a:schemeClr val="accent3">
                      <a:lumMod val="60000"/>
                      <a:lumOff val="40000"/>
                    </a:schemeClr>
                  </a:solidFill>
                </a:rPr>
                <a:t>Duration</a:t>
              </a:r>
              <a:r>
                <a:rPr lang="en-IN" dirty="0">
                  <a:solidFill>
                    <a:srgbClr val="FC5130"/>
                  </a:solidFill>
                </a:rPr>
                <a:t>']</a:t>
              </a:r>
              <a:r>
                <a:rPr lang="en-IN" dirty="0">
                  <a:solidFill>
                    <a:schemeClr val="bg1"/>
                  </a:solidFill>
                </a:rPr>
                <a:t>=</a:t>
              </a:r>
              <a:r>
                <a:rPr lang="en-IN" dirty="0" err="1">
                  <a:solidFill>
                    <a:srgbClr val="FFC000"/>
                  </a:solidFill>
                </a:rPr>
                <a:t>calculate_duration</a:t>
              </a:r>
              <a:r>
                <a:rPr lang="en-IN" dirty="0">
                  <a:solidFill>
                    <a:srgbClr val="FC5130"/>
                  </a:solidFill>
                </a:rPr>
                <a:t>(data['</a:t>
              </a:r>
              <a:r>
                <a:rPr lang="en-IN" dirty="0">
                  <a:solidFill>
                    <a:schemeClr val="accent3">
                      <a:lumMod val="60000"/>
                      <a:lumOff val="40000"/>
                    </a:schemeClr>
                  </a:solidFill>
                </a:rPr>
                <a:t>Start Date</a:t>
              </a:r>
              <a:r>
                <a:rPr lang="en-IN" dirty="0">
                  <a:solidFill>
                    <a:srgbClr val="FC5130"/>
                  </a:solidFill>
                </a:rPr>
                <a:t>'],data[</a:t>
              </a:r>
              <a:r>
                <a:rPr lang="en-IN" dirty="0">
                  <a:solidFill>
                    <a:schemeClr val="accent3">
                      <a:lumMod val="60000"/>
                      <a:lumOff val="40000"/>
                    </a:schemeClr>
                  </a:solidFill>
                </a:rPr>
                <a:t>'Completion Date</a:t>
              </a:r>
              <a:r>
                <a:rPr lang="en-IN" dirty="0">
                  <a:solidFill>
                    <a:srgbClr val="FC5130"/>
                  </a:solidFill>
                </a:rPr>
                <a:t>’])</a:t>
              </a:r>
            </a:p>
            <a:p>
              <a:endParaRPr lang="en-IN" dirty="0">
                <a:solidFill>
                  <a:srgbClr val="FC5130"/>
                </a:solidFill>
              </a:endParaRPr>
            </a:p>
            <a:p>
              <a:r>
                <a:rPr lang="en-IN" dirty="0">
                  <a:solidFill>
                    <a:srgbClr val="FC5130"/>
                  </a:solidFill>
                </a:rPr>
                <a:t>data[</a:t>
              </a:r>
              <a:r>
                <a:rPr lang="en-IN" dirty="0">
                  <a:solidFill>
                    <a:schemeClr val="accent3">
                      <a:lumMod val="60000"/>
                      <a:lumOff val="40000"/>
                    </a:schemeClr>
                  </a:solidFill>
                </a:rPr>
                <a:t>'Interventions Types</a:t>
              </a:r>
              <a:r>
                <a:rPr lang="en-IN" dirty="0">
                  <a:solidFill>
                    <a:srgbClr val="FC5130"/>
                  </a:solidFill>
                </a:rPr>
                <a:t>']</a:t>
              </a:r>
              <a:r>
                <a:rPr lang="en-IN" dirty="0">
                  <a:solidFill>
                    <a:schemeClr val="bg1"/>
                  </a:solidFill>
                </a:rPr>
                <a:t>=</a:t>
              </a:r>
              <a:r>
                <a:rPr lang="en-IN" dirty="0">
                  <a:solidFill>
                    <a:srgbClr val="FC5130"/>
                  </a:solidFill>
                </a:rPr>
                <a:t>data['</a:t>
              </a:r>
              <a:r>
                <a:rPr lang="en-IN" dirty="0">
                  <a:solidFill>
                    <a:schemeClr val="accent3">
                      <a:lumMod val="60000"/>
                      <a:lumOff val="40000"/>
                    </a:schemeClr>
                  </a:solidFill>
                </a:rPr>
                <a:t>Interventions</a:t>
              </a:r>
              <a:r>
                <a:rPr lang="en-IN" dirty="0">
                  <a:solidFill>
                    <a:srgbClr val="FC5130"/>
                  </a:solidFill>
                </a:rPr>
                <a:t>'].apply(</a:t>
              </a:r>
              <a:r>
                <a:rPr lang="en-IN" dirty="0" err="1">
                  <a:solidFill>
                    <a:srgbClr val="FFC000"/>
                  </a:solidFill>
                </a:rPr>
                <a:t>extract_intervention_types</a:t>
              </a:r>
              <a:r>
                <a:rPr lang="en-IN" dirty="0">
                  <a:solidFill>
                    <a:srgbClr val="FC5130"/>
                  </a:solidFill>
                </a:rPr>
                <a:t>)</a:t>
              </a:r>
            </a:p>
          </p:txBody>
        </p:sp>
      </p:grpSp>
      <p:sp>
        <p:nvSpPr>
          <p:cNvPr id="3" name="TextBox 2">
            <a:extLst>
              <a:ext uri="{FF2B5EF4-FFF2-40B4-BE49-F238E27FC236}">
                <a16:creationId xmlns:a16="http://schemas.microsoft.com/office/drawing/2014/main" id="{B0508D1F-40CF-B47A-52AC-7AF4E39A371C}"/>
              </a:ext>
            </a:extLst>
          </p:cNvPr>
          <p:cNvSpPr txBox="1"/>
          <p:nvPr/>
        </p:nvSpPr>
        <p:spPr>
          <a:xfrm>
            <a:off x="361160" y="8585621"/>
            <a:ext cx="10906279" cy="584775"/>
          </a:xfrm>
          <a:prstGeom prst="rect">
            <a:avLst/>
          </a:prstGeom>
          <a:noFill/>
        </p:spPr>
        <p:txBody>
          <a:bodyPr wrap="square" rtlCol="0">
            <a:spAutoFit/>
          </a:bodyPr>
          <a:lstStyle/>
          <a:p>
            <a:r>
              <a:rPr lang="en-US" sz="3200" dirty="0">
                <a:solidFill>
                  <a:srgbClr val="E3CFC8"/>
                </a:solidFill>
                <a:latin typeface="+mj-lt"/>
              </a:rPr>
              <a:t>Similarly, we can  conduct on various  terms such as</a:t>
            </a:r>
            <a:endParaRPr lang="en-IN" sz="3200" dirty="0">
              <a:solidFill>
                <a:srgbClr val="E3CFC8"/>
              </a:solidFill>
              <a:latin typeface="+mj-lt"/>
            </a:endParaRPr>
          </a:p>
        </p:txBody>
      </p:sp>
      <p:pic>
        <p:nvPicPr>
          <p:cNvPr id="15" name="Picture 14" descr="A blue pie chart with white text&#10;&#10;AI-generated content may be incorrect.">
            <a:extLst>
              <a:ext uri="{FF2B5EF4-FFF2-40B4-BE49-F238E27FC236}">
                <a16:creationId xmlns:a16="http://schemas.microsoft.com/office/drawing/2014/main" id="{CECEAA8D-4E49-807B-9B93-F26C9A8685B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14788" y="1676361"/>
            <a:ext cx="5818345" cy="4647775"/>
          </a:xfrm>
          <a:prstGeom prst="roundRect">
            <a:avLst>
              <a:gd name="adj" fmla="val 8594"/>
            </a:avLst>
          </a:prstGeom>
          <a:solidFill>
            <a:srgbClr val="FFFFFF">
              <a:shade val="85000"/>
            </a:srgbClr>
          </a:solidFill>
          <a:ln>
            <a:noFill/>
          </a:ln>
          <a:effectLst/>
        </p:spPr>
      </p:pic>
      <p:pic>
        <p:nvPicPr>
          <p:cNvPr id="19" name="Picture 18" descr="A graph with numbers and lines&#10;&#10;AI-generated content may be incorrect.">
            <a:extLst>
              <a:ext uri="{FF2B5EF4-FFF2-40B4-BE49-F238E27FC236}">
                <a16:creationId xmlns:a16="http://schemas.microsoft.com/office/drawing/2014/main" id="{74FC9E03-8F31-A30F-1D08-8110FB6F02A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079243" y="1653825"/>
            <a:ext cx="5423923" cy="4650968"/>
          </a:xfrm>
          <a:prstGeom prst="roundRect">
            <a:avLst>
              <a:gd name="adj" fmla="val 8594"/>
            </a:avLst>
          </a:prstGeom>
          <a:solidFill>
            <a:srgbClr val="FFFFFF">
              <a:shade val="85000"/>
            </a:srgbClr>
          </a:solidFill>
          <a:ln>
            <a:noFill/>
          </a:ln>
          <a:effectLst/>
        </p:spPr>
      </p:pic>
      <p:pic>
        <p:nvPicPr>
          <p:cNvPr id="21" name="Picture 20" descr="A screen shot of a graph&#10;&#10;AI-generated content may be incorrect.">
            <a:extLst>
              <a:ext uri="{FF2B5EF4-FFF2-40B4-BE49-F238E27FC236}">
                <a16:creationId xmlns:a16="http://schemas.microsoft.com/office/drawing/2014/main" id="{A56745AF-8E59-EFE2-4FCC-979AAE7DB18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664197" y="9170396"/>
            <a:ext cx="4832916" cy="4647775"/>
          </a:xfrm>
          <a:prstGeom prst="roundRect">
            <a:avLst>
              <a:gd name="adj" fmla="val 8594"/>
            </a:avLst>
          </a:prstGeom>
          <a:solidFill>
            <a:srgbClr val="FFFFFF">
              <a:shade val="85000"/>
            </a:srgbClr>
          </a:solidFill>
          <a:ln>
            <a:noFill/>
          </a:ln>
          <a:effectLst/>
        </p:spPr>
      </p:pic>
      <p:sp>
        <p:nvSpPr>
          <p:cNvPr id="5" name="TextBox 4">
            <a:extLst>
              <a:ext uri="{FF2B5EF4-FFF2-40B4-BE49-F238E27FC236}">
                <a16:creationId xmlns:a16="http://schemas.microsoft.com/office/drawing/2014/main" id="{2EA1732B-0526-2ED0-C069-913E0D0B8E10}"/>
              </a:ext>
            </a:extLst>
          </p:cNvPr>
          <p:cNvSpPr txBox="1"/>
          <p:nvPr/>
        </p:nvSpPr>
        <p:spPr>
          <a:xfrm>
            <a:off x="356560" y="267618"/>
            <a:ext cx="3171841" cy="584775"/>
          </a:xfrm>
          <a:prstGeom prst="rect">
            <a:avLst/>
          </a:prstGeom>
          <a:noFill/>
        </p:spPr>
        <p:txBody>
          <a:bodyPr wrap="square" rtlCol="0">
            <a:spAutoFit/>
          </a:bodyPr>
          <a:lstStyle/>
          <a:p>
            <a:r>
              <a:rPr lang="en-US" sz="3200" dirty="0">
                <a:solidFill>
                  <a:srgbClr val="E3CFC8"/>
                </a:solidFill>
                <a:latin typeface="Unbounded ExtraBold" pitchFamily="2" charset="0"/>
              </a:rPr>
              <a:t>Conclusion </a:t>
            </a:r>
            <a:endParaRPr lang="en-IN" sz="3200" dirty="0">
              <a:solidFill>
                <a:srgbClr val="E3CFC8"/>
              </a:solidFill>
              <a:latin typeface="Unbounded ExtraBold" pitchFamily="2" charset="0"/>
            </a:endParaRPr>
          </a:p>
        </p:txBody>
      </p:sp>
      <p:pic>
        <p:nvPicPr>
          <p:cNvPr id="14" name="Picture 2" descr="Story pin image">
            <a:extLst>
              <a:ext uri="{FF2B5EF4-FFF2-40B4-BE49-F238E27FC236}">
                <a16:creationId xmlns:a16="http://schemas.microsoft.com/office/drawing/2014/main" id="{8E7B6C61-1E58-98E6-E008-4F1E9430668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272463" y="0"/>
            <a:ext cx="3919537" cy="6858000"/>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935E6D73-4026-AFC9-DDA8-28FA7527A993}"/>
              </a:ext>
            </a:extLst>
          </p:cNvPr>
          <p:cNvSpPr txBox="1"/>
          <p:nvPr/>
        </p:nvSpPr>
        <p:spPr>
          <a:xfrm>
            <a:off x="897504" y="1082011"/>
            <a:ext cx="6296433" cy="4893647"/>
          </a:xfrm>
          <a:prstGeom prst="rect">
            <a:avLst/>
          </a:prstGeom>
          <a:noFill/>
        </p:spPr>
        <p:txBody>
          <a:bodyPr wrap="square" rtlCol="0">
            <a:spAutoFit/>
          </a:bodyPr>
          <a:lstStyle/>
          <a:p>
            <a:r>
              <a:rPr lang="en-US" sz="2400" dirty="0">
                <a:solidFill>
                  <a:srgbClr val="FFFAFF"/>
                </a:solidFill>
                <a:latin typeface="+mj-lt"/>
              </a:rPr>
              <a:t>This project presents a comprehensive analysis of global COVID-19 clinical trials using Python. The </a:t>
            </a:r>
            <a:r>
              <a:rPr lang="en-US" sz="2400" dirty="0" err="1">
                <a:solidFill>
                  <a:srgbClr val="FFFAFF"/>
                </a:solidFill>
                <a:latin typeface="+mj-lt"/>
              </a:rPr>
              <a:t>Jupyter</a:t>
            </a:r>
            <a:r>
              <a:rPr lang="en-US" sz="2400" dirty="0">
                <a:solidFill>
                  <a:srgbClr val="FFFAFF"/>
                </a:solidFill>
                <a:latin typeface="+mj-lt"/>
              </a:rPr>
              <a:t> Notebook demonstrates key data science skills: importing and cleaning raw trial data, parsing complex fields (like locations and dates), and extracting insights such as intervention types, enrollment distributions, and study durations. Visualizations and code logic explore patterns in trial status, geographic reach, and trial design. Combined with Tableau visuals and a presentation, this work showcases a complete data analysis pipeline from raw data to insight communication.</a:t>
            </a:r>
            <a:endParaRPr lang="en-IN" sz="2400" dirty="0">
              <a:solidFill>
                <a:srgbClr val="FFFAFF"/>
              </a:solidFill>
              <a:latin typeface="+mj-lt"/>
            </a:endParaRPr>
          </a:p>
        </p:txBody>
      </p:sp>
    </p:spTree>
    <p:extLst>
      <p:ext uri="{BB962C8B-B14F-4D97-AF65-F5344CB8AC3E}">
        <p14:creationId xmlns:p14="http://schemas.microsoft.com/office/powerpoint/2010/main" val="19437007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50000">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14:bounceEnd="50000">
                                          <p:cBhvr additive="base">
                                            <p:cTn id="7" dur="2000" fill="hold"/>
                                            <p:tgtEl>
                                              <p:spTgt spid="41"/>
                                            </p:tgtEl>
                                            <p:attrNameLst>
                                              <p:attrName>ppt_x</p:attrName>
                                            </p:attrNameLst>
                                          </p:cBhvr>
                                          <p:tavLst>
                                            <p:tav tm="0">
                                              <p:val>
                                                <p:strVal val="#ppt_x"/>
                                              </p:val>
                                            </p:tav>
                                            <p:tav tm="100000">
                                              <p:val>
                                                <p:strVal val="#ppt_x"/>
                                              </p:val>
                                            </p:tav>
                                          </p:tavLst>
                                        </p:anim>
                                        <p:anim calcmode="lin" valueType="num" p14:bounceEnd="50000">
                                          <p:cBhvr additive="base">
                                            <p:cTn id="8" dur="20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2000" fill="hold"/>
                                            <p:tgtEl>
                                              <p:spTgt spid="41"/>
                                            </p:tgtEl>
                                            <p:attrNameLst>
                                              <p:attrName>ppt_x</p:attrName>
                                            </p:attrNameLst>
                                          </p:cBhvr>
                                          <p:tavLst>
                                            <p:tav tm="0">
                                              <p:val>
                                                <p:strVal val="#ppt_x"/>
                                              </p:val>
                                            </p:tav>
                                            <p:tav tm="100000">
                                              <p:val>
                                                <p:strVal val="#ppt_x"/>
                                              </p:val>
                                            </p:tav>
                                          </p:tavLst>
                                        </p:anim>
                                        <p:anim calcmode="lin" valueType="num">
                                          <p:cBhvr additive="base">
                                            <p:cTn id="8" dur="20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C5130"/>
        </a:solidFill>
        <a:effectLst/>
      </p:bgPr>
    </p:bg>
    <p:spTree>
      <p:nvGrpSpPr>
        <p:cNvPr id="1" name="">
          <a:extLst>
            <a:ext uri="{FF2B5EF4-FFF2-40B4-BE49-F238E27FC236}">
              <a16:creationId xmlns:a16="http://schemas.microsoft.com/office/drawing/2014/main" id="{BFAA4ADF-6D6F-9FDA-973D-42004968BE5D}"/>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8A13A027-ABBA-396C-00DC-FF7E3633EDA3}"/>
              </a:ext>
            </a:extLst>
          </p:cNvPr>
          <p:cNvSpPr txBox="1"/>
          <p:nvPr/>
        </p:nvSpPr>
        <p:spPr>
          <a:xfrm>
            <a:off x="1018571" y="-6341740"/>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2" name="Group 1">
            <a:extLst>
              <a:ext uri="{FF2B5EF4-FFF2-40B4-BE49-F238E27FC236}">
                <a16:creationId xmlns:a16="http://schemas.microsoft.com/office/drawing/2014/main" id="{E8BC7304-81F6-5C8C-753B-8ACBD7FF00CD}"/>
              </a:ext>
            </a:extLst>
          </p:cNvPr>
          <p:cNvGrpSpPr/>
          <p:nvPr/>
        </p:nvGrpSpPr>
        <p:grpSpPr>
          <a:xfrm>
            <a:off x="6770084" y="-7606934"/>
            <a:ext cx="6193562" cy="6731703"/>
            <a:chOff x="6770084" y="270980"/>
            <a:chExt cx="6193562" cy="6731703"/>
          </a:xfrm>
        </p:grpSpPr>
        <p:sp>
          <p:nvSpPr>
            <p:cNvPr id="7" name="Oval 6">
              <a:extLst>
                <a:ext uri="{FF2B5EF4-FFF2-40B4-BE49-F238E27FC236}">
                  <a16:creationId xmlns:a16="http://schemas.microsoft.com/office/drawing/2014/main" id="{61073B0C-037F-8CC5-D9C6-398A61336A25}"/>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B15D8779-CA89-4973-7A5D-FD4E14C340F8}"/>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55E232F8-FDFA-F857-A6AD-140E2076545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7614589"/>
            <a:ext cx="914400" cy="914400"/>
          </a:xfrm>
          <a:prstGeom prst="rect">
            <a:avLst/>
          </a:prstGeom>
        </p:spPr>
      </p:pic>
      <p:pic>
        <p:nvPicPr>
          <p:cNvPr id="10" name="Graphic 9" descr="Stethoscope with solid fill">
            <a:extLst>
              <a:ext uri="{FF2B5EF4-FFF2-40B4-BE49-F238E27FC236}">
                <a16:creationId xmlns:a16="http://schemas.microsoft.com/office/drawing/2014/main" id="{F199FEE2-86EF-B81E-5557-2ABE595F80D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2256776"/>
            <a:ext cx="914400" cy="914400"/>
          </a:xfrm>
          <a:prstGeom prst="rect">
            <a:avLst/>
          </a:prstGeom>
        </p:spPr>
      </p:pic>
      <p:pic>
        <p:nvPicPr>
          <p:cNvPr id="11" name="Graphic 10" descr="Stethoscope with solid fill">
            <a:extLst>
              <a:ext uri="{FF2B5EF4-FFF2-40B4-BE49-F238E27FC236}">
                <a16:creationId xmlns:a16="http://schemas.microsoft.com/office/drawing/2014/main" id="{0B935474-C9CB-4189-A40D-3BBFCB7096A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2531320"/>
            <a:ext cx="603785" cy="603785"/>
          </a:xfrm>
          <a:prstGeom prst="rect">
            <a:avLst/>
          </a:prstGeom>
        </p:spPr>
      </p:pic>
      <p:sp>
        <p:nvSpPr>
          <p:cNvPr id="16" name="Oval 15">
            <a:extLst>
              <a:ext uri="{FF2B5EF4-FFF2-40B4-BE49-F238E27FC236}">
                <a16:creationId xmlns:a16="http://schemas.microsoft.com/office/drawing/2014/main" id="{018E5FCD-4069-E4A8-F965-3D07CDA1F24B}"/>
              </a:ext>
            </a:extLst>
          </p:cNvPr>
          <p:cNvSpPr/>
          <p:nvPr/>
        </p:nvSpPr>
        <p:spPr>
          <a:xfrm rot="718907">
            <a:off x="-2209370" y="-1092707"/>
            <a:ext cx="12047235" cy="9449470"/>
          </a:xfrm>
          <a:prstGeom prst="ellipse">
            <a:avLst/>
          </a:prstGeom>
          <a:gradFill flip="none" rotWithShape="1">
            <a:gsLst>
              <a:gs pos="13583">
                <a:srgbClr val="FC5130"/>
              </a:gs>
              <a:gs pos="0">
                <a:srgbClr val="FC5130"/>
              </a:gs>
              <a:gs pos="47000">
                <a:srgbClr val="FC5130"/>
              </a:gs>
              <a:gs pos="83000">
                <a:srgbClr val="0F1020"/>
              </a:gs>
              <a:gs pos="100000">
                <a:srgbClr val="0F1020"/>
              </a:gs>
            </a:gsLst>
            <a:path path="circle">
              <a:fillToRect l="100000" b="100000"/>
            </a:path>
            <a:tileRect t="-100000" r="-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2" name="Graphic 11" descr="Stethoscope with solid fill">
            <a:extLst>
              <a:ext uri="{FF2B5EF4-FFF2-40B4-BE49-F238E27FC236}">
                <a16:creationId xmlns:a16="http://schemas.microsoft.com/office/drawing/2014/main" id="{A100A80A-95F9-4C45-463E-8AB52A12612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6810814"/>
            <a:ext cx="401586" cy="401586"/>
          </a:xfrm>
          <a:prstGeom prst="rect">
            <a:avLst/>
          </a:prstGeom>
        </p:spPr>
      </p:pic>
      <p:pic>
        <p:nvPicPr>
          <p:cNvPr id="13" name="Graphic 12" descr="Stethoscope with solid fill">
            <a:extLst>
              <a:ext uri="{FF2B5EF4-FFF2-40B4-BE49-F238E27FC236}">
                <a16:creationId xmlns:a16="http://schemas.microsoft.com/office/drawing/2014/main" id="{12534479-2D12-5FD0-7500-0635980CD9B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4782499"/>
            <a:ext cx="401586" cy="401586"/>
          </a:xfrm>
          <a:prstGeom prst="rect">
            <a:avLst/>
          </a:prstGeom>
        </p:spPr>
      </p:pic>
      <p:grpSp>
        <p:nvGrpSpPr>
          <p:cNvPr id="6" name="Group 5">
            <a:extLst>
              <a:ext uri="{FF2B5EF4-FFF2-40B4-BE49-F238E27FC236}">
                <a16:creationId xmlns:a16="http://schemas.microsoft.com/office/drawing/2014/main" id="{5AD308BF-627E-312C-FA69-CFDBFB62A021}"/>
              </a:ext>
            </a:extLst>
          </p:cNvPr>
          <p:cNvGrpSpPr/>
          <p:nvPr/>
        </p:nvGrpSpPr>
        <p:grpSpPr>
          <a:xfrm>
            <a:off x="6346230" y="783521"/>
            <a:ext cx="5409000" cy="5486400"/>
            <a:chOff x="6346230" y="783521"/>
            <a:chExt cx="5409000" cy="5486400"/>
          </a:xfrm>
          <a:effectLst>
            <a:outerShdw blurRad="50800" dist="38100" dir="10800000" algn="r" rotWithShape="0">
              <a:prstClr val="black">
                <a:alpha val="40000"/>
              </a:prstClr>
            </a:outerShdw>
          </a:effectLst>
          <a:scene3d>
            <a:camera prst="orthographicFront">
              <a:rot lat="0" lon="0" rev="0"/>
            </a:camera>
            <a:lightRig rig="contrasting" dir="t">
              <a:rot lat="0" lon="0" rev="7800000"/>
            </a:lightRig>
          </a:scene3d>
        </p:grpSpPr>
        <p:sp>
          <p:nvSpPr>
            <p:cNvPr id="5" name="Rectangle: Rounded Corners 4">
              <a:extLst>
                <a:ext uri="{FF2B5EF4-FFF2-40B4-BE49-F238E27FC236}">
                  <a16:creationId xmlns:a16="http://schemas.microsoft.com/office/drawing/2014/main" id="{E612B9FC-E927-78A8-323D-3682EA6DAD51}"/>
                </a:ext>
              </a:extLst>
            </p:cNvPr>
            <p:cNvSpPr/>
            <p:nvPr/>
          </p:nvSpPr>
          <p:spPr>
            <a:xfrm>
              <a:off x="6346230" y="783521"/>
              <a:ext cx="5409000" cy="5486400"/>
            </a:xfrm>
            <a:prstGeom prst="roundRect">
              <a:avLst/>
            </a:prstGeom>
            <a:gradFill flip="none" rotWithShape="1">
              <a:gsLst>
                <a:gs pos="0">
                  <a:srgbClr val="E3CFC8"/>
                </a:gs>
                <a:gs pos="71000">
                  <a:srgbClr val="FC5130"/>
                </a:gs>
                <a:gs pos="100000">
                  <a:srgbClr val="FC5130"/>
                </a:gs>
              </a:gsLst>
              <a:lin ang="16200000" scaled="1"/>
              <a:tileRect/>
            </a:gradFill>
            <a:ln>
              <a:noFill/>
            </a:ln>
            <a:effectLst/>
            <a:sp3d>
              <a:bevelT w="139700" h="1397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050" name="Picture 2" descr="This may contain: a bust wearing a face mask against a purple sky">
              <a:extLst>
                <a:ext uri="{FF2B5EF4-FFF2-40B4-BE49-F238E27FC236}">
                  <a16:creationId xmlns:a16="http://schemas.microsoft.com/office/drawing/2014/main" id="{B1BD6C99-5D7A-1C9A-0F25-E104B6C245AB}"/>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32473" y1="87636" x2="50000" y2="89946"/>
                        </a14:backgroundRemoval>
                      </a14:imgEffect>
                    </a14:imgLayer>
                  </a14:imgProps>
                </a:ext>
                <a:ext uri="{28A0092B-C50C-407E-A947-70E740481C1C}">
                  <a14:useLocalDpi xmlns:a14="http://schemas.microsoft.com/office/drawing/2010/main" val="0"/>
                </a:ext>
              </a:extLst>
            </a:blip>
            <a:srcRect/>
            <a:stretch>
              <a:fillRect/>
            </a:stretch>
          </p:blipFill>
          <p:spPr bwMode="auto">
            <a:xfrm>
              <a:off x="6481150" y="783521"/>
              <a:ext cx="5139159" cy="5139159"/>
            </a:xfrm>
            <a:prstGeom prst="rect">
              <a:avLst/>
            </a:prstGeom>
            <a:noFill/>
            <a:ln>
              <a:noFill/>
            </a:ln>
            <a:effectLst/>
            <a:sp3d>
              <a:bevelT w="139700" h="139700"/>
            </a:sp3d>
            <a:extLst>
              <a:ext uri="{909E8E84-426E-40DD-AFC4-6F175D3DCCD1}">
                <a14:hiddenFill xmlns:a14="http://schemas.microsoft.com/office/drawing/2010/main">
                  <a:solidFill>
                    <a:srgbClr val="FFFFFF"/>
                  </a:solidFill>
                </a14:hiddenFill>
              </a:ext>
            </a:extLst>
          </p:spPr>
        </p:pic>
      </p:grpSp>
      <p:grpSp>
        <p:nvGrpSpPr>
          <p:cNvPr id="14" name="Group 13">
            <a:extLst>
              <a:ext uri="{FF2B5EF4-FFF2-40B4-BE49-F238E27FC236}">
                <a16:creationId xmlns:a16="http://schemas.microsoft.com/office/drawing/2014/main" id="{EB8E6F13-5606-C3C8-648C-FEDAC90E7988}"/>
              </a:ext>
            </a:extLst>
          </p:cNvPr>
          <p:cNvGrpSpPr/>
          <p:nvPr/>
        </p:nvGrpSpPr>
        <p:grpSpPr>
          <a:xfrm>
            <a:off x="435682" y="783521"/>
            <a:ext cx="5614668" cy="5640562"/>
            <a:chOff x="435682" y="783521"/>
            <a:chExt cx="5614668" cy="5640562"/>
          </a:xfrm>
          <a:effectLst>
            <a:outerShdw blurRad="50800" dist="38100" algn="l" rotWithShape="0">
              <a:prstClr val="black">
                <a:alpha val="40000"/>
              </a:prstClr>
            </a:outerShdw>
          </a:effectLst>
          <a:scene3d>
            <a:camera prst="orthographicFront">
              <a:rot lat="0" lon="0" rev="0"/>
            </a:camera>
            <a:lightRig rig="contrasting" dir="t">
              <a:rot lat="0" lon="0" rev="1500000"/>
            </a:lightRig>
          </a:scene3d>
        </p:grpSpPr>
        <p:sp>
          <p:nvSpPr>
            <p:cNvPr id="3" name="Rectangle: Rounded Corners 2">
              <a:extLst>
                <a:ext uri="{FF2B5EF4-FFF2-40B4-BE49-F238E27FC236}">
                  <a16:creationId xmlns:a16="http://schemas.microsoft.com/office/drawing/2014/main" id="{7108B708-352F-F0DE-F920-1E071F487F9A}"/>
                </a:ext>
              </a:extLst>
            </p:cNvPr>
            <p:cNvSpPr/>
            <p:nvPr/>
          </p:nvSpPr>
          <p:spPr>
            <a:xfrm>
              <a:off x="435682" y="783521"/>
              <a:ext cx="5614668" cy="5486400"/>
            </a:xfrm>
            <a:prstGeom prst="roundRect">
              <a:avLst>
                <a:gd name="adj" fmla="val 9494"/>
              </a:avLst>
            </a:prstGeom>
            <a:solidFill>
              <a:srgbClr val="FFFAFF"/>
            </a:solidFill>
            <a:ln>
              <a:noFill/>
            </a:ln>
            <a:effectLst>
              <a:outerShdw blurRad="149987" dist="250190" dir="8460000" algn="ctr">
                <a:srgbClr val="000000">
                  <a:alpha val="28000"/>
                </a:srgbClr>
              </a:outerShdw>
            </a:effectLst>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3A1EA469-1A4E-D45E-0CF8-3447FDDC7151}"/>
                </a:ext>
              </a:extLst>
            </p:cNvPr>
            <p:cNvSpPr txBox="1"/>
            <p:nvPr/>
          </p:nvSpPr>
          <p:spPr>
            <a:xfrm>
              <a:off x="605625" y="1161104"/>
              <a:ext cx="5274781" cy="5262979"/>
            </a:xfrm>
            <a:prstGeom prst="rect">
              <a:avLst/>
            </a:prstGeom>
            <a:noFill/>
            <a:ln>
              <a:noFill/>
            </a:ln>
            <a:effectLst>
              <a:outerShdw blurRad="149987" dist="250190" dir="8460000" algn="ctr">
                <a:srgbClr val="000000">
                  <a:alpha val="28000"/>
                </a:srgbClr>
              </a:outerShdw>
            </a:effectLst>
            <a:sp3d prstMaterial="metal">
              <a:bevelT w="88900" h="88900"/>
            </a:sp3d>
          </p:spPr>
          <p:txBody>
            <a:bodyPr wrap="square" rtlCol="0">
              <a:spAutoFit/>
            </a:bodyPr>
            <a:lstStyle/>
            <a:p>
              <a:r>
                <a:rPr lang="en-US" sz="2400" b="1" dirty="0">
                  <a:latin typeface="Aptos Display" panose="020B0004020202020204" pitchFamily="34" charset="0"/>
                </a:rPr>
                <a:t>Objective</a:t>
              </a:r>
              <a:r>
                <a:rPr lang="en-US" sz="2400" dirty="0">
                  <a:latin typeface="Aptos Display" panose="020B0004020202020204" pitchFamily="34" charset="0"/>
                </a:rPr>
                <a:t>: To explore the characteristics of COVID-19 </a:t>
              </a:r>
              <a:r>
                <a:rPr lang="en-US" sz="2200" dirty="0">
                  <a:latin typeface="Aptos Display" panose="020B0004020202020204" pitchFamily="34" charset="0"/>
                </a:rPr>
                <a:t>clinical</a:t>
              </a:r>
              <a:r>
                <a:rPr lang="en-US" sz="2400" dirty="0">
                  <a:latin typeface="Aptos Display" panose="020B0004020202020204" pitchFamily="34" charset="0"/>
                </a:rPr>
                <a:t> trials, including status, phases, study designs, and demographics, using a dataset from ClinicalTrials.gov.</a:t>
              </a:r>
            </a:p>
            <a:p>
              <a:r>
                <a:rPr lang="en-US" sz="2400" b="1" dirty="0">
                  <a:latin typeface="Aptos Display" panose="020B0004020202020204" pitchFamily="34" charset="0"/>
                </a:rPr>
                <a:t>Dataset Source</a:t>
              </a:r>
              <a:r>
                <a:rPr lang="en-US" sz="2400" dirty="0">
                  <a:latin typeface="Aptos Display" panose="020B0004020202020204" pitchFamily="34" charset="0"/>
                </a:rPr>
                <a:t>: ClinicalTrials.gov, maintained by the U.S. National Library of Medicine, providing publicly available data on clinical studies worldwide.</a:t>
              </a:r>
            </a:p>
            <a:p>
              <a:r>
                <a:rPr lang="en-US" sz="2400" b="1" dirty="0">
                  <a:latin typeface="Aptos Display" panose="020B0004020202020204" pitchFamily="34" charset="0"/>
                </a:rPr>
                <a:t>Dataset Description</a:t>
              </a:r>
              <a:r>
                <a:rPr lang="en-US" sz="2400" dirty="0">
                  <a:latin typeface="Aptos Display" panose="020B0004020202020204" pitchFamily="34" charset="0"/>
                </a:rPr>
                <a:t>: Consists of XML files (each representing a study with a unique NCT number) and a CSV file with key trial information.</a:t>
              </a:r>
            </a:p>
            <a:p>
              <a:endParaRPr lang="en-IN" sz="2400" dirty="0">
                <a:latin typeface="Aptos Display" panose="020B0004020202020204" pitchFamily="34" charset="0"/>
              </a:endParaRPr>
            </a:p>
          </p:txBody>
        </p:sp>
      </p:grpSp>
      <p:sp>
        <p:nvSpPr>
          <p:cNvPr id="15" name="TextBox 14">
            <a:extLst>
              <a:ext uri="{FF2B5EF4-FFF2-40B4-BE49-F238E27FC236}">
                <a16:creationId xmlns:a16="http://schemas.microsoft.com/office/drawing/2014/main" id="{2822EF69-087C-6319-C08E-7E139852CD10}"/>
              </a:ext>
            </a:extLst>
          </p:cNvPr>
          <p:cNvSpPr txBox="1"/>
          <p:nvPr/>
        </p:nvSpPr>
        <p:spPr>
          <a:xfrm>
            <a:off x="2898373" y="-2544840"/>
            <a:ext cx="6193562" cy="584775"/>
          </a:xfrm>
          <a:prstGeom prst="rect">
            <a:avLst/>
          </a:prstGeom>
          <a:noFill/>
        </p:spPr>
        <p:txBody>
          <a:bodyPr wrap="square" rtlCol="0">
            <a:spAutoFit/>
          </a:bodyPr>
          <a:lstStyle/>
          <a:p>
            <a:pPr algn="ctr"/>
            <a:r>
              <a:rPr lang="en-IN" sz="3200" b="1" dirty="0">
                <a:latin typeface="Unbounded ExtraBold" pitchFamily="2" charset="0"/>
              </a:rPr>
              <a:t>Problem Statement</a:t>
            </a:r>
          </a:p>
        </p:txBody>
      </p:sp>
      <p:grpSp>
        <p:nvGrpSpPr>
          <p:cNvPr id="20" name="Group 19">
            <a:extLst>
              <a:ext uri="{FF2B5EF4-FFF2-40B4-BE49-F238E27FC236}">
                <a16:creationId xmlns:a16="http://schemas.microsoft.com/office/drawing/2014/main" id="{4A73F9E2-F8B7-F818-F708-502BE6E723A1}"/>
              </a:ext>
            </a:extLst>
          </p:cNvPr>
          <p:cNvGrpSpPr/>
          <p:nvPr/>
        </p:nvGrpSpPr>
        <p:grpSpPr>
          <a:xfrm>
            <a:off x="-468835" y="7604682"/>
            <a:ext cx="12058392" cy="6546089"/>
            <a:chOff x="-468835" y="624762"/>
            <a:chExt cx="12058392" cy="6546089"/>
          </a:xfrm>
        </p:grpSpPr>
        <p:pic>
          <p:nvPicPr>
            <p:cNvPr id="21" name="Picture 20" descr="A statue of a person using a computer&#10;&#10;AI-generated content may be incorrect.">
              <a:extLst>
                <a:ext uri="{FF2B5EF4-FFF2-40B4-BE49-F238E27FC236}">
                  <a16:creationId xmlns:a16="http://schemas.microsoft.com/office/drawing/2014/main" id="{DB92F502-A2B7-1B88-C69A-7A6441572D57}"/>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3292" b="94201" l="2717" r="95109">
                          <a14:foregroundMark x1="46739" y1="8777" x2="53397" y2="9091"/>
                          <a14:foregroundMark x1="55435" y1="7524" x2="54484" y2="11755"/>
                          <a14:foregroundMark x1="52853" y1="3292" x2="47554" y2="3292"/>
                          <a14:foregroundMark x1="25136" y1="20376" x2="24457" y2="24608"/>
                          <a14:foregroundMark x1="22690" y1="24295" x2="20652" y2="30878"/>
                          <a14:foregroundMark x1="21603" y1="30251" x2="19429" y2="37931"/>
                          <a14:foregroundMark x1="20245" y1="31975" x2="19022" y2="38871"/>
                          <a14:foregroundMark x1="27310" y1="19279" x2="27174" y2="21473"/>
                          <a14:foregroundMark x1="26359" y1="20063" x2="33696" y2="15204"/>
                          <a14:foregroundMark x1="19293" y1="72727" x2="22147" y2="78997"/>
                          <a14:foregroundMark x1="22147" y1="78997" x2="35054" y2="87147"/>
                          <a14:foregroundMark x1="35054" y1="87147" x2="36549" y2="85110"/>
                          <a14:foregroundMark x1="37228" y1="81505" x2="40625" y2="89969"/>
                          <a14:foregroundMark x1="40625" y1="89969" x2="47147" y2="86677"/>
                          <a14:foregroundMark x1="47147" y1="86677" x2="63587" y2="94357"/>
                          <a14:foregroundMark x1="63587" y1="94357" x2="70245" y2="92163"/>
                          <a14:foregroundMark x1="70245" y1="92163" x2="82065" y2="93260"/>
                          <a14:foregroundMark x1="82065" y1="93260" x2="80027" y2="84013"/>
                          <a14:foregroundMark x1="80027" y1="84013" x2="77717" y2="82288"/>
                          <a14:foregroundMark x1="46875" y1="94671" x2="9239" y2="92320"/>
                          <a14:foregroundMark x1="9239" y1="92320" x2="7201" y2="72571"/>
                          <a14:foregroundMark x1="7201" y1="72571" x2="31250" y2="67555"/>
                          <a14:foregroundMark x1="3125" y1="67712" x2="2853" y2="70063"/>
                          <a14:foregroundMark x1="91576" y1="92947" x2="95109" y2="94201"/>
                          <a14:foregroundMark x1="54076" y1="17868" x2="53533" y2="20376"/>
                          <a14:backgroundMark x1="52038" y1="26176" x2="52038" y2="26176"/>
                        </a14:backgroundRemoval>
                      </a14:imgEffect>
                    </a14:imgLayer>
                  </a14:imgProps>
                </a:ext>
                <a:ext uri="{28A0092B-C50C-407E-A947-70E740481C1C}">
                  <a14:useLocalDpi xmlns:a14="http://schemas.microsoft.com/office/drawing/2010/main" val="0"/>
                </a:ext>
              </a:extLst>
            </a:blip>
            <a:stretch>
              <a:fillRect/>
            </a:stretch>
          </p:blipFill>
          <p:spPr>
            <a:xfrm>
              <a:off x="-468835" y="3937843"/>
              <a:ext cx="3729614" cy="3233008"/>
            </a:xfrm>
            <a:prstGeom prst="rect">
              <a:avLst/>
            </a:prstGeom>
          </p:spPr>
        </p:pic>
        <p:sp>
          <p:nvSpPr>
            <p:cNvPr id="22" name="Speech Bubble: Oval 21">
              <a:extLst>
                <a:ext uri="{FF2B5EF4-FFF2-40B4-BE49-F238E27FC236}">
                  <a16:creationId xmlns:a16="http://schemas.microsoft.com/office/drawing/2014/main" id="{6EA3BB1F-334F-52D2-8DBF-000C1093004A}"/>
                </a:ext>
              </a:extLst>
            </p:cNvPr>
            <p:cNvSpPr/>
            <p:nvPr/>
          </p:nvSpPr>
          <p:spPr>
            <a:xfrm>
              <a:off x="3096781" y="624762"/>
              <a:ext cx="8492776" cy="4960842"/>
            </a:xfrm>
            <a:prstGeom prst="wedgeEllipseCallout">
              <a:avLst>
                <a:gd name="adj1" fmla="val -63942"/>
                <a:gd name="adj2" fmla="val 18928"/>
              </a:avLst>
            </a:prstGeom>
            <a:solidFill>
              <a:srgbClr val="30303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TextBox 22">
              <a:extLst>
                <a:ext uri="{FF2B5EF4-FFF2-40B4-BE49-F238E27FC236}">
                  <a16:creationId xmlns:a16="http://schemas.microsoft.com/office/drawing/2014/main" id="{164DDD2B-E419-7117-E2FD-6FD8CD5DEA84}"/>
                </a:ext>
              </a:extLst>
            </p:cNvPr>
            <p:cNvSpPr txBox="1"/>
            <p:nvPr/>
          </p:nvSpPr>
          <p:spPr>
            <a:xfrm>
              <a:off x="4400871" y="1424265"/>
              <a:ext cx="6472870" cy="3416320"/>
            </a:xfrm>
            <a:prstGeom prst="rect">
              <a:avLst/>
            </a:prstGeom>
            <a:noFill/>
          </p:spPr>
          <p:txBody>
            <a:bodyPr wrap="square" rtlCol="0">
              <a:spAutoFit/>
            </a:bodyPr>
            <a:lstStyle/>
            <a:p>
              <a:r>
                <a:rPr lang="en-US" b="1" dirty="0">
                  <a:solidFill>
                    <a:srgbClr val="FFFAFF"/>
                  </a:solidFill>
                </a:rPr>
                <a:t>Context</a:t>
              </a:r>
              <a:r>
                <a:rPr lang="en-US" dirty="0">
                  <a:solidFill>
                    <a:srgbClr val="FFFAFF"/>
                  </a:solidFill>
                </a:rPr>
                <a:t>: The global COVID-19 pandemic necessitated rapid development and evaluation of treatments, vaccines, and interventions through clinical trials.</a:t>
              </a:r>
            </a:p>
            <a:p>
              <a:r>
                <a:rPr lang="en-US" b="1" dirty="0">
                  <a:solidFill>
                    <a:srgbClr val="FFFAFF"/>
                  </a:solidFill>
                </a:rPr>
                <a:t>Problem</a:t>
              </a:r>
              <a:r>
                <a:rPr lang="en-US" dirty="0">
                  <a:solidFill>
                    <a:srgbClr val="FFFAFF"/>
                  </a:solidFill>
                </a:rPr>
                <a:t>: Understanding the landscape of COVID-19 clinical trials is critical to identify trends, gaps, and opportunities for medical research and policy-making.</a:t>
              </a:r>
            </a:p>
            <a:p>
              <a:r>
                <a:rPr lang="en-US" b="1" dirty="0">
                  <a:solidFill>
                    <a:srgbClr val="FFFAFF"/>
                  </a:solidFill>
                </a:rPr>
                <a:t>Goal</a:t>
              </a:r>
              <a:r>
                <a:rPr lang="en-US" dirty="0">
                  <a:solidFill>
                    <a:srgbClr val="FFFAFF"/>
                  </a:solidFill>
                </a:rPr>
                <a:t>: Perform Exploratory Data Analysis (EDA) to uncover insights into trial statuses, phases, participant demographics, and temporal trends.</a:t>
              </a:r>
            </a:p>
            <a:p>
              <a:r>
                <a:rPr lang="en-US" b="1" dirty="0">
                  <a:solidFill>
                    <a:srgbClr val="FFFAFF"/>
                  </a:solidFill>
                </a:rPr>
                <a:t>Importance</a:t>
              </a:r>
              <a:r>
                <a:rPr lang="en-US" dirty="0">
                  <a:solidFill>
                    <a:srgbClr val="FFFAFF"/>
                  </a:solidFill>
                </a:rPr>
                <a:t>: Insights can guide researchers, healthcare providers, and policymakers in prioritizing resources and designing future studies.</a:t>
              </a:r>
            </a:p>
          </p:txBody>
        </p:sp>
      </p:grpSp>
      <p:sp>
        <p:nvSpPr>
          <p:cNvPr id="24" name="TextBox 23">
            <a:extLst>
              <a:ext uri="{FF2B5EF4-FFF2-40B4-BE49-F238E27FC236}">
                <a16:creationId xmlns:a16="http://schemas.microsoft.com/office/drawing/2014/main" id="{07E9B49C-BA8D-399B-90F9-88F994E69924}"/>
              </a:ext>
            </a:extLst>
          </p:cNvPr>
          <p:cNvSpPr txBox="1"/>
          <p:nvPr/>
        </p:nvSpPr>
        <p:spPr>
          <a:xfrm>
            <a:off x="400144" y="-1593412"/>
            <a:ext cx="4853940" cy="1077218"/>
          </a:xfrm>
          <a:prstGeom prst="rect">
            <a:avLst/>
          </a:prstGeom>
          <a:noFill/>
        </p:spPr>
        <p:txBody>
          <a:bodyPr wrap="square" rtlCol="0">
            <a:spAutoFit/>
          </a:bodyPr>
          <a:lstStyle/>
          <a:p>
            <a:r>
              <a:rPr lang="en-IN" sz="3200" b="1" dirty="0">
                <a:latin typeface="Unbounded ExtraBold" pitchFamily="2" charset="0"/>
              </a:rPr>
              <a:t>Problem </a:t>
            </a:r>
          </a:p>
          <a:p>
            <a:r>
              <a:rPr lang="en-IN" sz="3200" b="1" dirty="0">
                <a:solidFill>
                  <a:srgbClr val="FFFAFF"/>
                </a:solidFill>
                <a:latin typeface="Unbounded ExtraBold" pitchFamily="2" charset="0"/>
              </a:rPr>
              <a:t>Statement</a:t>
            </a:r>
          </a:p>
        </p:txBody>
      </p:sp>
    </p:spTree>
    <p:extLst>
      <p:ext uri="{BB962C8B-B14F-4D97-AF65-F5344CB8AC3E}">
        <p14:creationId xmlns:p14="http://schemas.microsoft.com/office/powerpoint/2010/main" val="11009748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1000" fill="hold" nodeType="withEffect" p14:presetBounceEnd="63000">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14:bounceEnd="63000">
                                          <p:cBhvr additive="base">
                                            <p:cTn id="7" dur="2000" fill="hold"/>
                                            <p:tgtEl>
                                              <p:spTgt spid="6"/>
                                            </p:tgtEl>
                                            <p:attrNameLst>
                                              <p:attrName>ppt_x</p:attrName>
                                            </p:attrNameLst>
                                          </p:cBhvr>
                                          <p:tavLst>
                                            <p:tav tm="0">
                                              <p:val>
                                                <p:strVal val="1+#ppt_w/2"/>
                                              </p:val>
                                            </p:tav>
                                            <p:tav tm="100000">
                                              <p:val>
                                                <p:strVal val="#ppt_x"/>
                                              </p:val>
                                            </p:tav>
                                          </p:tavLst>
                                        </p:anim>
                                        <p:anim calcmode="lin" valueType="num" p14:bounceEnd="63000">
                                          <p:cBhvr additive="base">
                                            <p:cTn id="8" dur="2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accel="1000" fill="hold" nodeType="withEffect" p14:presetBounceEnd="63000">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14:bounceEnd="63000">
                                          <p:cBhvr additive="base">
                                            <p:cTn id="11" dur="2000" fill="hold"/>
                                            <p:tgtEl>
                                              <p:spTgt spid="14"/>
                                            </p:tgtEl>
                                            <p:attrNameLst>
                                              <p:attrName>ppt_x</p:attrName>
                                            </p:attrNameLst>
                                          </p:cBhvr>
                                          <p:tavLst>
                                            <p:tav tm="0">
                                              <p:val>
                                                <p:strVal val="0-#ppt_w/2"/>
                                              </p:val>
                                            </p:tav>
                                            <p:tav tm="100000">
                                              <p:val>
                                                <p:strVal val="#ppt_x"/>
                                              </p:val>
                                            </p:tav>
                                          </p:tavLst>
                                        </p:anim>
                                        <p:anim calcmode="lin" valueType="num" p14:bounceEnd="63000">
                                          <p:cBhvr additive="base">
                                            <p:cTn id="12" dur="20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100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2000" fill="hold"/>
                                            <p:tgtEl>
                                              <p:spTgt spid="6"/>
                                            </p:tgtEl>
                                            <p:attrNameLst>
                                              <p:attrName>ppt_x</p:attrName>
                                            </p:attrNameLst>
                                          </p:cBhvr>
                                          <p:tavLst>
                                            <p:tav tm="0">
                                              <p:val>
                                                <p:strVal val="1+#ppt_w/2"/>
                                              </p:val>
                                            </p:tav>
                                            <p:tav tm="100000">
                                              <p:val>
                                                <p:strVal val="#ppt_x"/>
                                              </p:val>
                                            </p:tav>
                                          </p:tavLst>
                                        </p:anim>
                                        <p:anim calcmode="lin" valueType="num">
                                          <p:cBhvr additive="base">
                                            <p:cTn id="8" dur="2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accel="1000" fill="hold"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2000" fill="hold"/>
                                            <p:tgtEl>
                                              <p:spTgt spid="14"/>
                                            </p:tgtEl>
                                            <p:attrNameLst>
                                              <p:attrName>ppt_x</p:attrName>
                                            </p:attrNameLst>
                                          </p:cBhvr>
                                          <p:tavLst>
                                            <p:tav tm="0">
                                              <p:val>
                                                <p:strVal val="0-#ppt_w/2"/>
                                              </p:val>
                                            </p:tav>
                                            <p:tav tm="100000">
                                              <p:val>
                                                <p:strVal val="#ppt_x"/>
                                              </p:val>
                                            </p:tav>
                                          </p:tavLst>
                                        </p:anim>
                                        <p:anim calcmode="lin" valueType="num">
                                          <p:cBhvr additive="base">
                                            <p:cTn id="12" dur="20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C5130"/>
        </a:solidFill>
        <a:effectLst/>
      </p:bgPr>
    </p:bg>
    <p:spTree>
      <p:nvGrpSpPr>
        <p:cNvPr id="1" name="">
          <a:extLst>
            <a:ext uri="{FF2B5EF4-FFF2-40B4-BE49-F238E27FC236}">
              <a16:creationId xmlns:a16="http://schemas.microsoft.com/office/drawing/2014/main" id="{BB127511-46EC-328D-16DF-6ED07F4122B2}"/>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5B62C16-02D7-F9B1-0448-6A518CE7AA07}"/>
              </a:ext>
            </a:extLst>
          </p:cNvPr>
          <p:cNvSpPr txBox="1"/>
          <p:nvPr/>
        </p:nvSpPr>
        <p:spPr>
          <a:xfrm>
            <a:off x="1018571" y="-6341740"/>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2" name="Group 1">
            <a:extLst>
              <a:ext uri="{FF2B5EF4-FFF2-40B4-BE49-F238E27FC236}">
                <a16:creationId xmlns:a16="http://schemas.microsoft.com/office/drawing/2014/main" id="{8562C369-5337-E7A4-7B19-BA9925C4BC0E}"/>
              </a:ext>
            </a:extLst>
          </p:cNvPr>
          <p:cNvGrpSpPr/>
          <p:nvPr/>
        </p:nvGrpSpPr>
        <p:grpSpPr>
          <a:xfrm>
            <a:off x="6770084" y="-7606934"/>
            <a:ext cx="6193562" cy="6731703"/>
            <a:chOff x="6770084" y="270980"/>
            <a:chExt cx="6193562" cy="6731703"/>
          </a:xfrm>
        </p:grpSpPr>
        <p:sp>
          <p:nvSpPr>
            <p:cNvPr id="7" name="Oval 6">
              <a:extLst>
                <a:ext uri="{FF2B5EF4-FFF2-40B4-BE49-F238E27FC236}">
                  <a16:creationId xmlns:a16="http://schemas.microsoft.com/office/drawing/2014/main" id="{9680355C-25A7-1BBC-CE28-F6151270438B}"/>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866FEB15-6472-C278-EAC4-8DFE6B8C5BCC}"/>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53414D27-4CF1-8385-7BDF-D35E57833E8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7614589"/>
            <a:ext cx="914400" cy="914400"/>
          </a:xfrm>
          <a:prstGeom prst="rect">
            <a:avLst/>
          </a:prstGeom>
        </p:spPr>
      </p:pic>
      <p:pic>
        <p:nvPicPr>
          <p:cNvPr id="10" name="Graphic 9" descr="Stethoscope with solid fill">
            <a:extLst>
              <a:ext uri="{FF2B5EF4-FFF2-40B4-BE49-F238E27FC236}">
                <a16:creationId xmlns:a16="http://schemas.microsoft.com/office/drawing/2014/main" id="{6434A53F-A735-9A80-3E42-C78704D20DF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2256776"/>
            <a:ext cx="914400" cy="914400"/>
          </a:xfrm>
          <a:prstGeom prst="rect">
            <a:avLst/>
          </a:prstGeom>
        </p:spPr>
      </p:pic>
      <p:pic>
        <p:nvPicPr>
          <p:cNvPr id="11" name="Graphic 10" descr="Stethoscope with solid fill">
            <a:extLst>
              <a:ext uri="{FF2B5EF4-FFF2-40B4-BE49-F238E27FC236}">
                <a16:creationId xmlns:a16="http://schemas.microsoft.com/office/drawing/2014/main" id="{67879C66-C095-A3C8-1859-B95FDCD09A2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2531320"/>
            <a:ext cx="603785" cy="603785"/>
          </a:xfrm>
          <a:prstGeom prst="rect">
            <a:avLst/>
          </a:prstGeom>
        </p:spPr>
      </p:pic>
      <p:pic>
        <p:nvPicPr>
          <p:cNvPr id="12" name="Graphic 11" descr="Stethoscope with solid fill">
            <a:extLst>
              <a:ext uri="{FF2B5EF4-FFF2-40B4-BE49-F238E27FC236}">
                <a16:creationId xmlns:a16="http://schemas.microsoft.com/office/drawing/2014/main" id="{255F6240-C637-5713-320C-A466344421A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6810814"/>
            <a:ext cx="401586" cy="401586"/>
          </a:xfrm>
          <a:prstGeom prst="rect">
            <a:avLst/>
          </a:prstGeom>
        </p:spPr>
      </p:pic>
      <p:pic>
        <p:nvPicPr>
          <p:cNvPr id="13" name="Graphic 12" descr="Stethoscope with solid fill">
            <a:extLst>
              <a:ext uri="{FF2B5EF4-FFF2-40B4-BE49-F238E27FC236}">
                <a16:creationId xmlns:a16="http://schemas.microsoft.com/office/drawing/2014/main" id="{78573B6A-96FF-B2C8-C021-A08C98D41FD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4782499"/>
            <a:ext cx="401586" cy="401586"/>
          </a:xfrm>
          <a:prstGeom prst="rect">
            <a:avLst/>
          </a:prstGeom>
        </p:spPr>
      </p:pic>
      <p:grpSp>
        <p:nvGrpSpPr>
          <p:cNvPr id="6" name="Group 5">
            <a:extLst>
              <a:ext uri="{FF2B5EF4-FFF2-40B4-BE49-F238E27FC236}">
                <a16:creationId xmlns:a16="http://schemas.microsoft.com/office/drawing/2014/main" id="{87FA72B4-2B99-F046-1B77-E0DE3729B2F8}"/>
              </a:ext>
            </a:extLst>
          </p:cNvPr>
          <p:cNvGrpSpPr/>
          <p:nvPr/>
        </p:nvGrpSpPr>
        <p:grpSpPr>
          <a:xfrm>
            <a:off x="16281412" y="655097"/>
            <a:ext cx="5409000" cy="5486400"/>
            <a:chOff x="6346230" y="783521"/>
            <a:chExt cx="5409000" cy="5486400"/>
          </a:xfrm>
        </p:grpSpPr>
        <p:sp>
          <p:nvSpPr>
            <p:cNvPr id="5" name="Rectangle: Rounded Corners 4">
              <a:extLst>
                <a:ext uri="{FF2B5EF4-FFF2-40B4-BE49-F238E27FC236}">
                  <a16:creationId xmlns:a16="http://schemas.microsoft.com/office/drawing/2014/main" id="{AC95A1F6-054D-8D47-D8F7-6ECFCA5C4C26}"/>
                </a:ext>
              </a:extLst>
            </p:cNvPr>
            <p:cNvSpPr/>
            <p:nvPr/>
          </p:nvSpPr>
          <p:spPr>
            <a:xfrm>
              <a:off x="6346230" y="783521"/>
              <a:ext cx="5409000" cy="5486400"/>
            </a:xfrm>
            <a:prstGeom prst="roundRect">
              <a:avLst/>
            </a:prstGeom>
            <a:gradFill flip="none" rotWithShape="1">
              <a:gsLst>
                <a:gs pos="0">
                  <a:srgbClr val="E3CFC8"/>
                </a:gs>
                <a:gs pos="71000">
                  <a:srgbClr val="FC5130"/>
                </a:gs>
                <a:gs pos="100000">
                  <a:srgbClr val="FC5130"/>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050" name="Picture 2" descr="This may contain: a bust wearing a face mask against a purple sky">
              <a:extLst>
                <a:ext uri="{FF2B5EF4-FFF2-40B4-BE49-F238E27FC236}">
                  <a16:creationId xmlns:a16="http://schemas.microsoft.com/office/drawing/2014/main" id="{7213224A-22B0-7CD5-812E-DA75B06BB364}"/>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32473" y1="87636" x2="50000" y2="89946"/>
                        </a14:backgroundRemoval>
                      </a14:imgEffect>
                    </a14:imgLayer>
                  </a14:imgProps>
                </a:ext>
                <a:ext uri="{28A0092B-C50C-407E-A947-70E740481C1C}">
                  <a14:useLocalDpi xmlns:a14="http://schemas.microsoft.com/office/drawing/2010/main" val="0"/>
                </a:ext>
              </a:extLst>
            </a:blip>
            <a:srcRect/>
            <a:stretch>
              <a:fillRect/>
            </a:stretch>
          </p:blipFill>
          <p:spPr bwMode="auto">
            <a:xfrm>
              <a:off x="6481150" y="783521"/>
              <a:ext cx="5139159" cy="5139159"/>
            </a:xfrm>
            <a:prstGeom prst="rect">
              <a:avLst/>
            </a:prstGeom>
            <a:noFill/>
            <a:extLst>
              <a:ext uri="{909E8E84-426E-40DD-AFC4-6F175D3DCCD1}">
                <a14:hiddenFill xmlns:a14="http://schemas.microsoft.com/office/drawing/2010/main">
                  <a:solidFill>
                    <a:srgbClr val="FFFFFF"/>
                  </a:solidFill>
                </a14:hiddenFill>
              </a:ext>
            </a:extLst>
          </p:spPr>
        </p:pic>
      </p:grpSp>
      <p:sp>
        <p:nvSpPr>
          <p:cNvPr id="16" name="Oval 15">
            <a:extLst>
              <a:ext uri="{FF2B5EF4-FFF2-40B4-BE49-F238E27FC236}">
                <a16:creationId xmlns:a16="http://schemas.microsoft.com/office/drawing/2014/main" id="{9A8483C8-9075-B801-C8F0-1F7EB2569AB1}"/>
              </a:ext>
            </a:extLst>
          </p:cNvPr>
          <p:cNvSpPr/>
          <p:nvPr/>
        </p:nvSpPr>
        <p:spPr>
          <a:xfrm rot="718907">
            <a:off x="-2209370" y="-1092707"/>
            <a:ext cx="12047235" cy="9449470"/>
          </a:xfrm>
          <a:prstGeom prst="ellipse">
            <a:avLst/>
          </a:prstGeom>
          <a:gradFill flip="none" rotWithShape="1">
            <a:gsLst>
              <a:gs pos="13583">
                <a:srgbClr val="FC5130"/>
              </a:gs>
              <a:gs pos="0">
                <a:srgbClr val="FC5130"/>
              </a:gs>
              <a:gs pos="47000">
                <a:srgbClr val="FC5130"/>
              </a:gs>
              <a:gs pos="83000">
                <a:srgbClr val="0F1020"/>
              </a:gs>
              <a:gs pos="100000">
                <a:srgbClr val="0F1020"/>
              </a:gs>
            </a:gsLst>
            <a:path path="circle">
              <a:fillToRect l="100000" b="100000"/>
            </a:path>
            <a:tileRect t="-100000" r="-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4" name="Group 13">
            <a:extLst>
              <a:ext uri="{FF2B5EF4-FFF2-40B4-BE49-F238E27FC236}">
                <a16:creationId xmlns:a16="http://schemas.microsoft.com/office/drawing/2014/main" id="{4676A623-241E-6ACE-C570-88918BC28244}"/>
              </a:ext>
            </a:extLst>
          </p:cNvPr>
          <p:cNvGrpSpPr/>
          <p:nvPr/>
        </p:nvGrpSpPr>
        <p:grpSpPr>
          <a:xfrm>
            <a:off x="-11474964" y="389225"/>
            <a:ext cx="5614668" cy="5640562"/>
            <a:chOff x="435682" y="783521"/>
            <a:chExt cx="5614668" cy="5640562"/>
          </a:xfrm>
        </p:grpSpPr>
        <p:sp>
          <p:nvSpPr>
            <p:cNvPr id="3" name="Rectangle: Rounded Corners 2">
              <a:extLst>
                <a:ext uri="{FF2B5EF4-FFF2-40B4-BE49-F238E27FC236}">
                  <a16:creationId xmlns:a16="http://schemas.microsoft.com/office/drawing/2014/main" id="{A9456051-8AB5-4E46-B098-EC0ECFC068DB}"/>
                </a:ext>
              </a:extLst>
            </p:cNvPr>
            <p:cNvSpPr/>
            <p:nvPr/>
          </p:nvSpPr>
          <p:spPr>
            <a:xfrm>
              <a:off x="435682" y="783521"/>
              <a:ext cx="5614668" cy="5486400"/>
            </a:xfrm>
            <a:prstGeom prst="roundRect">
              <a:avLst>
                <a:gd name="adj" fmla="val 9494"/>
              </a:avLst>
            </a:prstGeom>
            <a:solidFill>
              <a:srgbClr val="FFFA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BD4700C9-22D7-AD23-55D9-3E452EC153AC}"/>
                </a:ext>
              </a:extLst>
            </p:cNvPr>
            <p:cNvSpPr txBox="1"/>
            <p:nvPr/>
          </p:nvSpPr>
          <p:spPr>
            <a:xfrm>
              <a:off x="605625" y="1161104"/>
              <a:ext cx="5274781" cy="5262979"/>
            </a:xfrm>
            <a:prstGeom prst="rect">
              <a:avLst/>
            </a:prstGeom>
            <a:noFill/>
          </p:spPr>
          <p:txBody>
            <a:bodyPr wrap="square" rtlCol="0">
              <a:spAutoFit/>
            </a:bodyPr>
            <a:lstStyle/>
            <a:p>
              <a:r>
                <a:rPr lang="en-US" sz="2400" b="1" dirty="0">
                  <a:latin typeface="Aptos Display" panose="020B0004020202020204" pitchFamily="34" charset="0"/>
                </a:rPr>
                <a:t>Objective</a:t>
              </a:r>
              <a:r>
                <a:rPr lang="en-US" sz="2400" dirty="0">
                  <a:latin typeface="Aptos Display" panose="020B0004020202020204" pitchFamily="34" charset="0"/>
                </a:rPr>
                <a:t>: To explore the characteristics of COVID-19 </a:t>
              </a:r>
              <a:r>
                <a:rPr lang="en-US" sz="2200" dirty="0">
                  <a:latin typeface="Aptos Display" panose="020B0004020202020204" pitchFamily="34" charset="0"/>
                </a:rPr>
                <a:t>clinical</a:t>
              </a:r>
              <a:r>
                <a:rPr lang="en-US" sz="2400" dirty="0">
                  <a:latin typeface="Aptos Display" panose="020B0004020202020204" pitchFamily="34" charset="0"/>
                </a:rPr>
                <a:t> trials, including status, phases, study designs, and demographics, using a dataset from ClinicalTrials.gov.</a:t>
              </a:r>
            </a:p>
            <a:p>
              <a:r>
                <a:rPr lang="en-US" sz="2400" b="1" dirty="0">
                  <a:latin typeface="Aptos Display" panose="020B0004020202020204" pitchFamily="34" charset="0"/>
                </a:rPr>
                <a:t>Dataset Source</a:t>
              </a:r>
              <a:r>
                <a:rPr lang="en-US" sz="2400" dirty="0">
                  <a:latin typeface="Aptos Display" panose="020B0004020202020204" pitchFamily="34" charset="0"/>
                </a:rPr>
                <a:t>: ClinicalTrials.gov, maintained by the U.S. National Library of Medicine, providing publicly available data on clinical studies worldwide.</a:t>
              </a:r>
            </a:p>
            <a:p>
              <a:r>
                <a:rPr lang="en-US" sz="2400" b="1" dirty="0">
                  <a:latin typeface="Aptos Display" panose="020B0004020202020204" pitchFamily="34" charset="0"/>
                </a:rPr>
                <a:t>Dataset Description</a:t>
              </a:r>
              <a:r>
                <a:rPr lang="en-US" sz="2400" dirty="0">
                  <a:latin typeface="Aptos Display" panose="020B0004020202020204" pitchFamily="34" charset="0"/>
                </a:rPr>
                <a:t>: Consists of XML files (each representing a study with a unique NCT number) and a CSV file with key trial information.</a:t>
              </a:r>
            </a:p>
            <a:p>
              <a:endParaRPr lang="en-IN" sz="2400" dirty="0">
                <a:latin typeface="Aptos Display" panose="020B0004020202020204" pitchFamily="34" charset="0"/>
              </a:endParaRPr>
            </a:p>
          </p:txBody>
        </p:sp>
      </p:grpSp>
      <p:sp>
        <p:nvSpPr>
          <p:cNvPr id="15" name="TextBox 14">
            <a:extLst>
              <a:ext uri="{FF2B5EF4-FFF2-40B4-BE49-F238E27FC236}">
                <a16:creationId xmlns:a16="http://schemas.microsoft.com/office/drawing/2014/main" id="{7085EA75-0CC4-316E-1547-44AFF59090AE}"/>
              </a:ext>
            </a:extLst>
          </p:cNvPr>
          <p:cNvSpPr txBox="1"/>
          <p:nvPr/>
        </p:nvSpPr>
        <p:spPr>
          <a:xfrm>
            <a:off x="400144" y="281108"/>
            <a:ext cx="4853940" cy="1077218"/>
          </a:xfrm>
          <a:prstGeom prst="rect">
            <a:avLst/>
          </a:prstGeom>
          <a:noFill/>
        </p:spPr>
        <p:txBody>
          <a:bodyPr wrap="square" rtlCol="0">
            <a:spAutoFit/>
          </a:bodyPr>
          <a:lstStyle/>
          <a:p>
            <a:r>
              <a:rPr lang="en-IN" sz="3200" b="1" dirty="0">
                <a:latin typeface="Unbounded ExtraBold" pitchFamily="2" charset="0"/>
              </a:rPr>
              <a:t>Problem </a:t>
            </a:r>
          </a:p>
          <a:p>
            <a:r>
              <a:rPr lang="en-IN" sz="3200" b="1" dirty="0">
                <a:solidFill>
                  <a:srgbClr val="FFFAFF"/>
                </a:solidFill>
                <a:latin typeface="Unbounded ExtraBold" pitchFamily="2" charset="0"/>
              </a:rPr>
              <a:t>Statement</a:t>
            </a:r>
          </a:p>
        </p:txBody>
      </p:sp>
      <p:sp>
        <p:nvSpPr>
          <p:cNvPr id="23" name="TextBox 22">
            <a:extLst>
              <a:ext uri="{FF2B5EF4-FFF2-40B4-BE49-F238E27FC236}">
                <a16:creationId xmlns:a16="http://schemas.microsoft.com/office/drawing/2014/main" id="{63C735C2-B28E-7737-CDCA-41FC905DC359}"/>
              </a:ext>
            </a:extLst>
          </p:cNvPr>
          <p:cNvSpPr txBox="1"/>
          <p:nvPr/>
        </p:nvSpPr>
        <p:spPr>
          <a:xfrm>
            <a:off x="-3431079" y="218384"/>
            <a:ext cx="3449256" cy="1077218"/>
          </a:xfrm>
          <a:prstGeom prst="rect">
            <a:avLst/>
          </a:prstGeom>
          <a:noFill/>
        </p:spPr>
        <p:txBody>
          <a:bodyPr wrap="square" rtlCol="0">
            <a:spAutoFit/>
          </a:bodyPr>
          <a:lstStyle/>
          <a:p>
            <a:r>
              <a:rPr lang="en-IN" sz="3200" dirty="0">
                <a:solidFill>
                  <a:srgbClr val="FC5130"/>
                </a:solidFill>
                <a:latin typeface="Unbounded ExtraBold" pitchFamily="2" charset="0"/>
              </a:rPr>
              <a:t>Dataset</a:t>
            </a:r>
            <a:r>
              <a:rPr lang="en-IN" sz="3200" dirty="0"/>
              <a:t> </a:t>
            </a:r>
            <a:r>
              <a:rPr lang="en-IN" sz="3200" dirty="0">
                <a:solidFill>
                  <a:srgbClr val="FFFAFF"/>
                </a:solidFill>
                <a:latin typeface="Unbounded ExtraBold" pitchFamily="2" charset="0"/>
              </a:rPr>
              <a:t>Overview</a:t>
            </a:r>
          </a:p>
        </p:txBody>
      </p:sp>
      <p:grpSp>
        <p:nvGrpSpPr>
          <p:cNvPr id="27" name="Group 26">
            <a:extLst>
              <a:ext uri="{FF2B5EF4-FFF2-40B4-BE49-F238E27FC236}">
                <a16:creationId xmlns:a16="http://schemas.microsoft.com/office/drawing/2014/main" id="{E6FE8AAE-4ED3-C43A-5A21-D08D1BFA961C}"/>
              </a:ext>
            </a:extLst>
          </p:cNvPr>
          <p:cNvGrpSpPr/>
          <p:nvPr/>
        </p:nvGrpSpPr>
        <p:grpSpPr>
          <a:xfrm>
            <a:off x="13494072" y="-1019913"/>
            <a:ext cx="10206082" cy="10137028"/>
            <a:chOff x="5508312" y="-1019913"/>
            <a:chExt cx="10206082" cy="10137028"/>
          </a:xfrm>
        </p:grpSpPr>
        <p:sp>
          <p:nvSpPr>
            <p:cNvPr id="28" name="Oval 27">
              <a:extLst>
                <a:ext uri="{FF2B5EF4-FFF2-40B4-BE49-F238E27FC236}">
                  <a16:creationId xmlns:a16="http://schemas.microsoft.com/office/drawing/2014/main" id="{9DEF114E-F464-BDD1-84D2-13DBD6268C2B}"/>
                </a:ext>
              </a:extLst>
            </p:cNvPr>
            <p:cNvSpPr/>
            <p:nvPr/>
          </p:nvSpPr>
          <p:spPr>
            <a:xfrm rot="20869336">
              <a:off x="5508312" y="-1019913"/>
              <a:ext cx="10206082" cy="10137028"/>
            </a:xfrm>
            <a:prstGeom prst="ellipse">
              <a:avLst/>
            </a:prstGeom>
            <a:gradFill flip="none" rotWithShape="1">
              <a:gsLst>
                <a:gs pos="0">
                  <a:srgbClr val="E3CFC8"/>
                </a:gs>
                <a:gs pos="71000">
                  <a:srgbClr val="2F195F"/>
                </a:gs>
                <a:gs pos="100000">
                  <a:srgbClr val="2F195F"/>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9" name="Picture 2" descr="Story pin image">
              <a:extLst>
                <a:ext uri="{FF2B5EF4-FFF2-40B4-BE49-F238E27FC236}">
                  <a16:creationId xmlns:a16="http://schemas.microsoft.com/office/drawing/2014/main" id="{AD8410C7-448B-2A6D-3336-C17A791A3257}"/>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7745" b="95245" l="9783" r="93071">
                          <a14:foregroundMark x1="43750" y1="7745" x2="50679" y2="8967"/>
                          <a14:foregroundMark x1="73641" y1="93478" x2="83696" y2="94293"/>
                          <a14:foregroundMark x1="93071" y1="84918" x2="92799" y2="88587"/>
                          <a14:foregroundMark x1="20652" y1="95245" x2="23098" y2="95245"/>
                        </a14:backgroundRemoval>
                      </a14:imgEffect>
                      <a14:imgEffect>
                        <a14:artisticTexturizer/>
                      </a14:imgEffect>
                    </a14:imgLayer>
                  </a14:imgProps>
                </a:ext>
                <a:ext uri="{28A0092B-C50C-407E-A947-70E740481C1C}">
                  <a14:useLocalDpi xmlns:a14="http://schemas.microsoft.com/office/drawing/2010/main" val="0"/>
                </a:ext>
              </a:extLst>
            </a:blip>
            <a:srcRect/>
            <a:stretch>
              <a:fillRect/>
            </a:stretch>
          </p:blipFill>
          <p:spPr bwMode="auto">
            <a:xfrm>
              <a:off x="6680272" y="302252"/>
              <a:ext cx="6966959" cy="6966959"/>
            </a:xfrm>
            <a:prstGeom prst="rect">
              <a:avLst/>
            </a:prstGeom>
            <a:noFill/>
            <a:effectLst>
              <a:outerShdw blurRad="50800" dist="38100" dir="13500000" algn="br"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grpSp>
        <p:nvGrpSpPr>
          <p:cNvPr id="30" name="Group 29">
            <a:extLst>
              <a:ext uri="{FF2B5EF4-FFF2-40B4-BE49-F238E27FC236}">
                <a16:creationId xmlns:a16="http://schemas.microsoft.com/office/drawing/2014/main" id="{19A7EC84-1A7A-150B-4FB7-3813B2785446}"/>
              </a:ext>
            </a:extLst>
          </p:cNvPr>
          <p:cNvGrpSpPr/>
          <p:nvPr/>
        </p:nvGrpSpPr>
        <p:grpSpPr>
          <a:xfrm>
            <a:off x="-468835" y="-901445"/>
            <a:ext cx="14521882" cy="9006488"/>
            <a:chOff x="-468835" y="-901445"/>
            <a:chExt cx="14521882" cy="9006488"/>
          </a:xfrm>
        </p:grpSpPr>
        <p:pic>
          <p:nvPicPr>
            <p:cNvPr id="17" name="Picture 16" descr="A statue of a person using a computer&#10;&#10;AI-generated content may be incorrect.">
              <a:extLst>
                <a:ext uri="{FF2B5EF4-FFF2-40B4-BE49-F238E27FC236}">
                  <a16:creationId xmlns:a16="http://schemas.microsoft.com/office/drawing/2014/main" id="{2D3B256A-F620-D8D6-1B51-A6D1EDE3F137}"/>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3292" b="94201" l="2717" r="95109">
                          <a14:foregroundMark x1="46739" y1="8777" x2="53397" y2="9091"/>
                          <a14:foregroundMark x1="55435" y1="7524" x2="54484" y2="11755"/>
                          <a14:foregroundMark x1="52853" y1="3292" x2="47554" y2="3292"/>
                          <a14:foregroundMark x1="25136" y1="20376" x2="24457" y2="24608"/>
                          <a14:foregroundMark x1="22690" y1="24295" x2="20652" y2="30878"/>
                          <a14:foregroundMark x1="21603" y1="30251" x2="19429" y2="37931"/>
                          <a14:foregroundMark x1="20245" y1="31975" x2="19022" y2="38871"/>
                          <a14:foregroundMark x1="27310" y1="19279" x2="27174" y2="21473"/>
                          <a14:foregroundMark x1="26359" y1="20063" x2="33696" y2="15204"/>
                          <a14:foregroundMark x1="19293" y1="72727" x2="22147" y2="78997"/>
                          <a14:foregroundMark x1="22147" y1="78997" x2="35054" y2="87147"/>
                          <a14:foregroundMark x1="35054" y1="87147" x2="36549" y2="85110"/>
                          <a14:foregroundMark x1="37228" y1="81505" x2="40625" y2="89969"/>
                          <a14:foregroundMark x1="40625" y1="89969" x2="47147" y2="86677"/>
                          <a14:foregroundMark x1="47147" y1="86677" x2="63587" y2="94357"/>
                          <a14:foregroundMark x1="63587" y1="94357" x2="70245" y2="92163"/>
                          <a14:foregroundMark x1="70245" y1="92163" x2="82065" y2="93260"/>
                          <a14:foregroundMark x1="82065" y1="93260" x2="80027" y2="84013"/>
                          <a14:foregroundMark x1="80027" y1="84013" x2="77717" y2="82288"/>
                          <a14:foregroundMark x1="46875" y1="94671" x2="9239" y2="92320"/>
                          <a14:foregroundMark x1="9239" y1="92320" x2="7201" y2="72571"/>
                          <a14:foregroundMark x1="7201" y1="72571" x2="31250" y2="67555"/>
                          <a14:foregroundMark x1="3125" y1="67712" x2="2853" y2="70063"/>
                          <a14:foregroundMark x1="91576" y1="92947" x2="95109" y2="94201"/>
                          <a14:foregroundMark x1="54076" y1="17868" x2="53533" y2="20376"/>
                          <a14:backgroundMark x1="52038" y1="26176" x2="52038" y2="26176"/>
                        </a14:backgroundRemoval>
                      </a14:imgEffect>
                    </a14:imgLayer>
                  </a14:imgProps>
                </a:ext>
                <a:ext uri="{28A0092B-C50C-407E-A947-70E740481C1C}">
                  <a14:useLocalDpi xmlns:a14="http://schemas.microsoft.com/office/drawing/2010/main" val="0"/>
                </a:ext>
              </a:extLst>
            </a:blip>
            <a:stretch>
              <a:fillRect/>
            </a:stretch>
          </p:blipFill>
          <p:spPr>
            <a:xfrm>
              <a:off x="-468835" y="3937843"/>
              <a:ext cx="3729614" cy="3233008"/>
            </a:xfrm>
            <a:prstGeom prst="rect">
              <a:avLst/>
            </a:prstGeom>
          </p:spPr>
        </p:pic>
        <p:pic>
          <p:nvPicPr>
            <p:cNvPr id="3076" name="Picture 4" descr="This may contain: a white paper speech bubble on a transparent background">
              <a:extLst>
                <a:ext uri="{FF2B5EF4-FFF2-40B4-BE49-F238E27FC236}">
                  <a16:creationId xmlns:a16="http://schemas.microsoft.com/office/drawing/2014/main" id="{B61BE1A0-C2E9-EFFF-D4F8-31536CA9107F}"/>
                </a:ext>
              </a:extLst>
            </p:cNvPr>
            <p:cNvPicPr>
              <a:picLocks noChangeAspect="1" noChangeArrowheads="1"/>
            </p:cNvPicPr>
            <p:nvPr/>
          </p:nvPicPr>
          <p:blipFill>
            <a:blip r:embed="rId12">
              <a:extLst>
                <a:ext uri="{BEBA8EAE-BF5A-486C-A8C5-ECC9F3942E4B}">
                  <a14:imgProps xmlns:a14="http://schemas.microsoft.com/office/drawing/2010/main">
                    <a14:imgLayer r:embed="rId13">
                      <a14:imgEffect>
                        <a14:backgroundRemoval t="9783" b="91576" l="8424" r="91984">
                          <a14:foregroundMark x1="10326" y1="35326" x2="8424" y2="47147"/>
                          <a14:foregroundMark x1="89674" y1="29484" x2="91984" y2="32201"/>
                          <a14:foregroundMark x1="55571" y1="90082" x2="57201" y2="91576"/>
                        </a14:backgroundRemoval>
                      </a14:imgEffect>
                      <a14:imgEffect>
                        <a14:artisticTexturizer/>
                      </a14:imgEffect>
                    </a14:imgLayer>
                  </a14:imgProps>
                </a:ext>
                <a:ext uri="{28A0092B-C50C-407E-A947-70E740481C1C}">
                  <a14:useLocalDpi xmlns:a14="http://schemas.microsoft.com/office/drawing/2010/main" val="0"/>
                </a:ext>
              </a:extLst>
            </a:blip>
            <a:srcRect/>
            <a:stretch>
              <a:fillRect/>
            </a:stretch>
          </p:blipFill>
          <p:spPr bwMode="auto">
            <a:xfrm rot="5722104">
              <a:off x="2800572" y="-3147433"/>
              <a:ext cx="9006488" cy="13498463"/>
            </a:xfrm>
            <a:prstGeom prst="rect">
              <a:avLst/>
            </a:prstGeom>
            <a:no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F2DC6D4F-F08E-B84B-D491-BA730032BAD0}"/>
                </a:ext>
              </a:extLst>
            </p:cNvPr>
            <p:cNvSpPr txBox="1"/>
            <p:nvPr/>
          </p:nvSpPr>
          <p:spPr>
            <a:xfrm>
              <a:off x="4700673" y="1524306"/>
              <a:ext cx="6472870" cy="4154984"/>
            </a:xfrm>
            <a:prstGeom prst="rect">
              <a:avLst/>
            </a:prstGeom>
            <a:noFill/>
          </p:spPr>
          <p:txBody>
            <a:bodyPr wrap="square" rtlCol="0">
              <a:spAutoFit/>
            </a:bodyPr>
            <a:lstStyle/>
            <a:p>
              <a:r>
                <a:rPr lang="en-US" sz="2200" b="1" dirty="0">
                  <a:solidFill>
                    <a:srgbClr val="0F1020"/>
                  </a:solidFill>
                  <a:latin typeface="Aptos Display" panose="020B0004020202020204" pitchFamily="34" charset="0"/>
                </a:rPr>
                <a:t>Context</a:t>
              </a:r>
              <a:r>
                <a:rPr lang="en-US" sz="2200" dirty="0">
                  <a:solidFill>
                    <a:srgbClr val="0F1020"/>
                  </a:solidFill>
                  <a:latin typeface="Aptos Display" panose="020B0004020202020204" pitchFamily="34" charset="0"/>
                </a:rPr>
                <a:t>: The global COVID-19 pandemic necessitated rapid development and evaluation of treatments, vaccines, and interventions through clinical trials.</a:t>
              </a:r>
            </a:p>
            <a:p>
              <a:r>
                <a:rPr lang="en-US" sz="2200" b="1" dirty="0">
                  <a:solidFill>
                    <a:srgbClr val="0F1020"/>
                  </a:solidFill>
                  <a:latin typeface="Aptos Display" panose="020B0004020202020204" pitchFamily="34" charset="0"/>
                </a:rPr>
                <a:t>Problem</a:t>
              </a:r>
              <a:r>
                <a:rPr lang="en-US" sz="2200" dirty="0">
                  <a:solidFill>
                    <a:srgbClr val="0F1020"/>
                  </a:solidFill>
                  <a:latin typeface="Aptos Display" panose="020B0004020202020204" pitchFamily="34" charset="0"/>
                </a:rPr>
                <a:t>: Understanding the landscape of COVID-19 clinical trials is critical to identify trends, gaps, and opportunities for medical research and policy-making.</a:t>
              </a:r>
            </a:p>
            <a:p>
              <a:r>
                <a:rPr lang="en-US" sz="2200" b="1" dirty="0">
                  <a:solidFill>
                    <a:srgbClr val="0F1020"/>
                  </a:solidFill>
                  <a:latin typeface="Aptos Display" panose="020B0004020202020204" pitchFamily="34" charset="0"/>
                </a:rPr>
                <a:t>Goal</a:t>
              </a:r>
              <a:r>
                <a:rPr lang="en-US" sz="2200" dirty="0">
                  <a:solidFill>
                    <a:srgbClr val="0F1020"/>
                  </a:solidFill>
                  <a:latin typeface="Aptos Display" panose="020B0004020202020204" pitchFamily="34" charset="0"/>
                </a:rPr>
                <a:t>: Perform Exploratory Data Analysis (EDA) to uncover insights into trial statuses, phases, participant demographics, and temporal trends.</a:t>
              </a:r>
            </a:p>
            <a:p>
              <a:r>
                <a:rPr lang="en-US" sz="2200" b="1" dirty="0">
                  <a:solidFill>
                    <a:srgbClr val="0F1020"/>
                  </a:solidFill>
                  <a:latin typeface="Aptos Display" panose="020B0004020202020204" pitchFamily="34" charset="0"/>
                </a:rPr>
                <a:t>Importance</a:t>
              </a:r>
              <a:r>
                <a:rPr lang="en-US" sz="2200" dirty="0">
                  <a:solidFill>
                    <a:srgbClr val="0F1020"/>
                  </a:solidFill>
                  <a:latin typeface="Aptos Display" panose="020B0004020202020204" pitchFamily="34" charset="0"/>
                </a:rPr>
                <a:t>: Insights can guide researchers, healthcare providers, and policymakers in prioritizing resources and designing future studies.</a:t>
              </a:r>
            </a:p>
          </p:txBody>
        </p:sp>
      </p:grpSp>
    </p:spTree>
    <p:extLst>
      <p:ext uri="{BB962C8B-B14F-4D97-AF65-F5344CB8AC3E}">
        <p14:creationId xmlns:p14="http://schemas.microsoft.com/office/powerpoint/2010/main" val="2717993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F195F"/>
        </a:solidFill>
        <a:effectLst/>
      </p:bgPr>
    </p:bg>
    <p:spTree>
      <p:nvGrpSpPr>
        <p:cNvPr id="1" name="">
          <a:extLst>
            <a:ext uri="{FF2B5EF4-FFF2-40B4-BE49-F238E27FC236}">
              <a16:creationId xmlns:a16="http://schemas.microsoft.com/office/drawing/2014/main" id="{B753DABE-3A60-FA91-D351-137F44CE1850}"/>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48ADFA30-4B5F-5D42-777D-C124DDF945FD}"/>
              </a:ext>
            </a:extLst>
          </p:cNvPr>
          <p:cNvSpPr txBox="1"/>
          <p:nvPr/>
        </p:nvSpPr>
        <p:spPr>
          <a:xfrm>
            <a:off x="1018571" y="-6341740"/>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2" name="Group 1">
            <a:extLst>
              <a:ext uri="{FF2B5EF4-FFF2-40B4-BE49-F238E27FC236}">
                <a16:creationId xmlns:a16="http://schemas.microsoft.com/office/drawing/2014/main" id="{D49D4A96-D6C4-34E6-BFA4-553007F0813E}"/>
              </a:ext>
            </a:extLst>
          </p:cNvPr>
          <p:cNvGrpSpPr/>
          <p:nvPr/>
        </p:nvGrpSpPr>
        <p:grpSpPr>
          <a:xfrm>
            <a:off x="6770084" y="-7606934"/>
            <a:ext cx="6193562" cy="6731703"/>
            <a:chOff x="6770084" y="270980"/>
            <a:chExt cx="6193562" cy="6731703"/>
          </a:xfrm>
        </p:grpSpPr>
        <p:sp>
          <p:nvSpPr>
            <p:cNvPr id="7" name="Oval 6">
              <a:extLst>
                <a:ext uri="{FF2B5EF4-FFF2-40B4-BE49-F238E27FC236}">
                  <a16:creationId xmlns:a16="http://schemas.microsoft.com/office/drawing/2014/main" id="{DDF32F0E-9C60-04CE-8A85-D3134D63FAD8}"/>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D2E795B9-42D0-540B-DF1B-362A3A85B4A3}"/>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5BA61A8F-AE7D-B112-C67A-0749B971AE7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7614589"/>
            <a:ext cx="914400" cy="914400"/>
          </a:xfrm>
          <a:prstGeom prst="rect">
            <a:avLst/>
          </a:prstGeom>
        </p:spPr>
      </p:pic>
      <p:pic>
        <p:nvPicPr>
          <p:cNvPr id="10" name="Graphic 9" descr="Stethoscope with solid fill">
            <a:extLst>
              <a:ext uri="{FF2B5EF4-FFF2-40B4-BE49-F238E27FC236}">
                <a16:creationId xmlns:a16="http://schemas.microsoft.com/office/drawing/2014/main" id="{22C78D1D-763B-EE77-AB6C-229C7057D40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2256776"/>
            <a:ext cx="914400" cy="914400"/>
          </a:xfrm>
          <a:prstGeom prst="rect">
            <a:avLst/>
          </a:prstGeom>
        </p:spPr>
      </p:pic>
      <p:pic>
        <p:nvPicPr>
          <p:cNvPr id="11" name="Graphic 10" descr="Stethoscope with solid fill">
            <a:extLst>
              <a:ext uri="{FF2B5EF4-FFF2-40B4-BE49-F238E27FC236}">
                <a16:creationId xmlns:a16="http://schemas.microsoft.com/office/drawing/2014/main" id="{9A6CE47C-2402-79C9-B7BA-31D731A0C26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2531320"/>
            <a:ext cx="603785" cy="603785"/>
          </a:xfrm>
          <a:prstGeom prst="rect">
            <a:avLst/>
          </a:prstGeom>
        </p:spPr>
      </p:pic>
      <p:pic>
        <p:nvPicPr>
          <p:cNvPr id="12" name="Graphic 11" descr="Stethoscope with solid fill">
            <a:extLst>
              <a:ext uri="{FF2B5EF4-FFF2-40B4-BE49-F238E27FC236}">
                <a16:creationId xmlns:a16="http://schemas.microsoft.com/office/drawing/2014/main" id="{FE667664-19C0-FEF4-B24C-FA63297E305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6810814"/>
            <a:ext cx="401586" cy="401586"/>
          </a:xfrm>
          <a:prstGeom prst="rect">
            <a:avLst/>
          </a:prstGeom>
        </p:spPr>
      </p:pic>
      <p:sp>
        <p:nvSpPr>
          <p:cNvPr id="3" name="Oval 2">
            <a:extLst>
              <a:ext uri="{FF2B5EF4-FFF2-40B4-BE49-F238E27FC236}">
                <a16:creationId xmlns:a16="http://schemas.microsoft.com/office/drawing/2014/main" id="{B3DC1D49-72D1-4F12-BE1D-3E284F84B29A}"/>
              </a:ext>
            </a:extLst>
          </p:cNvPr>
          <p:cNvSpPr/>
          <p:nvPr/>
        </p:nvSpPr>
        <p:spPr>
          <a:xfrm rot="20869336">
            <a:off x="5660712" y="-867513"/>
            <a:ext cx="10206082" cy="10137028"/>
          </a:xfrm>
          <a:prstGeom prst="ellipse">
            <a:avLst/>
          </a:prstGeom>
          <a:gradFill flip="none" rotWithShape="1">
            <a:gsLst>
              <a:gs pos="0">
                <a:srgbClr val="E3CFC8"/>
              </a:gs>
              <a:gs pos="71000">
                <a:srgbClr val="2F195F"/>
              </a:gs>
              <a:gs pos="100000">
                <a:srgbClr val="2F195F"/>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3" name="Graphic 12" descr="Stethoscope with solid fill">
            <a:extLst>
              <a:ext uri="{FF2B5EF4-FFF2-40B4-BE49-F238E27FC236}">
                <a16:creationId xmlns:a16="http://schemas.microsoft.com/office/drawing/2014/main" id="{D8C8153C-BA13-FA5D-AFFC-251CCE434FF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4782499"/>
            <a:ext cx="401586" cy="401586"/>
          </a:xfrm>
          <a:prstGeom prst="rect">
            <a:avLst/>
          </a:prstGeom>
        </p:spPr>
      </p:pic>
      <p:sp>
        <p:nvSpPr>
          <p:cNvPr id="15" name="TextBox 14">
            <a:extLst>
              <a:ext uri="{FF2B5EF4-FFF2-40B4-BE49-F238E27FC236}">
                <a16:creationId xmlns:a16="http://schemas.microsoft.com/office/drawing/2014/main" id="{413A2C13-080A-A100-ADE7-75681B906DC3}"/>
              </a:ext>
            </a:extLst>
          </p:cNvPr>
          <p:cNvSpPr txBox="1"/>
          <p:nvPr/>
        </p:nvSpPr>
        <p:spPr>
          <a:xfrm>
            <a:off x="400144" y="-1364812"/>
            <a:ext cx="4853940" cy="1077218"/>
          </a:xfrm>
          <a:prstGeom prst="rect">
            <a:avLst/>
          </a:prstGeom>
          <a:noFill/>
        </p:spPr>
        <p:txBody>
          <a:bodyPr wrap="square" rtlCol="0">
            <a:spAutoFit/>
          </a:bodyPr>
          <a:lstStyle/>
          <a:p>
            <a:r>
              <a:rPr lang="en-IN" sz="3200" b="1" dirty="0">
                <a:latin typeface="Unbounded ExtraBold" pitchFamily="2" charset="0"/>
              </a:rPr>
              <a:t>Problem </a:t>
            </a:r>
          </a:p>
          <a:p>
            <a:r>
              <a:rPr lang="en-IN" sz="3200" b="1" dirty="0">
                <a:solidFill>
                  <a:srgbClr val="FFFAFF"/>
                </a:solidFill>
                <a:latin typeface="Unbounded ExtraBold" pitchFamily="2" charset="0"/>
              </a:rPr>
              <a:t>Statement</a:t>
            </a:r>
          </a:p>
        </p:txBody>
      </p:sp>
      <p:sp>
        <p:nvSpPr>
          <p:cNvPr id="16" name="TextBox 15">
            <a:extLst>
              <a:ext uri="{FF2B5EF4-FFF2-40B4-BE49-F238E27FC236}">
                <a16:creationId xmlns:a16="http://schemas.microsoft.com/office/drawing/2014/main" id="{271CEE77-193D-D2A9-35F5-5080B4EF85F9}"/>
              </a:ext>
            </a:extLst>
          </p:cNvPr>
          <p:cNvSpPr txBox="1"/>
          <p:nvPr/>
        </p:nvSpPr>
        <p:spPr>
          <a:xfrm>
            <a:off x="400144" y="218384"/>
            <a:ext cx="3449256" cy="1077218"/>
          </a:xfrm>
          <a:prstGeom prst="rect">
            <a:avLst/>
          </a:prstGeom>
          <a:noFill/>
        </p:spPr>
        <p:txBody>
          <a:bodyPr wrap="square" rtlCol="0">
            <a:spAutoFit/>
          </a:bodyPr>
          <a:lstStyle/>
          <a:p>
            <a:r>
              <a:rPr lang="en-IN" sz="3200" dirty="0">
                <a:solidFill>
                  <a:srgbClr val="FC5130"/>
                </a:solidFill>
                <a:latin typeface="Unbounded ExtraBold" pitchFamily="2" charset="0"/>
              </a:rPr>
              <a:t>Dataset</a:t>
            </a:r>
            <a:r>
              <a:rPr lang="en-IN" sz="3200" dirty="0"/>
              <a:t> </a:t>
            </a:r>
            <a:r>
              <a:rPr lang="en-IN" sz="3200" dirty="0">
                <a:solidFill>
                  <a:srgbClr val="FFFAFF"/>
                </a:solidFill>
                <a:latin typeface="Unbounded ExtraBold" pitchFamily="2" charset="0"/>
              </a:rPr>
              <a:t>Overview</a:t>
            </a:r>
          </a:p>
        </p:txBody>
      </p:sp>
      <p:grpSp>
        <p:nvGrpSpPr>
          <p:cNvPr id="23" name="Group 22">
            <a:extLst>
              <a:ext uri="{FF2B5EF4-FFF2-40B4-BE49-F238E27FC236}">
                <a16:creationId xmlns:a16="http://schemas.microsoft.com/office/drawing/2014/main" id="{630CFE20-5C65-1779-E5FC-811E892230ED}"/>
              </a:ext>
            </a:extLst>
          </p:cNvPr>
          <p:cNvGrpSpPr/>
          <p:nvPr/>
        </p:nvGrpSpPr>
        <p:grpSpPr>
          <a:xfrm>
            <a:off x="5508312" y="-1019913"/>
            <a:ext cx="10206082" cy="10137028"/>
            <a:chOff x="5508312" y="-1019913"/>
            <a:chExt cx="10206082" cy="10137028"/>
          </a:xfrm>
        </p:grpSpPr>
        <p:sp>
          <p:nvSpPr>
            <p:cNvPr id="19" name="Oval 18">
              <a:extLst>
                <a:ext uri="{FF2B5EF4-FFF2-40B4-BE49-F238E27FC236}">
                  <a16:creationId xmlns:a16="http://schemas.microsoft.com/office/drawing/2014/main" id="{F68F8DE9-B9E1-EE6A-A1C0-CD111E066BDB}"/>
                </a:ext>
              </a:extLst>
            </p:cNvPr>
            <p:cNvSpPr/>
            <p:nvPr/>
          </p:nvSpPr>
          <p:spPr>
            <a:xfrm rot="20869336">
              <a:off x="5508312" y="-1019913"/>
              <a:ext cx="10206082" cy="10137028"/>
            </a:xfrm>
            <a:prstGeom prst="ellipse">
              <a:avLst/>
            </a:prstGeom>
            <a:gradFill flip="none" rotWithShape="1">
              <a:gsLst>
                <a:gs pos="0">
                  <a:srgbClr val="E3CFC8"/>
                </a:gs>
                <a:gs pos="71000">
                  <a:srgbClr val="2F195F"/>
                </a:gs>
                <a:gs pos="100000">
                  <a:srgbClr val="2F195F"/>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098" name="Picture 2" descr="Story pin image">
              <a:extLst>
                <a:ext uri="{FF2B5EF4-FFF2-40B4-BE49-F238E27FC236}">
                  <a16:creationId xmlns:a16="http://schemas.microsoft.com/office/drawing/2014/main" id="{1F66F450-4F9C-4896-C8C7-3F5CE1FA7428}"/>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7745" b="95245" l="9783" r="93071">
                          <a14:foregroundMark x1="43750" y1="7745" x2="50679" y2="8967"/>
                          <a14:foregroundMark x1="73641" y1="93478" x2="83696" y2="94293"/>
                          <a14:foregroundMark x1="93071" y1="84918" x2="92799" y2="88587"/>
                          <a14:foregroundMark x1="20652" y1="95245" x2="23098" y2="95245"/>
                        </a14:backgroundRemoval>
                      </a14:imgEffect>
                      <a14:imgEffect>
                        <a14:artisticTexturizer/>
                      </a14:imgEffect>
                    </a14:imgLayer>
                  </a14:imgProps>
                </a:ext>
                <a:ext uri="{28A0092B-C50C-407E-A947-70E740481C1C}">
                  <a14:useLocalDpi xmlns:a14="http://schemas.microsoft.com/office/drawing/2010/main" val="0"/>
                </a:ext>
              </a:extLst>
            </a:blip>
            <a:srcRect/>
            <a:stretch>
              <a:fillRect/>
            </a:stretch>
          </p:blipFill>
          <p:spPr bwMode="auto">
            <a:xfrm>
              <a:off x="6680272" y="302252"/>
              <a:ext cx="6966959" cy="6966959"/>
            </a:xfrm>
            <a:prstGeom prst="rect">
              <a:avLst/>
            </a:prstGeom>
            <a:noFill/>
            <a:effectLst>
              <a:outerShdw blurRad="50800" dist="38100" dir="13500000" algn="br"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grpSp>
        <p:nvGrpSpPr>
          <p:cNvPr id="25" name="Group 24">
            <a:extLst>
              <a:ext uri="{FF2B5EF4-FFF2-40B4-BE49-F238E27FC236}">
                <a16:creationId xmlns:a16="http://schemas.microsoft.com/office/drawing/2014/main" id="{2DCA2F40-0F22-1BB7-359F-D1D06661F7A6}"/>
              </a:ext>
            </a:extLst>
          </p:cNvPr>
          <p:cNvGrpSpPr/>
          <p:nvPr/>
        </p:nvGrpSpPr>
        <p:grpSpPr>
          <a:xfrm>
            <a:off x="384060" y="1305310"/>
            <a:ext cx="6296211" cy="5250675"/>
            <a:chOff x="384060" y="1305310"/>
            <a:chExt cx="6296211" cy="5250675"/>
          </a:xfrm>
          <a:effectLst>
            <a:outerShdw blurRad="50800" dist="38100" algn="l" rotWithShape="0">
              <a:prstClr val="black">
                <a:alpha val="40000"/>
              </a:prstClr>
            </a:outerShdw>
          </a:effectLst>
        </p:grpSpPr>
        <p:sp>
          <p:nvSpPr>
            <p:cNvPr id="20" name="Rectangle: Rounded Corners 19">
              <a:extLst>
                <a:ext uri="{FF2B5EF4-FFF2-40B4-BE49-F238E27FC236}">
                  <a16:creationId xmlns:a16="http://schemas.microsoft.com/office/drawing/2014/main" id="{27947CBA-FB8B-0A0C-5FC3-FC3CD123BC47}"/>
                </a:ext>
              </a:extLst>
            </p:cNvPr>
            <p:cNvSpPr/>
            <p:nvPr/>
          </p:nvSpPr>
          <p:spPr>
            <a:xfrm>
              <a:off x="384060" y="1305310"/>
              <a:ext cx="6296211" cy="5136130"/>
            </a:xfrm>
            <a:prstGeom prst="roundRect">
              <a:avLst>
                <a:gd name="adj" fmla="val 6974"/>
              </a:avLst>
            </a:prstGeom>
            <a:solidFill>
              <a:srgbClr val="FFFA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TextBox 23">
              <a:extLst>
                <a:ext uri="{FF2B5EF4-FFF2-40B4-BE49-F238E27FC236}">
                  <a16:creationId xmlns:a16="http://schemas.microsoft.com/office/drawing/2014/main" id="{9BF89AE9-B4D8-1150-2A11-0BCA2D93821D}"/>
                </a:ext>
              </a:extLst>
            </p:cNvPr>
            <p:cNvSpPr txBox="1"/>
            <p:nvPr/>
          </p:nvSpPr>
          <p:spPr>
            <a:xfrm>
              <a:off x="400144" y="1616171"/>
              <a:ext cx="5993238" cy="4939814"/>
            </a:xfrm>
            <a:prstGeom prst="rect">
              <a:avLst/>
            </a:prstGeom>
            <a:noFill/>
          </p:spPr>
          <p:txBody>
            <a:bodyPr wrap="square" rtlCol="0">
              <a:spAutoFit/>
            </a:bodyPr>
            <a:lstStyle/>
            <a:p>
              <a:pPr marL="285750" indent="-285750">
                <a:buFont typeface="Arial" panose="020B0604020202020204" pitchFamily="34" charset="0"/>
                <a:buChar char="•"/>
              </a:pPr>
              <a:r>
                <a:rPr lang="en-US" sz="2100" b="1" dirty="0">
                  <a:latin typeface="Aptos Display" panose="020B0004020202020204" pitchFamily="34" charset="0"/>
                </a:rPr>
                <a:t>Data Structure</a:t>
              </a:r>
              <a:r>
                <a:rPr lang="en-US" sz="2100" dirty="0">
                  <a:latin typeface="Aptos Display" panose="020B0004020202020204" pitchFamily="34" charset="0"/>
                </a:rPr>
                <a:t>: The dataset includes a CSV file (covid_clinical_trials.csv) with columns like Status, Phases, Age, Start Date, and Outcome Measures, alongside XML files for detailed study information.</a:t>
              </a:r>
            </a:p>
            <a:p>
              <a:pPr marL="285750" indent="-285750">
                <a:buFont typeface="Arial" panose="020B0604020202020204" pitchFamily="34" charset="0"/>
                <a:buChar char="•"/>
              </a:pPr>
              <a:r>
                <a:rPr lang="en-US" sz="2100" b="1" dirty="0">
                  <a:latin typeface="Aptos Display" panose="020B0004020202020204" pitchFamily="34" charset="0"/>
                </a:rPr>
                <a:t>Key Features</a:t>
              </a:r>
              <a:r>
                <a:rPr lang="en-US" sz="2100" dirty="0">
                  <a:latin typeface="Aptos Display" panose="020B0004020202020204" pitchFamily="34" charset="0"/>
                </a:rPr>
                <a:t>:</a:t>
              </a:r>
            </a:p>
            <a:p>
              <a:pPr lvl="1"/>
              <a:r>
                <a:rPr lang="en-US" sz="2100" b="1" dirty="0">
                  <a:latin typeface="Aptos Display" panose="020B0004020202020204" pitchFamily="34" charset="0"/>
                </a:rPr>
                <a:t>NCT Number</a:t>
              </a:r>
              <a:r>
                <a:rPr lang="en-US" sz="2100" dirty="0">
                  <a:latin typeface="Aptos Display" panose="020B0004020202020204" pitchFamily="34" charset="0"/>
                </a:rPr>
                <a:t>: Unique identifier for each trial.</a:t>
              </a:r>
            </a:p>
            <a:p>
              <a:pPr lvl="1"/>
              <a:r>
                <a:rPr lang="en-US" sz="2100" b="1" dirty="0">
                  <a:latin typeface="Aptos Display" panose="020B0004020202020204" pitchFamily="34" charset="0"/>
                </a:rPr>
                <a:t>Status</a:t>
              </a:r>
              <a:r>
                <a:rPr lang="en-US" sz="2100" dirty="0">
                  <a:latin typeface="Aptos Display" panose="020B0004020202020204" pitchFamily="34" charset="0"/>
                </a:rPr>
                <a:t>: Indicates trial progress (e.g., Completed, Recruiting).</a:t>
              </a:r>
            </a:p>
            <a:p>
              <a:pPr lvl="1"/>
              <a:r>
                <a:rPr lang="en-US" sz="2100" b="1" dirty="0">
                  <a:latin typeface="Aptos Display" panose="020B0004020202020204" pitchFamily="34" charset="0"/>
                </a:rPr>
                <a:t>Phases</a:t>
              </a:r>
              <a:r>
                <a:rPr lang="en-US" sz="2100" dirty="0">
                  <a:latin typeface="Aptos Display" panose="020B0004020202020204" pitchFamily="34" charset="0"/>
                </a:rPr>
                <a:t>: Trial phase (e.g., Phase 1, Phase 2).</a:t>
              </a:r>
            </a:p>
            <a:p>
              <a:pPr lvl="1"/>
              <a:r>
                <a:rPr lang="en-US" sz="2100" b="1" dirty="0">
                  <a:latin typeface="Aptos Display" panose="020B0004020202020204" pitchFamily="34" charset="0"/>
                </a:rPr>
                <a:t>Start Date</a:t>
              </a:r>
              <a:r>
                <a:rPr lang="en-US" sz="2100" dirty="0">
                  <a:latin typeface="Aptos Display" panose="020B0004020202020204" pitchFamily="34" charset="0"/>
                </a:rPr>
                <a:t>: When the trial began.</a:t>
              </a:r>
            </a:p>
            <a:p>
              <a:pPr lvl="1"/>
              <a:r>
                <a:rPr lang="en-US" sz="2100" b="1" dirty="0">
                  <a:latin typeface="Aptos Display" panose="020B0004020202020204" pitchFamily="34" charset="0"/>
                </a:rPr>
                <a:t>Demographics</a:t>
              </a:r>
              <a:r>
                <a:rPr lang="en-US" sz="2100" dirty="0">
                  <a:latin typeface="Aptos Display" panose="020B0004020202020204" pitchFamily="34" charset="0"/>
                </a:rPr>
                <a:t>: Age and gender distributions.</a:t>
              </a:r>
            </a:p>
            <a:p>
              <a:pPr marL="285750" indent="-285750">
                <a:buFont typeface="Arial" panose="020B0604020202020204" pitchFamily="34" charset="0"/>
                <a:buChar char="•"/>
              </a:pPr>
              <a:r>
                <a:rPr lang="en-US" sz="2100" b="1" dirty="0">
                  <a:latin typeface="Aptos Display" panose="020B0004020202020204" pitchFamily="34" charset="0"/>
                </a:rPr>
                <a:t>Challenges</a:t>
              </a:r>
              <a:r>
                <a:rPr lang="en-US" sz="2100" dirty="0">
                  <a:latin typeface="Aptos Display" panose="020B0004020202020204" pitchFamily="34" charset="0"/>
                </a:rPr>
                <a:t>: Missing data, inconsistent date formats, and the need to preprocess categorical variables for analysis.</a:t>
              </a:r>
            </a:p>
            <a:p>
              <a:endParaRPr lang="en-IN" sz="2100" dirty="0">
                <a:latin typeface="Aptos Display" panose="020B0004020202020204" pitchFamily="34" charset="0"/>
              </a:endParaRPr>
            </a:p>
          </p:txBody>
        </p:sp>
      </p:grpSp>
      <p:grpSp>
        <p:nvGrpSpPr>
          <p:cNvPr id="26" name="Group 25">
            <a:extLst>
              <a:ext uri="{FF2B5EF4-FFF2-40B4-BE49-F238E27FC236}">
                <a16:creationId xmlns:a16="http://schemas.microsoft.com/office/drawing/2014/main" id="{973335B2-9156-60E0-08A1-74AA61A604D9}"/>
              </a:ext>
            </a:extLst>
          </p:cNvPr>
          <p:cNvGrpSpPr/>
          <p:nvPr/>
        </p:nvGrpSpPr>
        <p:grpSpPr>
          <a:xfrm>
            <a:off x="-468835" y="8608315"/>
            <a:ext cx="14521882" cy="9006488"/>
            <a:chOff x="-468835" y="-901445"/>
            <a:chExt cx="14521882" cy="9006488"/>
          </a:xfrm>
        </p:grpSpPr>
        <p:pic>
          <p:nvPicPr>
            <p:cNvPr id="27" name="Picture 26" descr="A statue of a person using a computer&#10;&#10;AI-generated content may be incorrect.">
              <a:extLst>
                <a:ext uri="{FF2B5EF4-FFF2-40B4-BE49-F238E27FC236}">
                  <a16:creationId xmlns:a16="http://schemas.microsoft.com/office/drawing/2014/main" id="{2A6BD9E6-89B5-871E-3154-0BBEC2E8D2E0}"/>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3292" b="94201" l="2717" r="95109">
                          <a14:foregroundMark x1="46739" y1="8777" x2="53397" y2="9091"/>
                          <a14:foregroundMark x1="55435" y1="7524" x2="54484" y2="11755"/>
                          <a14:foregroundMark x1="52853" y1="3292" x2="47554" y2="3292"/>
                          <a14:foregroundMark x1="25136" y1="20376" x2="24457" y2="24608"/>
                          <a14:foregroundMark x1="22690" y1="24295" x2="20652" y2="30878"/>
                          <a14:foregroundMark x1="21603" y1="30251" x2="19429" y2="37931"/>
                          <a14:foregroundMark x1="20245" y1="31975" x2="19022" y2="38871"/>
                          <a14:foregroundMark x1="27310" y1="19279" x2="27174" y2="21473"/>
                          <a14:foregroundMark x1="26359" y1="20063" x2="33696" y2="15204"/>
                          <a14:foregroundMark x1="19293" y1="72727" x2="22147" y2="78997"/>
                          <a14:foregroundMark x1="22147" y1="78997" x2="35054" y2="87147"/>
                          <a14:foregroundMark x1="35054" y1="87147" x2="36549" y2="85110"/>
                          <a14:foregroundMark x1="37228" y1="81505" x2="40625" y2="89969"/>
                          <a14:foregroundMark x1="40625" y1="89969" x2="47147" y2="86677"/>
                          <a14:foregroundMark x1="47147" y1="86677" x2="63587" y2="94357"/>
                          <a14:foregroundMark x1="63587" y1="94357" x2="70245" y2="92163"/>
                          <a14:foregroundMark x1="70245" y1="92163" x2="82065" y2="93260"/>
                          <a14:foregroundMark x1="82065" y1="93260" x2="80027" y2="84013"/>
                          <a14:foregroundMark x1="80027" y1="84013" x2="77717" y2="82288"/>
                          <a14:foregroundMark x1="46875" y1="94671" x2="9239" y2="92320"/>
                          <a14:foregroundMark x1="9239" y1="92320" x2="7201" y2="72571"/>
                          <a14:foregroundMark x1="7201" y1="72571" x2="31250" y2="67555"/>
                          <a14:foregroundMark x1="3125" y1="67712" x2="2853" y2="70063"/>
                          <a14:foregroundMark x1="91576" y1="92947" x2="95109" y2="94201"/>
                          <a14:foregroundMark x1="54076" y1="17868" x2="53533" y2="20376"/>
                          <a14:backgroundMark x1="52038" y1="26176" x2="52038" y2="26176"/>
                        </a14:backgroundRemoval>
                      </a14:imgEffect>
                    </a14:imgLayer>
                  </a14:imgProps>
                </a:ext>
                <a:ext uri="{28A0092B-C50C-407E-A947-70E740481C1C}">
                  <a14:useLocalDpi xmlns:a14="http://schemas.microsoft.com/office/drawing/2010/main" val="0"/>
                </a:ext>
              </a:extLst>
            </a:blip>
            <a:stretch>
              <a:fillRect/>
            </a:stretch>
          </p:blipFill>
          <p:spPr>
            <a:xfrm>
              <a:off x="-468835" y="3937843"/>
              <a:ext cx="3729614" cy="3233008"/>
            </a:xfrm>
            <a:prstGeom prst="rect">
              <a:avLst/>
            </a:prstGeom>
          </p:spPr>
        </p:pic>
        <p:pic>
          <p:nvPicPr>
            <p:cNvPr id="28" name="Picture 4" descr="This may contain: a white paper speech bubble on a transparent background">
              <a:extLst>
                <a:ext uri="{FF2B5EF4-FFF2-40B4-BE49-F238E27FC236}">
                  <a16:creationId xmlns:a16="http://schemas.microsoft.com/office/drawing/2014/main" id="{D28F4D36-ED67-11CC-899F-E5EFB48A9916}"/>
                </a:ext>
              </a:extLst>
            </p:cNvPr>
            <p:cNvPicPr>
              <a:picLocks noChangeAspect="1" noChangeArrowheads="1"/>
            </p:cNvPicPr>
            <p:nvPr/>
          </p:nvPicPr>
          <p:blipFill>
            <a:blip r:embed="rId10">
              <a:extLst>
                <a:ext uri="{BEBA8EAE-BF5A-486C-A8C5-ECC9F3942E4B}">
                  <a14:imgProps xmlns:a14="http://schemas.microsoft.com/office/drawing/2010/main">
                    <a14:imgLayer r:embed="rId11">
                      <a14:imgEffect>
                        <a14:backgroundRemoval t="9783" b="91576" l="8424" r="91984">
                          <a14:foregroundMark x1="10326" y1="35326" x2="8424" y2="47147"/>
                          <a14:foregroundMark x1="89674" y1="29484" x2="91984" y2="32201"/>
                          <a14:foregroundMark x1="55571" y1="90082" x2="57201" y2="91576"/>
                        </a14:backgroundRemoval>
                      </a14:imgEffect>
                    </a14:imgLayer>
                  </a14:imgProps>
                </a:ext>
                <a:ext uri="{28A0092B-C50C-407E-A947-70E740481C1C}">
                  <a14:useLocalDpi xmlns:a14="http://schemas.microsoft.com/office/drawing/2010/main" val="0"/>
                </a:ext>
              </a:extLst>
            </a:blip>
            <a:srcRect/>
            <a:stretch>
              <a:fillRect/>
            </a:stretch>
          </p:blipFill>
          <p:spPr bwMode="auto">
            <a:xfrm rot="5722104">
              <a:off x="2800572" y="-3147433"/>
              <a:ext cx="9006488" cy="13498463"/>
            </a:xfrm>
            <a:prstGeom prst="rect">
              <a:avLst/>
            </a:prstGeom>
            <a:noFill/>
            <a:extLst>
              <a:ext uri="{909E8E84-426E-40DD-AFC4-6F175D3DCCD1}">
                <a14:hiddenFill xmlns:a14="http://schemas.microsoft.com/office/drawing/2010/main">
                  <a:solidFill>
                    <a:srgbClr val="FFFFFF"/>
                  </a:solidFill>
                </a14:hiddenFill>
              </a:ext>
            </a:extLst>
          </p:spPr>
        </p:pic>
        <p:sp>
          <p:nvSpPr>
            <p:cNvPr id="29" name="TextBox 28">
              <a:extLst>
                <a:ext uri="{FF2B5EF4-FFF2-40B4-BE49-F238E27FC236}">
                  <a16:creationId xmlns:a16="http://schemas.microsoft.com/office/drawing/2014/main" id="{B00184B4-8A44-7D51-A7EE-09210B14ECF3}"/>
                </a:ext>
              </a:extLst>
            </p:cNvPr>
            <p:cNvSpPr txBox="1"/>
            <p:nvPr/>
          </p:nvSpPr>
          <p:spPr>
            <a:xfrm>
              <a:off x="4700673" y="1524306"/>
              <a:ext cx="6472870" cy="4154984"/>
            </a:xfrm>
            <a:prstGeom prst="rect">
              <a:avLst/>
            </a:prstGeom>
            <a:noFill/>
          </p:spPr>
          <p:txBody>
            <a:bodyPr wrap="square" rtlCol="0">
              <a:spAutoFit/>
            </a:bodyPr>
            <a:lstStyle/>
            <a:p>
              <a:r>
                <a:rPr lang="en-US" sz="2200" b="1" dirty="0">
                  <a:solidFill>
                    <a:srgbClr val="0F1020"/>
                  </a:solidFill>
                  <a:latin typeface="Aptos Display" panose="020B0004020202020204" pitchFamily="34" charset="0"/>
                </a:rPr>
                <a:t>Context</a:t>
              </a:r>
              <a:r>
                <a:rPr lang="en-US" sz="2200" dirty="0">
                  <a:solidFill>
                    <a:srgbClr val="0F1020"/>
                  </a:solidFill>
                  <a:latin typeface="Aptos Display" panose="020B0004020202020204" pitchFamily="34" charset="0"/>
                </a:rPr>
                <a:t>: The global COVID-19 pandemic necessitated rapid development and evaluation of treatments, vaccines, and interventions through clinical trials.</a:t>
              </a:r>
            </a:p>
            <a:p>
              <a:r>
                <a:rPr lang="en-US" sz="2200" b="1" dirty="0">
                  <a:solidFill>
                    <a:srgbClr val="0F1020"/>
                  </a:solidFill>
                  <a:latin typeface="Aptos Display" panose="020B0004020202020204" pitchFamily="34" charset="0"/>
                </a:rPr>
                <a:t>Problem</a:t>
              </a:r>
              <a:r>
                <a:rPr lang="en-US" sz="2200" dirty="0">
                  <a:solidFill>
                    <a:srgbClr val="0F1020"/>
                  </a:solidFill>
                  <a:latin typeface="Aptos Display" panose="020B0004020202020204" pitchFamily="34" charset="0"/>
                </a:rPr>
                <a:t>: Understanding the landscape of COVID-19 clinical trials is critical to identify trends, gaps, and opportunities for medical research and policy-making.</a:t>
              </a:r>
            </a:p>
            <a:p>
              <a:r>
                <a:rPr lang="en-US" sz="2200" b="1" dirty="0">
                  <a:solidFill>
                    <a:srgbClr val="0F1020"/>
                  </a:solidFill>
                  <a:latin typeface="Aptos Display" panose="020B0004020202020204" pitchFamily="34" charset="0"/>
                </a:rPr>
                <a:t>Goal</a:t>
              </a:r>
              <a:r>
                <a:rPr lang="en-US" sz="2200" dirty="0">
                  <a:solidFill>
                    <a:srgbClr val="0F1020"/>
                  </a:solidFill>
                  <a:latin typeface="Aptos Display" panose="020B0004020202020204" pitchFamily="34" charset="0"/>
                </a:rPr>
                <a:t>: Perform Exploratory Data Analysis (EDA) to uncover insights into trial statuses, phases, participant demographics, and temporal trends.</a:t>
              </a:r>
            </a:p>
            <a:p>
              <a:r>
                <a:rPr lang="en-US" sz="2200" b="1" dirty="0">
                  <a:solidFill>
                    <a:srgbClr val="0F1020"/>
                  </a:solidFill>
                  <a:latin typeface="Aptos Display" panose="020B0004020202020204" pitchFamily="34" charset="0"/>
                </a:rPr>
                <a:t>Importance</a:t>
              </a:r>
              <a:r>
                <a:rPr lang="en-US" sz="2200" dirty="0">
                  <a:solidFill>
                    <a:srgbClr val="0F1020"/>
                  </a:solidFill>
                  <a:latin typeface="Aptos Display" panose="020B0004020202020204" pitchFamily="34" charset="0"/>
                </a:rPr>
                <a:t>: Insights can guide researchers, healthcare providers, and policymakers in prioritizing resources and designing future studies.</a:t>
              </a:r>
            </a:p>
          </p:txBody>
        </p:sp>
      </p:grpSp>
      <p:sp>
        <p:nvSpPr>
          <p:cNvPr id="30" name="TextBox 29">
            <a:extLst>
              <a:ext uri="{FF2B5EF4-FFF2-40B4-BE49-F238E27FC236}">
                <a16:creationId xmlns:a16="http://schemas.microsoft.com/office/drawing/2014/main" id="{255F5435-EDC6-1D34-57B6-DC365E037DE7}"/>
              </a:ext>
            </a:extLst>
          </p:cNvPr>
          <p:cNvSpPr txBox="1"/>
          <p:nvPr/>
        </p:nvSpPr>
        <p:spPr>
          <a:xfrm>
            <a:off x="400144" y="-1854256"/>
            <a:ext cx="4853940" cy="1569660"/>
          </a:xfrm>
          <a:prstGeom prst="rect">
            <a:avLst/>
          </a:prstGeom>
          <a:noFill/>
        </p:spPr>
        <p:txBody>
          <a:bodyPr wrap="square" rtlCol="0">
            <a:spAutoFit/>
          </a:bodyPr>
          <a:lstStyle/>
          <a:p>
            <a:r>
              <a:rPr lang="en-US" sz="3200" b="1" dirty="0">
                <a:solidFill>
                  <a:srgbClr val="FFFF00"/>
                </a:solidFill>
                <a:latin typeface="Unbounded ExtraBold" pitchFamily="2" charset="0"/>
              </a:rPr>
              <a:t>Techniques Used </a:t>
            </a:r>
            <a:r>
              <a:rPr lang="en-US" sz="3200" b="1" dirty="0">
                <a:latin typeface="Unbounded ExtraBold" pitchFamily="2" charset="0"/>
              </a:rPr>
              <a:t>- </a:t>
            </a:r>
            <a:r>
              <a:rPr lang="en-US" sz="3200" b="1" dirty="0">
                <a:solidFill>
                  <a:schemeClr val="bg1"/>
                </a:solidFill>
                <a:latin typeface="Unbounded ExtraBold" pitchFamily="2" charset="0"/>
              </a:rPr>
              <a:t>Data Loading and Initial Exploration</a:t>
            </a:r>
          </a:p>
        </p:txBody>
      </p:sp>
    </p:spTree>
    <p:extLst>
      <p:ext uri="{BB962C8B-B14F-4D97-AF65-F5344CB8AC3E}">
        <p14:creationId xmlns:p14="http://schemas.microsoft.com/office/powerpoint/2010/main" val="3878987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18000" fill="hold" nodeType="withEffect" p14:presetBounceEnd="45000">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14:bounceEnd="45000">
                                          <p:cBhvr additive="base">
                                            <p:cTn id="7" dur="2000" fill="hold"/>
                                            <p:tgtEl>
                                              <p:spTgt spid="25"/>
                                            </p:tgtEl>
                                            <p:attrNameLst>
                                              <p:attrName>ppt_x</p:attrName>
                                            </p:attrNameLst>
                                          </p:cBhvr>
                                          <p:tavLst>
                                            <p:tav tm="0">
                                              <p:val>
                                                <p:strVal val="0-#ppt_w/2"/>
                                              </p:val>
                                            </p:tav>
                                            <p:tav tm="100000">
                                              <p:val>
                                                <p:strVal val="#ppt_x"/>
                                              </p:val>
                                            </p:tav>
                                          </p:tavLst>
                                        </p:anim>
                                        <p:anim calcmode="lin" valueType="num" p14:bounceEnd="45000">
                                          <p:cBhvr additive="base">
                                            <p:cTn id="8" dur="20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18000"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2000" fill="hold"/>
                                            <p:tgtEl>
                                              <p:spTgt spid="25"/>
                                            </p:tgtEl>
                                            <p:attrNameLst>
                                              <p:attrName>ppt_x</p:attrName>
                                            </p:attrNameLst>
                                          </p:cBhvr>
                                          <p:tavLst>
                                            <p:tav tm="0">
                                              <p:val>
                                                <p:strVal val="0-#ppt_w/2"/>
                                              </p:val>
                                            </p:tav>
                                            <p:tav tm="100000">
                                              <p:val>
                                                <p:strVal val="#ppt_x"/>
                                              </p:val>
                                            </p:tav>
                                          </p:tavLst>
                                        </p:anim>
                                        <p:anim calcmode="lin" valueType="num">
                                          <p:cBhvr additive="base">
                                            <p:cTn id="8" dur="20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F195F"/>
        </a:solidFill>
        <a:effectLst/>
      </p:bgPr>
    </p:bg>
    <p:spTree>
      <p:nvGrpSpPr>
        <p:cNvPr id="1" name="">
          <a:extLst>
            <a:ext uri="{FF2B5EF4-FFF2-40B4-BE49-F238E27FC236}">
              <a16:creationId xmlns:a16="http://schemas.microsoft.com/office/drawing/2014/main" id="{0DFF8B9A-C459-3B8A-410F-BF67E013443A}"/>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F959F3EE-3FE1-4D0B-8961-ADB88CBED699}"/>
              </a:ext>
            </a:extLst>
          </p:cNvPr>
          <p:cNvSpPr txBox="1"/>
          <p:nvPr/>
        </p:nvSpPr>
        <p:spPr>
          <a:xfrm>
            <a:off x="1018571" y="-6341740"/>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2" name="Group 1">
            <a:extLst>
              <a:ext uri="{FF2B5EF4-FFF2-40B4-BE49-F238E27FC236}">
                <a16:creationId xmlns:a16="http://schemas.microsoft.com/office/drawing/2014/main" id="{1A624635-66FC-CD2D-4E1B-28D0A2309C1A}"/>
              </a:ext>
            </a:extLst>
          </p:cNvPr>
          <p:cNvGrpSpPr/>
          <p:nvPr/>
        </p:nvGrpSpPr>
        <p:grpSpPr>
          <a:xfrm>
            <a:off x="6770084" y="-7606934"/>
            <a:ext cx="6193562" cy="6731703"/>
            <a:chOff x="6770084" y="270980"/>
            <a:chExt cx="6193562" cy="6731703"/>
          </a:xfrm>
        </p:grpSpPr>
        <p:sp>
          <p:nvSpPr>
            <p:cNvPr id="7" name="Oval 6">
              <a:extLst>
                <a:ext uri="{FF2B5EF4-FFF2-40B4-BE49-F238E27FC236}">
                  <a16:creationId xmlns:a16="http://schemas.microsoft.com/office/drawing/2014/main" id="{53DB75EB-7EBF-C6CB-6521-744AF26DBB5D}"/>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6B71336B-6883-4647-D8C2-36C3CEAD7D4E}"/>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3A331B52-FC30-219C-693D-38C72CD80B7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7614589"/>
            <a:ext cx="914400" cy="914400"/>
          </a:xfrm>
          <a:prstGeom prst="rect">
            <a:avLst/>
          </a:prstGeom>
        </p:spPr>
      </p:pic>
      <p:pic>
        <p:nvPicPr>
          <p:cNvPr id="10" name="Graphic 9" descr="Stethoscope with solid fill">
            <a:extLst>
              <a:ext uri="{FF2B5EF4-FFF2-40B4-BE49-F238E27FC236}">
                <a16:creationId xmlns:a16="http://schemas.microsoft.com/office/drawing/2014/main" id="{26E0A48D-2F25-B19D-E00E-E0E194D81BC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2256776"/>
            <a:ext cx="914400" cy="914400"/>
          </a:xfrm>
          <a:prstGeom prst="rect">
            <a:avLst/>
          </a:prstGeom>
        </p:spPr>
      </p:pic>
      <p:pic>
        <p:nvPicPr>
          <p:cNvPr id="11" name="Graphic 10" descr="Stethoscope with solid fill">
            <a:extLst>
              <a:ext uri="{FF2B5EF4-FFF2-40B4-BE49-F238E27FC236}">
                <a16:creationId xmlns:a16="http://schemas.microsoft.com/office/drawing/2014/main" id="{763F1F9F-42CC-4BFF-C2CB-DE088BB0D6D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2531320"/>
            <a:ext cx="603785" cy="603785"/>
          </a:xfrm>
          <a:prstGeom prst="rect">
            <a:avLst/>
          </a:prstGeom>
        </p:spPr>
      </p:pic>
      <p:pic>
        <p:nvPicPr>
          <p:cNvPr id="12" name="Graphic 11" descr="Stethoscope with solid fill">
            <a:extLst>
              <a:ext uri="{FF2B5EF4-FFF2-40B4-BE49-F238E27FC236}">
                <a16:creationId xmlns:a16="http://schemas.microsoft.com/office/drawing/2014/main" id="{823A4EB7-F4CF-B371-0B69-36417F0B6A4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6810814"/>
            <a:ext cx="401586" cy="401586"/>
          </a:xfrm>
          <a:prstGeom prst="rect">
            <a:avLst/>
          </a:prstGeom>
        </p:spPr>
      </p:pic>
      <p:pic>
        <p:nvPicPr>
          <p:cNvPr id="13" name="Graphic 12" descr="Stethoscope with solid fill">
            <a:extLst>
              <a:ext uri="{FF2B5EF4-FFF2-40B4-BE49-F238E27FC236}">
                <a16:creationId xmlns:a16="http://schemas.microsoft.com/office/drawing/2014/main" id="{BFB2E60C-E3DC-E981-5082-DA3DF3CECDE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4782499"/>
            <a:ext cx="401586" cy="401586"/>
          </a:xfrm>
          <a:prstGeom prst="rect">
            <a:avLst/>
          </a:prstGeom>
        </p:spPr>
      </p:pic>
      <p:sp>
        <p:nvSpPr>
          <p:cNvPr id="15" name="TextBox 14">
            <a:extLst>
              <a:ext uri="{FF2B5EF4-FFF2-40B4-BE49-F238E27FC236}">
                <a16:creationId xmlns:a16="http://schemas.microsoft.com/office/drawing/2014/main" id="{40E80A46-7AD9-8002-DAE6-D54DEA4FC6AE}"/>
              </a:ext>
            </a:extLst>
          </p:cNvPr>
          <p:cNvSpPr txBox="1"/>
          <p:nvPr/>
        </p:nvSpPr>
        <p:spPr>
          <a:xfrm>
            <a:off x="400144" y="218384"/>
            <a:ext cx="4853940" cy="1569660"/>
          </a:xfrm>
          <a:prstGeom prst="rect">
            <a:avLst/>
          </a:prstGeom>
          <a:noFill/>
        </p:spPr>
        <p:txBody>
          <a:bodyPr wrap="square" rtlCol="0">
            <a:spAutoFit/>
          </a:bodyPr>
          <a:lstStyle/>
          <a:p>
            <a:r>
              <a:rPr lang="en-US" sz="3200" b="1" dirty="0">
                <a:solidFill>
                  <a:srgbClr val="FFFF00"/>
                </a:solidFill>
                <a:latin typeface="Unbounded ExtraBold" pitchFamily="2" charset="0"/>
              </a:rPr>
              <a:t>Techniques Used </a:t>
            </a:r>
            <a:r>
              <a:rPr lang="en-US" sz="3200" b="1" dirty="0">
                <a:latin typeface="Unbounded ExtraBold" pitchFamily="2" charset="0"/>
              </a:rPr>
              <a:t>- </a:t>
            </a:r>
            <a:r>
              <a:rPr lang="en-US" sz="3200" b="1" dirty="0">
                <a:solidFill>
                  <a:schemeClr val="bg1"/>
                </a:solidFill>
                <a:latin typeface="Unbounded ExtraBold" pitchFamily="2" charset="0"/>
              </a:rPr>
              <a:t>Data Loading and Initial Exploration</a:t>
            </a:r>
          </a:p>
        </p:txBody>
      </p:sp>
      <p:sp>
        <p:nvSpPr>
          <p:cNvPr id="16" name="TextBox 15">
            <a:extLst>
              <a:ext uri="{FF2B5EF4-FFF2-40B4-BE49-F238E27FC236}">
                <a16:creationId xmlns:a16="http://schemas.microsoft.com/office/drawing/2014/main" id="{5274052E-5C06-C37D-0A41-8CD209F7FE51}"/>
              </a:ext>
            </a:extLst>
          </p:cNvPr>
          <p:cNvSpPr txBox="1"/>
          <p:nvPr/>
        </p:nvSpPr>
        <p:spPr>
          <a:xfrm>
            <a:off x="-5381810" y="302252"/>
            <a:ext cx="3449256" cy="1077218"/>
          </a:xfrm>
          <a:prstGeom prst="rect">
            <a:avLst/>
          </a:prstGeom>
          <a:noFill/>
        </p:spPr>
        <p:txBody>
          <a:bodyPr wrap="square" rtlCol="0">
            <a:spAutoFit/>
          </a:bodyPr>
          <a:lstStyle/>
          <a:p>
            <a:r>
              <a:rPr lang="en-IN" sz="3200" dirty="0">
                <a:solidFill>
                  <a:srgbClr val="FC5130"/>
                </a:solidFill>
                <a:latin typeface="Unbounded ExtraBold" pitchFamily="2" charset="0"/>
              </a:rPr>
              <a:t>Dataset</a:t>
            </a:r>
            <a:r>
              <a:rPr lang="en-IN" sz="3200" dirty="0"/>
              <a:t> </a:t>
            </a:r>
            <a:r>
              <a:rPr lang="en-IN" sz="3200" dirty="0">
                <a:solidFill>
                  <a:srgbClr val="FFFAFF"/>
                </a:solidFill>
                <a:latin typeface="Unbounded ExtraBold" pitchFamily="2" charset="0"/>
              </a:rPr>
              <a:t>Overview</a:t>
            </a:r>
          </a:p>
        </p:txBody>
      </p:sp>
      <p:grpSp>
        <p:nvGrpSpPr>
          <p:cNvPr id="23" name="Group 22">
            <a:extLst>
              <a:ext uri="{FF2B5EF4-FFF2-40B4-BE49-F238E27FC236}">
                <a16:creationId xmlns:a16="http://schemas.microsoft.com/office/drawing/2014/main" id="{3170E6CB-5671-1570-1F5E-7442B3111A71}"/>
              </a:ext>
            </a:extLst>
          </p:cNvPr>
          <p:cNvGrpSpPr/>
          <p:nvPr/>
        </p:nvGrpSpPr>
        <p:grpSpPr>
          <a:xfrm>
            <a:off x="14205272" y="-1019913"/>
            <a:ext cx="10206082" cy="10137028"/>
            <a:chOff x="5508312" y="-1019913"/>
            <a:chExt cx="10206082" cy="10137028"/>
          </a:xfrm>
        </p:grpSpPr>
        <p:sp>
          <p:nvSpPr>
            <p:cNvPr id="19" name="Oval 18">
              <a:extLst>
                <a:ext uri="{FF2B5EF4-FFF2-40B4-BE49-F238E27FC236}">
                  <a16:creationId xmlns:a16="http://schemas.microsoft.com/office/drawing/2014/main" id="{79C345D0-CE04-36A7-C0AC-4D08CAAD3EA9}"/>
                </a:ext>
              </a:extLst>
            </p:cNvPr>
            <p:cNvSpPr/>
            <p:nvPr/>
          </p:nvSpPr>
          <p:spPr>
            <a:xfrm rot="20869336">
              <a:off x="5508312" y="-1019913"/>
              <a:ext cx="10206082" cy="10137028"/>
            </a:xfrm>
            <a:prstGeom prst="ellipse">
              <a:avLst/>
            </a:prstGeom>
            <a:gradFill flip="none" rotWithShape="1">
              <a:gsLst>
                <a:gs pos="0">
                  <a:srgbClr val="E3CFC8"/>
                </a:gs>
                <a:gs pos="71000">
                  <a:srgbClr val="2F195F"/>
                </a:gs>
                <a:gs pos="100000">
                  <a:srgbClr val="2F195F"/>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098" name="Picture 2" descr="Story pin image">
              <a:extLst>
                <a:ext uri="{FF2B5EF4-FFF2-40B4-BE49-F238E27FC236}">
                  <a16:creationId xmlns:a16="http://schemas.microsoft.com/office/drawing/2014/main" id="{06657055-64F9-E248-BE0E-91509FDD7284}"/>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7745" b="95245" l="9783" r="93071">
                          <a14:foregroundMark x1="43750" y1="7745" x2="50679" y2="8967"/>
                          <a14:foregroundMark x1="73641" y1="93478" x2="83696" y2="94293"/>
                          <a14:foregroundMark x1="93071" y1="84918" x2="92799" y2="88587"/>
                          <a14:foregroundMark x1="20652" y1="95245" x2="23098" y2="95245"/>
                        </a14:backgroundRemoval>
                      </a14:imgEffect>
                      <a14:imgEffect>
                        <a14:artisticTexturizer/>
                      </a14:imgEffect>
                    </a14:imgLayer>
                  </a14:imgProps>
                </a:ext>
                <a:ext uri="{28A0092B-C50C-407E-A947-70E740481C1C}">
                  <a14:useLocalDpi xmlns:a14="http://schemas.microsoft.com/office/drawing/2010/main" val="0"/>
                </a:ext>
              </a:extLst>
            </a:blip>
            <a:srcRect/>
            <a:stretch>
              <a:fillRect/>
            </a:stretch>
          </p:blipFill>
          <p:spPr bwMode="auto">
            <a:xfrm>
              <a:off x="6680272" y="302252"/>
              <a:ext cx="6966959" cy="6966959"/>
            </a:xfrm>
            <a:prstGeom prst="rect">
              <a:avLst/>
            </a:prstGeom>
            <a:noFill/>
            <a:effectLst>
              <a:outerShdw blurRad="50800" dist="38100" dir="13500000" algn="br"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grpSp>
        <p:nvGrpSpPr>
          <p:cNvPr id="25" name="Group 24">
            <a:extLst>
              <a:ext uri="{FF2B5EF4-FFF2-40B4-BE49-F238E27FC236}">
                <a16:creationId xmlns:a16="http://schemas.microsoft.com/office/drawing/2014/main" id="{B4A0E5F9-3560-0DE9-0830-90E7B6AE9B63}"/>
              </a:ext>
            </a:extLst>
          </p:cNvPr>
          <p:cNvGrpSpPr/>
          <p:nvPr/>
        </p:nvGrpSpPr>
        <p:grpSpPr>
          <a:xfrm>
            <a:off x="-17402912" y="1305310"/>
            <a:ext cx="6296211" cy="5550016"/>
            <a:chOff x="-7804900" y="1305310"/>
            <a:chExt cx="6296211" cy="5550016"/>
          </a:xfrm>
          <a:effectLst>
            <a:outerShdw blurRad="50800" dist="38100" algn="l" rotWithShape="0">
              <a:prstClr val="black">
                <a:alpha val="40000"/>
              </a:prstClr>
            </a:outerShdw>
          </a:effectLst>
        </p:grpSpPr>
        <p:sp>
          <p:nvSpPr>
            <p:cNvPr id="20" name="Rectangle: Rounded Corners 19">
              <a:extLst>
                <a:ext uri="{FF2B5EF4-FFF2-40B4-BE49-F238E27FC236}">
                  <a16:creationId xmlns:a16="http://schemas.microsoft.com/office/drawing/2014/main" id="{BFAF4497-BDD4-D704-EAAD-B8E5A7F87C50}"/>
                </a:ext>
              </a:extLst>
            </p:cNvPr>
            <p:cNvSpPr/>
            <p:nvPr/>
          </p:nvSpPr>
          <p:spPr>
            <a:xfrm>
              <a:off x="-7804900" y="1305310"/>
              <a:ext cx="6296211" cy="5136130"/>
            </a:xfrm>
            <a:prstGeom prst="roundRect">
              <a:avLst>
                <a:gd name="adj" fmla="val 6974"/>
              </a:avLst>
            </a:prstGeom>
            <a:solidFill>
              <a:srgbClr val="FFFA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TextBox 23">
              <a:extLst>
                <a:ext uri="{FF2B5EF4-FFF2-40B4-BE49-F238E27FC236}">
                  <a16:creationId xmlns:a16="http://schemas.microsoft.com/office/drawing/2014/main" id="{5B8A13B1-F254-7004-56F2-6A467FEA477F}"/>
                </a:ext>
              </a:extLst>
            </p:cNvPr>
            <p:cNvSpPr txBox="1"/>
            <p:nvPr/>
          </p:nvSpPr>
          <p:spPr>
            <a:xfrm>
              <a:off x="-7653414" y="1346126"/>
              <a:ext cx="5993238" cy="5509200"/>
            </a:xfrm>
            <a:prstGeom prst="rect">
              <a:avLst/>
            </a:prstGeom>
            <a:noFill/>
          </p:spPr>
          <p:txBody>
            <a:bodyPr wrap="square" rtlCol="0">
              <a:spAutoFit/>
            </a:bodyPr>
            <a:lstStyle/>
            <a:p>
              <a:pPr marL="285750" indent="-285750">
                <a:buFont typeface="Arial" panose="020B0604020202020204" pitchFamily="34" charset="0"/>
                <a:buChar char="•"/>
              </a:pPr>
              <a:r>
                <a:rPr lang="en-US" sz="2200" b="1" dirty="0">
                  <a:latin typeface="Aptos Display" panose="020B0004020202020204" pitchFamily="34" charset="0"/>
                </a:rPr>
                <a:t>Data Structure</a:t>
              </a:r>
              <a:r>
                <a:rPr lang="en-US" sz="2200" dirty="0">
                  <a:latin typeface="Aptos Display" panose="020B0004020202020204" pitchFamily="34" charset="0"/>
                </a:rPr>
                <a:t>: The dataset includes a CSV file (covid_clinical_trials.csv) with columns like Status, Phases, Age, Start Date, and Outcome Measures, alongside XML files for detailed study information.</a:t>
              </a:r>
            </a:p>
            <a:p>
              <a:pPr marL="285750" indent="-285750">
                <a:buFont typeface="Arial" panose="020B0604020202020204" pitchFamily="34" charset="0"/>
                <a:buChar char="•"/>
              </a:pPr>
              <a:r>
                <a:rPr lang="en-US" sz="2200" b="1" dirty="0">
                  <a:latin typeface="Aptos Display" panose="020B0004020202020204" pitchFamily="34" charset="0"/>
                </a:rPr>
                <a:t>Key Features</a:t>
              </a:r>
              <a:r>
                <a:rPr lang="en-US" sz="2200" dirty="0">
                  <a:latin typeface="Aptos Display" panose="020B0004020202020204" pitchFamily="34" charset="0"/>
                </a:rPr>
                <a:t>:</a:t>
              </a:r>
            </a:p>
            <a:p>
              <a:pPr lvl="1"/>
              <a:r>
                <a:rPr lang="en-US" sz="2200" b="1" dirty="0">
                  <a:latin typeface="Aptos Display" panose="020B0004020202020204" pitchFamily="34" charset="0"/>
                </a:rPr>
                <a:t>NCT Number</a:t>
              </a:r>
              <a:r>
                <a:rPr lang="en-US" sz="2200" dirty="0">
                  <a:latin typeface="Aptos Display" panose="020B0004020202020204" pitchFamily="34" charset="0"/>
                </a:rPr>
                <a:t>: Unique identifier for each trial.</a:t>
              </a:r>
            </a:p>
            <a:p>
              <a:pPr lvl="1"/>
              <a:r>
                <a:rPr lang="en-US" sz="2200" b="1" dirty="0">
                  <a:latin typeface="Aptos Display" panose="020B0004020202020204" pitchFamily="34" charset="0"/>
                </a:rPr>
                <a:t>Status</a:t>
              </a:r>
              <a:r>
                <a:rPr lang="en-US" sz="2200" dirty="0">
                  <a:latin typeface="Aptos Display" panose="020B0004020202020204" pitchFamily="34" charset="0"/>
                </a:rPr>
                <a:t>: Indicates trial progress (e.g., Completed, Recruiting).</a:t>
              </a:r>
            </a:p>
            <a:p>
              <a:pPr lvl="1"/>
              <a:r>
                <a:rPr lang="en-US" sz="2200" b="1" dirty="0">
                  <a:latin typeface="Aptos Display" panose="020B0004020202020204" pitchFamily="34" charset="0"/>
                </a:rPr>
                <a:t>Phases</a:t>
              </a:r>
              <a:r>
                <a:rPr lang="en-US" sz="2200" dirty="0">
                  <a:latin typeface="Aptos Display" panose="020B0004020202020204" pitchFamily="34" charset="0"/>
                </a:rPr>
                <a:t>: Trial phase (e.g., Phase 1, Phase 2).</a:t>
              </a:r>
            </a:p>
            <a:p>
              <a:pPr lvl="1"/>
              <a:r>
                <a:rPr lang="en-US" sz="2200" b="1" dirty="0">
                  <a:latin typeface="Aptos Display" panose="020B0004020202020204" pitchFamily="34" charset="0"/>
                </a:rPr>
                <a:t>Start Date</a:t>
              </a:r>
              <a:r>
                <a:rPr lang="en-US" sz="2200" dirty="0">
                  <a:latin typeface="Aptos Display" panose="020B0004020202020204" pitchFamily="34" charset="0"/>
                </a:rPr>
                <a:t>: When the trial began.</a:t>
              </a:r>
            </a:p>
            <a:p>
              <a:pPr lvl="1"/>
              <a:r>
                <a:rPr lang="en-US" sz="2200" b="1" dirty="0">
                  <a:latin typeface="Aptos Display" panose="020B0004020202020204" pitchFamily="34" charset="0"/>
                </a:rPr>
                <a:t>Demographics</a:t>
              </a:r>
              <a:r>
                <a:rPr lang="en-US" sz="2200" dirty="0">
                  <a:latin typeface="Aptos Display" panose="020B0004020202020204" pitchFamily="34" charset="0"/>
                </a:rPr>
                <a:t>: Age and gender distributions.</a:t>
              </a:r>
            </a:p>
            <a:p>
              <a:pPr marL="285750" indent="-285750">
                <a:buFont typeface="Arial" panose="020B0604020202020204" pitchFamily="34" charset="0"/>
                <a:buChar char="•"/>
              </a:pPr>
              <a:r>
                <a:rPr lang="en-US" sz="2200" b="1" dirty="0">
                  <a:latin typeface="Aptos Display" panose="020B0004020202020204" pitchFamily="34" charset="0"/>
                </a:rPr>
                <a:t>Challenges</a:t>
              </a:r>
              <a:r>
                <a:rPr lang="en-US" sz="2200" dirty="0">
                  <a:latin typeface="Aptos Display" panose="020B0004020202020204" pitchFamily="34" charset="0"/>
                </a:rPr>
                <a:t>: Missing data, inconsistent date formats, and the need to preprocess categorical variables for analysis.</a:t>
              </a:r>
            </a:p>
            <a:p>
              <a:endParaRPr lang="en-IN" sz="2200" dirty="0">
                <a:latin typeface="Aptos Display" panose="020B0004020202020204" pitchFamily="34" charset="0"/>
              </a:endParaRPr>
            </a:p>
          </p:txBody>
        </p:sp>
      </p:grpSp>
      <p:sp>
        <p:nvSpPr>
          <p:cNvPr id="29" name="Oval 28">
            <a:extLst>
              <a:ext uri="{FF2B5EF4-FFF2-40B4-BE49-F238E27FC236}">
                <a16:creationId xmlns:a16="http://schemas.microsoft.com/office/drawing/2014/main" id="{68A3A2F7-AFBF-2E9C-4E6A-BC9C2043E4B7}"/>
              </a:ext>
            </a:extLst>
          </p:cNvPr>
          <p:cNvSpPr/>
          <p:nvPr/>
        </p:nvSpPr>
        <p:spPr>
          <a:xfrm rot="20869336">
            <a:off x="5508312" y="-1019913"/>
            <a:ext cx="10206082" cy="10137028"/>
          </a:xfrm>
          <a:prstGeom prst="ellipse">
            <a:avLst/>
          </a:prstGeom>
          <a:gradFill flip="none" rotWithShape="1">
            <a:gsLst>
              <a:gs pos="0">
                <a:srgbClr val="E3CFC8"/>
              </a:gs>
              <a:gs pos="71000">
                <a:srgbClr val="2F195F"/>
              </a:gs>
              <a:gs pos="100000">
                <a:srgbClr val="2F195F"/>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6" name="Group 25">
            <a:extLst>
              <a:ext uri="{FF2B5EF4-FFF2-40B4-BE49-F238E27FC236}">
                <a16:creationId xmlns:a16="http://schemas.microsoft.com/office/drawing/2014/main" id="{3092AC24-19AF-DB9C-A24C-103D51C21D81}"/>
              </a:ext>
            </a:extLst>
          </p:cNvPr>
          <p:cNvGrpSpPr/>
          <p:nvPr/>
        </p:nvGrpSpPr>
        <p:grpSpPr>
          <a:xfrm>
            <a:off x="548640" y="2072640"/>
            <a:ext cx="11030726" cy="3664792"/>
            <a:chOff x="548640" y="2072640"/>
            <a:chExt cx="11030726" cy="3664792"/>
          </a:xfrm>
        </p:grpSpPr>
        <p:sp>
          <p:nvSpPr>
            <p:cNvPr id="22" name="TextBox 21">
              <a:extLst>
                <a:ext uri="{FF2B5EF4-FFF2-40B4-BE49-F238E27FC236}">
                  <a16:creationId xmlns:a16="http://schemas.microsoft.com/office/drawing/2014/main" id="{B51F96F5-D184-5647-2F1F-01E836E7945C}"/>
                </a:ext>
              </a:extLst>
            </p:cNvPr>
            <p:cNvSpPr txBox="1"/>
            <p:nvPr/>
          </p:nvSpPr>
          <p:spPr>
            <a:xfrm>
              <a:off x="612634" y="2072640"/>
              <a:ext cx="10966732" cy="646331"/>
            </a:xfrm>
            <a:prstGeom prst="rect">
              <a:avLst/>
            </a:prstGeom>
            <a:noFill/>
          </p:spPr>
          <p:txBody>
            <a:bodyPr wrap="square" rtlCol="0">
              <a:spAutoFit/>
            </a:bodyPr>
            <a:lstStyle/>
            <a:p>
              <a:r>
                <a:rPr lang="en-US" b="1" dirty="0">
                  <a:solidFill>
                    <a:srgbClr val="FFFAFF"/>
                  </a:solidFill>
                  <a:latin typeface="+mj-lt"/>
                </a:rPr>
                <a:t>Libraries</a:t>
              </a:r>
              <a:r>
                <a:rPr lang="en-US" dirty="0">
                  <a:solidFill>
                    <a:srgbClr val="FFFAFF"/>
                  </a:solidFill>
                  <a:latin typeface="+mj-lt"/>
                </a:rPr>
                <a:t>: Utilized Python libraries including Pandas for data manipulation, NumPy for numerical operations, Seaborn, and Matplotlib for visualizations.</a:t>
              </a:r>
            </a:p>
          </p:txBody>
        </p:sp>
        <p:grpSp>
          <p:nvGrpSpPr>
            <p:cNvPr id="32" name="Group 31">
              <a:extLst>
                <a:ext uri="{FF2B5EF4-FFF2-40B4-BE49-F238E27FC236}">
                  <a16:creationId xmlns:a16="http://schemas.microsoft.com/office/drawing/2014/main" id="{3C0ECAF8-CF4A-8B59-CC28-BD7C8C04E476}"/>
                </a:ext>
              </a:extLst>
            </p:cNvPr>
            <p:cNvGrpSpPr/>
            <p:nvPr/>
          </p:nvGrpSpPr>
          <p:grpSpPr>
            <a:xfrm>
              <a:off x="548640" y="2750486"/>
              <a:ext cx="11030726" cy="2986946"/>
              <a:chOff x="548640" y="2750486"/>
              <a:chExt cx="11030726" cy="2986946"/>
            </a:xfrm>
          </p:grpSpPr>
          <p:sp>
            <p:nvSpPr>
              <p:cNvPr id="3" name="Rectangle: Rounded Corners 2">
                <a:extLst>
                  <a:ext uri="{FF2B5EF4-FFF2-40B4-BE49-F238E27FC236}">
                    <a16:creationId xmlns:a16="http://schemas.microsoft.com/office/drawing/2014/main" id="{A8F79345-55C3-D691-7461-D8A297702473}"/>
                  </a:ext>
                </a:extLst>
              </p:cNvPr>
              <p:cNvSpPr/>
              <p:nvPr/>
            </p:nvSpPr>
            <p:spPr>
              <a:xfrm>
                <a:off x="548640" y="3253740"/>
                <a:ext cx="11030726" cy="2483692"/>
              </a:xfrm>
              <a:prstGeom prst="roundRect">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1" name="Group 20">
                <a:extLst>
                  <a:ext uri="{FF2B5EF4-FFF2-40B4-BE49-F238E27FC236}">
                    <a16:creationId xmlns:a16="http://schemas.microsoft.com/office/drawing/2014/main" id="{66013307-1785-06FB-8AC6-36A7EF3F7474}"/>
                  </a:ext>
                </a:extLst>
              </p:cNvPr>
              <p:cNvGrpSpPr/>
              <p:nvPr/>
            </p:nvGrpSpPr>
            <p:grpSpPr>
              <a:xfrm>
                <a:off x="612634" y="3337052"/>
                <a:ext cx="10888486" cy="538746"/>
                <a:chOff x="612634" y="1942592"/>
                <a:chExt cx="10888486" cy="538746"/>
              </a:xfrm>
            </p:grpSpPr>
            <p:sp>
              <p:nvSpPr>
                <p:cNvPr id="5" name="Rectangle: Rounded Corners 4">
                  <a:extLst>
                    <a:ext uri="{FF2B5EF4-FFF2-40B4-BE49-F238E27FC236}">
                      <a16:creationId xmlns:a16="http://schemas.microsoft.com/office/drawing/2014/main" id="{F2B30A31-3869-CD9A-2616-C61F8429198F}"/>
                    </a:ext>
                  </a:extLst>
                </p:cNvPr>
                <p:cNvSpPr/>
                <p:nvPr/>
              </p:nvSpPr>
              <p:spPr>
                <a:xfrm>
                  <a:off x="612634" y="1942592"/>
                  <a:ext cx="10888486" cy="538746"/>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17" name="Group 16">
                  <a:extLst>
                    <a:ext uri="{FF2B5EF4-FFF2-40B4-BE49-F238E27FC236}">
                      <a16:creationId xmlns:a16="http://schemas.microsoft.com/office/drawing/2014/main" id="{6FBCE13E-1C29-C776-5B4E-49EE5544E6EF}"/>
                    </a:ext>
                  </a:extLst>
                </p:cNvPr>
                <p:cNvGrpSpPr/>
                <p:nvPr/>
              </p:nvGrpSpPr>
              <p:grpSpPr>
                <a:xfrm>
                  <a:off x="10420438" y="2103965"/>
                  <a:ext cx="775988" cy="216000"/>
                  <a:chOff x="10152214" y="2103965"/>
                  <a:chExt cx="775988" cy="216000"/>
                </a:xfrm>
              </p:grpSpPr>
              <p:sp>
                <p:nvSpPr>
                  <p:cNvPr id="6" name="Oval 5">
                    <a:extLst>
                      <a:ext uri="{FF2B5EF4-FFF2-40B4-BE49-F238E27FC236}">
                        <a16:creationId xmlns:a16="http://schemas.microsoft.com/office/drawing/2014/main" id="{B32DD8AF-E546-9EBF-DEED-0E1AD505BBAC}"/>
                      </a:ext>
                    </a:extLst>
                  </p:cNvPr>
                  <p:cNvSpPr/>
                  <p:nvPr/>
                </p:nvSpPr>
                <p:spPr>
                  <a:xfrm>
                    <a:off x="10152214" y="2103965"/>
                    <a:ext cx="216000" cy="216000"/>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 name="Oval 7">
                    <a:extLst>
                      <a:ext uri="{FF2B5EF4-FFF2-40B4-BE49-F238E27FC236}">
                        <a16:creationId xmlns:a16="http://schemas.microsoft.com/office/drawing/2014/main" id="{34894F79-5B10-ABC5-3581-E5ABCD3A33CC}"/>
                      </a:ext>
                    </a:extLst>
                  </p:cNvPr>
                  <p:cNvSpPr/>
                  <p:nvPr/>
                </p:nvSpPr>
                <p:spPr>
                  <a:xfrm>
                    <a:off x="10432208" y="2103965"/>
                    <a:ext cx="216000" cy="216000"/>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Oval 13">
                    <a:extLst>
                      <a:ext uri="{FF2B5EF4-FFF2-40B4-BE49-F238E27FC236}">
                        <a16:creationId xmlns:a16="http://schemas.microsoft.com/office/drawing/2014/main" id="{53C1781C-3890-F91B-8BE7-52FADCE6B9A8}"/>
                      </a:ext>
                    </a:extLst>
                  </p:cNvPr>
                  <p:cNvSpPr/>
                  <p:nvPr/>
                </p:nvSpPr>
                <p:spPr>
                  <a:xfrm>
                    <a:off x="10712202" y="2103965"/>
                    <a:ext cx="216000" cy="216000"/>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8" name="TextBox 17">
                  <a:extLst>
                    <a:ext uri="{FF2B5EF4-FFF2-40B4-BE49-F238E27FC236}">
                      <a16:creationId xmlns:a16="http://schemas.microsoft.com/office/drawing/2014/main" id="{9F05FF00-E28F-E2A9-E519-B2137DFAF8EE}"/>
                    </a:ext>
                  </a:extLst>
                </p:cNvPr>
                <p:cNvSpPr txBox="1"/>
                <p:nvPr/>
              </p:nvSpPr>
              <p:spPr>
                <a:xfrm>
                  <a:off x="881375" y="2006992"/>
                  <a:ext cx="1715081"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grpSp>
          <p:sp>
            <p:nvSpPr>
              <p:cNvPr id="30" name="TextBox 29">
                <a:extLst>
                  <a:ext uri="{FF2B5EF4-FFF2-40B4-BE49-F238E27FC236}">
                    <a16:creationId xmlns:a16="http://schemas.microsoft.com/office/drawing/2014/main" id="{473A3FDD-A5AD-5447-4B21-575784A203D5}"/>
                  </a:ext>
                </a:extLst>
              </p:cNvPr>
              <p:cNvSpPr txBox="1"/>
              <p:nvPr/>
            </p:nvSpPr>
            <p:spPr>
              <a:xfrm>
                <a:off x="611112" y="2750486"/>
                <a:ext cx="1569720" cy="369332"/>
              </a:xfrm>
              <a:prstGeom prst="rect">
                <a:avLst/>
              </a:prstGeom>
              <a:noFill/>
            </p:spPr>
            <p:txBody>
              <a:bodyPr wrap="square" rtlCol="0">
                <a:spAutoFit/>
              </a:bodyPr>
              <a:lstStyle/>
              <a:p>
                <a:r>
                  <a:rPr lang="en-IN" b="1" dirty="0">
                    <a:solidFill>
                      <a:srgbClr val="FFFAFF"/>
                    </a:solidFill>
                    <a:latin typeface="+mj-lt"/>
                  </a:rPr>
                  <a:t>Loading Data:</a:t>
                </a:r>
              </a:p>
            </p:txBody>
          </p:sp>
          <p:sp>
            <p:nvSpPr>
              <p:cNvPr id="31" name="TextBox 30">
                <a:extLst>
                  <a:ext uri="{FF2B5EF4-FFF2-40B4-BE49-F238E27FC236}">
                    <a16:creationId xmlns:a16="http://schemas.microsoft.com/office/drawing/2014/main" id="{AAEF3A8B-0069-8E0D-003F-5DF54199E2A9}"/>
                  </a:ext>
                </a:extLst>
              </p:cNvPr>
              <p:cNvSpPr txBox="1"/>
              <p:nvPr/>
            </p:nvSpPr>
            <p:spPr>
              <a:xfrm>
                <a:off x="762620" y="4082260"/>
                <a:ext cx="4635505" cy="1200329"/>
              </a:xfrm>
              <a:prstGeom prst="rect">
                <a:avLst/>
              </a:prstGeom>
              <a:noFill/>
            </p:spPr>
            <p:txBody>
              <a:bodyPr wrap="square" rtlCol="0">
                <a:spAutoFit/>
              </a:bodyPr>
              <a:lstStyle/>
              <a:p>
                <a:r>
                  <a:rPr lang="en-IN" dirty="0">
                    <a:solidFill>
                      <a:schemeClr val="bg1"/>
                    </a:solidFill>
                  </a:rPr>
                  <a:t>import </a:t>
                </a:r>
                <a:r>
                  <a:rPr lang="en-IN" dirty="0">
                    <a:solidFill>
                      <a:srgbClr val="FC5130"/>
                    </a:solidFill>
                  </a:rPr>
                  <a:t>pandas</a:t>
                </a:r>
                <a:r>
                  <a:rPr lang="en-IN" dirty="0">
                    <a:solidFill>
                      <a:schemeClr val="bg1"/>
                    </a:solidFill>
                  </a:rPr>
                  <a:t> as </a:t>
                </a:r>
                <a:r>
                  <a:rPr lang="en-IN" dirty="0">
                    <a:solidFill>
                      <a:srgbClr val="FC5130"/>
                    </a:solidFill>
                  </a:rPr>
                  <a:t>pd</a:t>
                </a:r>
              </a:p>
              <a:p>
                <a:r>
                  <a:rPr lang="en-IN" dirty="0">
                    <a:solidFill>
                      <a:schemeClr val="bg1"/>
                    </a:solidFill>
                  </a:rPr>
                  <a:t>Import </a:t>
                </a:r>
                <a:r>
                  <a:rPr lang="en-IN" dirty="0" err="1">
                    <a:solidFill>
                      <a:srgbClr val="FC5130"/>
                    </a:solidFill>
                  </a:rPr>
                  <a:t>numpy</a:t>
                </a:r>
                <a:r>
                  <a:rPr lang="en-IN" dirty="0">
                    <a:solidFill>
                      <a:srgbClr val="FC5130"/>
                    </a:solidFill>
                  </a:rPr>
                  <a:t> as </a:t>
                </a:r>
                <a:r>
                  <a:rPr lang="en-IN" dirty="0">
                    <a:solidFill>
                      <a:schemeClr val="bg1"/>
                    </a:solidFill>
                  </a:rPr>
                  <a:t>np</a:t>
                </a:r>
              </a:p>
              <a:p>
                <a:r>
                  <a:rPr lang="en-IN" dirty="0">
                    <a:solidFill>
                      <a:schemeClr val="bg1"/>
                    </a:solidFill>
                  </a:rPr>
                  <a:t>Import</a:t>
                </a:r>
                <a:r>
                  <a:rPr lang="en-IN" dirty="0">
                    <a:solidFill>
                      <a:srgbClr val="FC5130"/>
                    </a:solidFill>
                  </a:rPr>
                  <a:t> </a:t>
                </a:r>
                <a:r>
                  <a:rPr lang="en-IN" dirty="0" err="1">
                    <a:solidFill>
                      <a:srgbClr val="FC5130"/>
                    </a:solidFill>
                  </a:rPr>
                  <a:t>math.plotlib</a:t>
                </a:r>
                <a:r>
                  <a:rPr lang="en-IN" dirty="0">
                    <a:solidFill>
                      <a:schemeClr val="bg1"/>
                    </a:solidFill>
                  </a:rPr>
                  <a:t> as </a:t>
                </a:r>
                <a:r>
                  <a:rPr lang="en-IN" dirty="0" err="1">
                    <a:solidFill>
                      <a:srgbClr val="FC5130"/>
                    </a:solidFill>
                  </a:rPr>
                  <a:t>plt</a:t>
                </a:r>
                <a:endParaRPr lang="en-IN" dirty="0">
                  <a:solidFill>
                    <a:srgbClr val="FC5130"/>
                  </a:solidFill>
                </a:endParaRPr>
              </a:p>
              <a:p>
                <a:r>
                  <a:rPr lang="en-IN" dirty="0" err="1">
                    <a:solidFill>
                      <a:schemeClr val="bg1"/>
                    </a:solidFill>
                  </a:rPr>
                  <a:t>df</a:t>
                </a:r>
                <a:r>
                  <a:rPr lang="en-IN" dirty="0">
                    <a:solidFill>
                      <a:schemeClr val="bg1"/>
                    </a:solidFill>
                  </a:rPr>
                  <a:t> = </a:t>
                </a:r>
                <a:r>
                  <a:rPr lang="en-IN" dirty="0" err="1">
                    <a:solidFill>
                      <a:srgbClr val="FC5130"/>
                    </a:solidFill>
                  </a:rPr>
                  <a:t>pd.read_csv</a:t>
                </a:r>
                <a:r>
                  <a:rPr lang="en-IN" dirty="0">
                    <a:solidFill>
                      <a:schemeClr val="bg1"/>
                    </a:solidFill>
                  </a:rPr>
                  <a:t>(</a:t>
                </a:r>
                <a:r>
                  <a:rPr lang="en-IN" dirty="0">
                    <a:solidFill>
                      <a:srgbClr val="92D050"/>
                    </a:solidFill>
                  </a:rPr>
                  <a:t>'covid_clinical_trials.csv'</a:t>
                </a:r>
                <a:r>
                  <a:rPr lang="en-IN" dirty="0">
                    <a:solidFill>
                      <a:schemeClr val="bg1"/>
                    </a:solidFill>
                  </a:rPr>
                  <a:t>)</a:t>
                </a:r>
              </a:p>
            </p:txBody>
          </p:sp>
        </p:grpSp>
      </p:grpSp>
      <p:grpSp>
        <p:nvGrpSpPr>
          <p:cNvPr id="27" name="Group 26">
            <a:extLst>
              <a:ext uri="{FF2B5EF4-FFF2-40B4-BE49-F238E27FC236}">
                <a16:creationId xmlns:a16="http://schemas.microsoft.com/office/drawing/2014/main" id="{ECB6596A-33CF-5C14-D0E2-C4ED9E3BB25C}"/>
              </a:ext>
            </a:extLst>
          </p:cNvPr>
          <p:cNvGrpSpPr/>
          <p:nvPr/>
        </p:nvGrpSpPr>
        <p:grpSpPr>
          <a:xfrm>
            <a:off x="-6522159" y="1974197"/>
            <a:ext cx="5245693" cy="4096345"/>
            <a:chOff x="-10090582" y="1890329"/>
            <a:chExt cx="11086949" cy="4096345"/>
          </a:xfrm>
        </p:grpSpPr>
        <p:sp>
          <p:nvSpPr>
            <p:cNvPr id="33" name="TextBox 32">
              <a:extLst>
                <a:ext uri="{FF2B5EF4-FFF2-40B4-BE49-F238E27FC236}">
                  <a16:creationId xmlns:a16="http://schemas.microsoft.com/office/drawing/2014/main" id="{66DE5A94-5975-6ABD-D78F-5FA4FD7D17FC}"/>
                </a:ext>
              </a:extLst>
            </p:cNvPr>
            <p:cNvSpPr txBox="1"/>
            <p:nvPr/>
          </p:nvSpPr>
          <p:spPr>
            <a:xfrm>
              <a:off x="-10034359" y="1890329"/>
              <a:ext cx="11030726" cy="1754326"/>
            </a:xfrm>
            <a:prstGeom prst="rect">
              <a:avLst/>
            </a:prstGeom>
            <a:noFill/>
          </p:spPr>
          <p:txBody>
            <a:bodyPr wrap="square" rtlCol="0">
              <a:spAutoFit/>
            </a:bodyPr>
            <a:lstStyle/>
            <a:p>
              <a:r>
                <a:rPr lang="en-IN" b="1" dirty="0">
                  <a:solidFill>
                    <a:schemeClr val="bg1"/>
                  </a:solidFill>
                  <a:latin typeface="Aptos Display" panose="020B0004020202020204" pitchFamily="34" charset="0"/>
                </a:rPr>
                <a:t>Initial Exploration</a:t>
              </a:r>
              <a:r>
                <a:rPr lang="en-IN" dirty="0">
                  <a:solidFill>
                    <a:schemeClr val="bg1"/>
                  </a:solidFill>
                  <a:latin typeface="Aptos Display" panose="020B0004020202020204" pitchFamily="34" charset="0"/>
                </a:rPr>
                <a:t>:</a:t>
              </a:r>
            </a:p>
            <a:p>
              <a:pPr lvl="1"/>
              <a:r>
                <a:rPr lang="en-IN" dirty="0">
                  <a:solidFill>
                    <a:schemeClr val="bg1"/>
                  </a:solidFill>
                  <a:latin typeface="Aptos Display" panose="020B0004020202020204" pitchFamily="34" charset="0"/>
                </a:rPr>
                <a:t>Displayed first few rows: </a:t>
              </a:r>
              <a:r>
                <a:rPr lang="en-IN" dirty="0" err="1">
                  <a:solidFill>
                    <a:schemeClr val="bg1"/>
                  </a:solidFill>
                  <a:latin typeface="Aptos Display" panose="020B0004020202020204" pitchFamily="34" charset="0"/>
                </a:rPr>
                <a:t>df.head</a:t>
              </a:r>
              <a:r>
                <a:rPr lang="en-IN" dirty="0">
                  <a:solidFill>
                    <a:schemeClr val="bg1"/>
                  </a:solidFill>
                  <a:latin typeface="Aptos Display" panose="020B0004020202020204" pitchFamily="34" charset="0"/>
                </a:rPr>
                <a:t>().</a:t>
              </a:r>
            </a:p>
            <a:p>
              <a:pPr lvl="1"/>
              <a:r>
                <a:rPr lang="en-IN" dirty="0">
                  <a:solidFill>
                    <a:schemeClr val="bg1"/>
                  </a:solidFill>
                  <a:latin typeface="Aptos Display" panose="020B0004020202020204" pitchFamily="34" charset="0"/>
                </a:rPr>
                <a:t>Checked data types and missing values: df.info().</a:t>
              </a:r>
            </a:p>
            <a:p>
              <a:pPr lvl="1"/>
              <a:r>
                <a:rPr lang="en-IN" dirty="0">
                  <a:solidFill>
                    <a:schemeClr val="bg1"/>
                  </a:solidFill>
                  <a:latin typeface="Aptos Display" panose="020B0004020202020204" pitchFamily="34" charset="0"/>
                </a:rPr>
                <a:t>Generated summary statistics: </a:t>
              </a:r>
              <a:r>
                <a:rPr lang="en-IN" dirty="0" err="1">
                  <a:solidFill>
                    <a:schemeClr val="bg1"/>
                  </a:solidFill>
                  <a:latin typeface="Aptos Display" panose="020B0004020202020204" pitchFamily="34" charset="0"/>
                </a:rPr>
                <a:t>df.describe</a:t>
              </a:r>
              <a:r>
                <a:rPr lang="en-IN" dirty="0">
                  <a:solidFill>
                    <a:schemeClr val="bg1"/>
                  </a:solidFill>
                  <a:latin typeface="Aptos Display" panose="020B0004020202020204" pitchFamily="34" charset="0"/>
                </a:rPr>
                <a:t>().</a:t>
              </a:r>
            </a:p>
            <a:p>
              <a:r>
                <a:rPr lang="en-IN" b="1" dirty="0">
                  <a:solidFill>
                    <a:schemeClr val="bg1"/>
                  </a:solidFill>
                  <a:latin typeface="Aptos Display" panose="020B0004020202020204" pitchFamily="34" charset="0"/>
                </a:rPr>
                <a:t>Purpose</a:t>
              </a:r>
              <a:r>
                <a:rPr lang="en-IN" dirty="0">
                  <a:solidFill>
                    <a:schemeClr val="bg1"/>
                  </a:solidFill>
                  <a:latin typeface="Aptos Display" panose="020B0004020202020204" pitchFamily="34" charset="0"/>
                </a:rPr>
                <a:t>: Understand dataset structure, identify missing data, and verify data integrity.</a:t>
              </a:r>
            </a:p>
            <a:p>
              <a:endParaRPr lang="en-IN" dirty="0">
                <a:solidFill>
                  <a:schemeClr val="bg1"/>
                </a:solidFill>
                <a:latin typeface="Aptos Display" panose="020B0004020202020204" pitchFamily="34" charset="0"/>
              </a:endParaRPr>
            </a:p>
          </p:txBody>
        </p:sp>
        <p:grpSp>
          <p:nvGrpSpPr>
            <p:cNvPr id="34" name="Group 33">
              <a:extLst>
                <a:ext uri="{FF2B5EF4-FFF2-40B4-BE49-F238E27FC236}">
                  <a16:creationId xmlns:a16="http://schemas.microsoft.com/office/drawing/2014/main" id="{81614E9C-46C7-A867-B9CB-4E1F0B7EB292}"/>
                </a:ext>
              </a:extLst>
            </p:cNvPr>
            <p:cNvGrpSpPr/>
            <p:nvPr/>
          </p:nvGrpSpPr>
          <p:grpSpPr>
            <a:xfrm>
              <a:off x="-10090582" y="3688403"/>
              <a:ext cx="11030726" cy="2298271"/>
              <a:chOff x="-10086575" y="3626058"/>
              <a:chExt cx="11030726" cy="2298271"/>
            </a:xfrm>
          </p:grpSpPr>
          <p:sp>
            <p:nvSpPr>
              <p:cNvPr id="35" name="Rectangle: Rounded Corners 34">
                <a:extLst>
                  <a:ext uri="{FF2B5EF4-FFF2-40B4-BE49-F238E27FC236}">
                    <a16:creationId xmlns:a16="http://schemas.microsoft.com/office/drawing/2014/main" id="{E213F403-9F01-1AC9-696F-F282D07B9B4D}"/>
                  </a:ext>
                </a:extLst>
              </p:cNvPr>
              <p:cNvSpPr/>
              <p:nvPr/>
            </p:nvSpPr>
            <p:spPr>
              <a:xfrm>
                <a:off x="-10086575" y="3626058"/>
                <a:ext cx="11030726" cy="2298271"/>
              </a:xfrm>
              <a:prstGeom prst="roundRect">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 name="Rectangle: Rounded Corners 43">
                <a:extLst>
                  <a:ext uri="{FF2B5EF4-FFF2-40B4-BE49-F238E27FC236}">
                    <a16:creationId xmlns:a16="http://schemas.microsoft.com/office/drawing/2014/main" id="{50F923A1-FD8A-7455-8DAD-5CC6AE8CD5A7}"/>
                  </a:ext>
                </a:extLst>
              </p:cNvPr>
              <p:cNvSpPr/>
              <p:nvPr/>
            </p:nvSpPr>
            <p:spPr>
              <a:xfrm>
                <a:off x="-10039107" y="3723274"/>
                <a:ext cx="10888485" cy="529331"/>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5" name="TextBox 44">
                <a:extLst>
                  <a:ext uri="{FF2B5EF4-FFF2-40B4-BE49-F238E27FC236}">
                    <a16:creationId xmlns:a16="http://schemas.microsoft.com/office/drawing/2014/main" id="{267F39E5-E73F-2B1A-873C-ED08ED9A24CB}"/>
                  </a:ext>
                </a:extLst>
              </p:cNvPr>
              <p:cNvSpPr txBox="1"/>
              <p:nvPr/>
            </p:nvSpPr>
            <p:spPr>
              <a:xfrm>
                <a:off x="-9852742" y="3773797"/>
                <a:ext cx="3138931"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46" name="Oval 45">
                <a:extLst>
                  <a:ext uri="{FF2B5EF4-FFF2-40B4-BE49-F238E27FC236}">
                    <a16:creationId xmlns:a16="http://schemas.microsoft.com/office/drawing/2014/main" id="{5D6EE9F3-B73D-899B-05BC-8FBC6A83C414}"/>
                  </a:ext>
                </a:extLst>
              </p:cNvPr>
              <p:cNvSpPr/>
              <p:nvPr/>
            </p:nvSpPr>
            <p:spPr>
              <a:xfrm>
                <a:off x="-704908" y="3879425"/>
                <a:ext cx="380436" cy="180000"/>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7" name="Oval 46">
                <a:extLst>
                  <a:ext uri="{FF2B5EF4-FFF2-40B4-BE49-F238E27FC236}">
                    <a16:creationId xmlns:a16="http://schemas.microsoft.com/office/drawing/2014/main" id="{CACA25D2-2968-4BBE-B055-B4AE3E37C6F9}"/>
                  </a:ext>
                </a:extLst>
              </p:cNvPr>
              <p:cNvSpPr/>
              <p:nvPr/>
            </p:nvSpPr>
            <p:spPr>
              <a:xfrm>
                <a:off x="-249583" y="3875045"/>
                <a:ext cx="380436" cy="180000"/>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Oval 47">
                <a:extLst>
                  <a:ext uri="{FF2B5EF4-FFF2-40B4-BE49-F238E27FC236}">
                    <a16:creationId xmlns:a16="http://schemas.microsoft.com/office/drawing/2014/main" id="{77F5B856-3776-E901-0E75-3C1A81C18351}"/>
                  </a:ext>
                </a:extLst>
              </p:cNvPr>
              <p:cNvSpPr/>
              <p:nvPr/>
            </p:nvSpPr>
            <p:spPr>
              <a:xfrm>
                <a:off x="205744" y="3879425"/>
                <a:ext cx="380436" cy="180000"/>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TextBox 48">
                <a:extLst>
                  <a:ext uri="{FF2B5EF4-FFF2-40B4-BE49-F238E27FC236}">
                    <a16:creationId xmlns:a16="http://schemas.microsoft.com/office/drawing/2014/main" id="{7E68B89C-0960-082C-2272-1C9B694C9FB4}"/>
                  </a:ext>
                </a:extLst>
              </p:cNvPr>
              <p:cNvSpPr txBox="1"/>
              <p:nvPr/>
            </p:nvSpPr>
            <p:spPr>
              <a:xfrm>
                <a:off x="-9794349" y="4402984"/>
                <a:ext cx="4982237" cy="923330"/>
              </a:xfrm>
              <a:prstGeom prst="rect">
                <a:avLst/>
              </a:prstGeom>
              <a:noFill/>
            </p:spPr>
            <p:txBody>
              <a:bodyPr wrap="square" rtlCol="0">
                <a:spAutoFit/>
              </a:bodyPr>
              <a:lstStyle/>
              <a:p>
                <a:r>
                  <a:rPr lang="en-IN" dirty="0">
                    <a:solidFill>
                      <a:srgbClr val="FFFF00"/>
                    </a:solidFill>
                  </a:rPr>
                  <a:t>print</a:t>
                </a:r>
                <a:r>
                  <a:rPr lang="en-IN" dirty="0">
                    <a:solidFill>
                      <a:schemeClr val="bg1"/>
                    </a:solidFill>
                  </a:rPr>
                  <a:t>(</a:t>
                </a:r>
                <a:r>
                  <a:rPr lang="en-IN" dirty="0" err="1">
                    <a:solidFill>
                      <a:srgbClr val="FC5130"/>
                    </a:solidFill>
                  </a:rPr>
                  <a:t>df.head</a:t>
                </a:r>
                <a:r>
                  <a:rPr lang="en-IN" dirty="0">
                    <a:solidFill>
                      <a:srgbClr val="FC5130"/>
                    </a:solidFill>
                  </a:rPr>
                  <a:t>()</a:t>
                </a:r>
                <a:r>
                  <a:rPr lang="en-IN" dirty="0">
                    <a:solidFill>
                      <a:schemeClr val="bg1"/>
                    </a:solidFill>
                  </a:rPr>
                  <a:t>)</a:t>
                </a:r>
              </a:p>
              <a:p>
                <a:r>
                  <a:rPr lang="en-IN" dirty="0">
                    <a:solidFill>
                      <a:srgbClr val="FFFF00"/>
                    </a:solidFill>
                  </a:rPr>
                  <a:t>print</a:t>
                </a:r>
                <a:r>
                  <a:rPr lang="en-IN" dirty="0">
                    <a:solidFill>
                      <a:schemeClr val="bg1"/>
                    </a:solidFill>
                  </a:rPr>
                  <a:t>(</a:t>
                </a:r>
                <a:r>
                  <a:rPr lang="en-IN" dirty="0">
                    <a:solidFill>
                      <a:srgbClr val="FC5130"/>
                    </a:solidFill>
                  </a:rPr>
                  <a:t>df.info()</a:t>
                </a:r>
                <a:r>
                  <a:rPr lang="en-IN" dirty="0">
                    <a:solidFill>
                      <a:schemeClr val="bg1"/>
                    </a:solidFill>
                  </a:rPr>
                  <a:t>)</a:t>
                </a:r>
              </a:p>
              <a:p>
                <a:r>
                  <a:rPr lang="en-IN" dirty="0">
                    <a:solidFill>
                      <a:srgbClr val="FFFF00"/>
                    </a:solidFill>
                  </a:rPr>
                  <a:t>print</a:t>
                </a:r>
                <a:r>
                  <a:rPr lang="en-IN" dirty="0">
                    <a:solidFill>
                      <a:schemeClr val="bg1"/>
                    </a:solidFill>
                  </a:rPr>
                  <a:t>(</a:t>
                </a:r>
                <a:r>
                  <a:rPr lang="en-IN" dirty="0" err="1">
                    <a:solidFill>
                      <a:srgbClr val="FC5130"/>
                    </a:solidFill>
                  </a:rPr>
                  <a:t>df.describe</a:t>
                </a:r>
                <a:r>
                  <a:rPr lang="en-IN" dirty="0">
                    <a:solidFill>
                      <a:srgbClr val="FC5130"/>
                    </a:solidFill>
                  </a:rPr>
                  <a:t>()</a:t>
                </a:r>
                <a:r>
                  <a:rPr lang="en-IN" dirty="0">
                    <a:solidFill>
                      <a:schemeClr val="bg1"/>
                    </a:solidFill>
                  </a:rPr>
                  <a:t>)</a:t>
                </a:r>
              </a:p>
            </p:txBody>
          </p:sp>
        </p:grpSp>
      </p:grpSp>
      <p:grpSp>
        <p:nvGrpSpPr>
          <p:cNvPr id="50" name="Group 49">
            <a:extLst>
              <a:ext uri="{FF2B5EF4-FFF2-40B4-BE49-F238E27FC236}">
                <a16:creationId xmlns:a16="http://schemas.microsoft.com/office/drawing/2014/main" id="{4FA69BF9-9CA5-6F37-AB8E-A7F3368ACA21}"/>
              </a:ext>
            </a:extLst>
          </p:cNvPr>
          <p:cNvGrpSpPr/>
          <p:nvPr/>
        </p:nvGrpSpPr>
        <p:grpSpPr>
          <a:xfrm>
            <a:off x="13563895" y="1212273"/>
            <a:ext cx="4853940" cy="4858269"/>
            <a:chOff x="6896872" y="1212273"/>
            <a:chExt cx="4853940" cy="4858269"/>
          </a:xfrm>
        </p:grpSpPr>
        <p:sp>
          <p:nvSpPr>
            <p:cNvPr id="51" name="Rectangle: Rounded Corners 50">
              <a:extLst>
                <a:ext uri="{FF2B5EF4-FFF2-40B4-BE49-F238E27FC236}">
                  <a16:creationId xmlns:a16="http://schemas.microsoft.com/office/drawing/2014/main" id="{97B0A3F7-C1A6-FA94-E993-32B668CA79BB}"/>
                </a:ext>
              </a:extLst>
            </p:cNvPr>
            <p:cNvSpPr/>
            <p:nvPr/>
          </p:nvSpPr>
          <p:spPr>
            <a:xfrm>
              <a:off x="6896872" y="1212273"/>
              <a:ext cx="4853940" cy="4858269"/>
            </a:xfrm>
            <a:prstGeom prst="roundRect">
              <a:avLst/>
            </a:prstGeom>
            <a:solidFill>
              <a:srgbClr val="FFFAFF"/>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 name="TextBox 51">
              <a:extLst>
                <a:ext uri="{FF2B5EF4-FFF2-40B4-BE49-F238E27FC236}">
                  <a16:creationId xmlns:a16="http://schemas.microsoft.com/office/drawing/2014/main" id="{CC561128-6981-5C3A-D9E2-4823F22F6B33}"/>
                </a:ext>
              </a:extLst>
            </p:cNvPr>
            <p:cNvSpPr txBox="1"/>
            <p:nvPr/>
          </p:nvSpPr>
          <p:spPr>
            <a:xfrm>
              <a:off x="7098587" y="1481706"/>
              <a:ext cx="4347297" cy="4278094"/>
            </a:xfrm>
            <a:prstGeom prst="rect">
              <a:avLst/>
            </a:prstGeom>
            <a:noFill/>
          </p:spPr>
          <p:txBody>
            <a:bodyPr wrap="square" rtlCol="0">
              <a:spAutoFit/>
            </a:bodyPr>
            <a:lstStyle/>
            <a:p>
              <a:r>
                <a:rPr lang="en-US" sz="1600" b="1" dirty="0"/>
                <a:t>print(</a:t>
              </a:r>
              <a:r>
                <a:rPr lang="en-US" sz="1600" b="1" dirty="0" err="1"/>
                <a:t>df.head</a:t>
              </a:r>
              <a:r>
                <a:rPr lang="en-US" sz="1600" b="1" dirty="0"/>
                <a:t>()): </a:t>
              </a:r>
              <a:r>
                <a:rPr lang="en-US" sz="1600" dirty="0"/>
                <a:t>This displays the first 5 rows of the </a:t>
              </a:r>
              <a:r>
                <a:rPr lang="en-US" sz="1600" dirty="0" err="1"/>
                <a:t>DataFrame</a:t>
              </a:r>
              <a:r>
                <a:rPr lang="en-US" sz="1600" dirty="0"/>
                <a:t> </a:t>
              </a:r>
              <a:r>
                <a:rPr lang="en-US" sz="1600" dirty="0" err="1"/>
                <a:t>df</a:t>
              </a:r>
              <a:r>
                <a:rPr lang="en-US" sz="1600" dirty="0"/>
                <a:t>. It's useful for a quick preview of the data.</a:t>
              </a:r>
            </a:p>
            <a:p>
              <a:endParaRPr lang="en-US" sz="1600" dirty="0"/>
            </a:p>
            <a:p>
              <a:r>
                <a:rPr lang="en-US" sz="1600" b="1" dirty="0"/>
                <a:t>print(df.info()): </a:t>
              </a:r>
              <a:r>
                <a:rPr lang="en-US" sz="1600" dirty="0"/>
                <a:t>This provides a concise summary of the </a:t>
              </a:r>
              <a:r>
                <a:rPr lang="en-US" sz="1600" dirty="0" err="1"/>
                <a:t>DataFrame</a:t>
              </a:r>
              <a:r>
                <a:rPr lang="en-US" sz="1600" dirty="0"/>
                <a:t>, including the number of rows and columns, data types of each column, and the memory usage. It helps understand the structure and characteristics of your data.</a:t>
              </a:r>
            </a:p>
            <a:p>
              <a:endParaRPr lang="en-US" sz="1600" dirty="0"/>
            </a:p>
            <a:p>
              <a:r>
                <a:rPr lang="en-US" sz="1600" b="1" dirty="0">
                  <a:latin typeface="+mj-lt"/>
                </a:rPr>
                <a:t>print(</a:t>
              </a:r>
              <a:r>
                <a:rPr lang="en-US" sz="1600" b="1" dirty="0" err="1">
                  <a:latin typeface="+mj-lt"/>
                </a:rPr>
                <a:t>df.describe</a:t>
              </a:r>
              <a:r>
                <a:rPr lang="en-US" sz="1600" b="1" dirty="0">
                  <a:latin typeface="+mj-lt"/>
                </a:rPr>
                <a:t>()): </a:t>
              </a:r>
              <a:r>
                <a:rPr lang="en-US" sz="1600" dirty="0"/>
                <a:t>This generates descriptive statistics for numerical columns in the </a:t>
              </a:r>
              <a:r>
                <a:rPr lang="en-US" sz="1600" dirty="0" err="1"/>
                <a:t>DataFrame</a:t>
              </a:r>
              <a:r>
                <a:rPr lang="en-US" sz="1600" dirty="0"/>
                <a:t>, including count, mean, standard deviation, minimum, quartiles, and maximum. It gives a quick overview of the central tendency and dispersion of your numerical data.</a:t>
              </a:r>
              <a:endParaRPr lang="en-IN" sz="1600" dirty="0"/>
            </a:p>
          </p:txBody>
        </p:sp>
      </p:grpSp>
    </p:spTree>
    <p:extLst>
      <p:ext uri="{BB962C8B-B14F-4D97-AF65-F5344CB8AC3E}">
        <p14:creationId xmlns:p14="http://schemas.microsoft.com/office/powerpoint/2010/main" val="31323533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F195F"/>
        </a:solidFill>
        <a:effectLst/>
      </p:bgPr>
    </p:bg>
    <p:spTree>
      <p:nvGrpSpPr>
        <p:cNvPr id="1" name="">
          <a:extLst>
            <a:ext uri="{FF2B5EF4-FFF2-40B4-BE49-F238E27FC236}">
              <a16:creationId xmlns:a16="http://schemas.microsoft.com/office/drawing/2014/main" id="{B17C75B7-C83F-DF8C-A0B8-CE2F400F7B68}"/>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13323803-B58E-87C6-A17D-B85F249B989F}"/>
              </a:ext>
            </a:extLst>
          </p:cNvPr>
          <p:cNvSpPr txBox="1"/>
          <p:nvPr/>
        </p:nvSpPr>
        <p:spPr>
          <a:xfrm>
            <a:off x="1018571" y="-6341740"/>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2" name="Group 1">
            <a:extLst>
              <a:ext uri="{FF2B5EF4-FFF2-40B4-BE49-F238E27FC236}">
                <a16:creationId xmlns:a16="http://schemas.microsoft.com/office/drawing/2014/main" id="{2271B3F6-6084-FD0C-EE94-1ADD7140D6BE}"/>
              </a:ext>
            </a:extLst>
          </p:cNvPr>
          <p:cNvGrpSpPr/>
          <p:nvPr/>
        </p:nvGrpSpPr>
        <p:grpSpPr>
          <a:xfrm>
            <a:off x="6770084" y="-7606934"/>
            <a:ext cx="6193562" cy="6731703"/>
            <a:chOff x="6770084" y="270980"/>
            <a:chExt cx="6193562" cy="6731703"/>
          </a:xfrm>
        </p:grpSpPr>
        <p:sp>
          <p:nvSpPr>
            <p:cNvPr id="7" name="Oval 6">
              <a:extLst>
                <a:ext uri="{FF2B5EF4-FFF2-40B4-BE49-F238E27FC236}">
                  <a16:creationId xmlns:a16="http://schemas.microsoft.com/office/drawing/2014/main" id="{48B344B3-8B75-D7D6-10D6-AE1ED26E136B}"/>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1075A06A-F44F-913C-C878-BDF2B265835E}"/>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85B4125F-A9A6-3507-D474-242579078B8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7614589"/>
            <a:ext cx="914400" cy="914400"/>
          </a:xfrm>
          <a:prstGeom prst="rect">
            <a:avLst/>
          </a:prstGeom>
        </p:spPr>
      </p:pic>
      <p:pic>
        <p:nvPicPr>
          <p:cNvPr id="10" name="Graphic 9" descr="Stethoscope with solid fill">
            <a:extLst>
              <a:ext uri="{FF2B5EF4-FFF2-40B4-BE49-F238E27FC236}">
                <a16:creationId xmlns:a16="http://schemas.microsoft.com/office/drawing/2014/main" id="{0C1D4704-E085-268E-A9B5-BD02CFAA09C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2256776"/>
            <a:ext cx="914400" cy="914400"/>
          </a:xfrm>
          <a:prstGeom prst="rect">
            <a:avLst/>
          </a:prstGeom>
        </p:spPr>
      </p:pic>
      <p:pic>
        <p:nvPicPr>
          <p:cNvPr id="11" name="Graphic 10" descr="Stethoscope with solid fill">
            <a:extLst>
              <a:ext uri="{FF2B5EF4-FFF2-40B4-BE49-F238E27FC236}">
                <a16:creationId xmlns:a16="http://schemas.microsoft.com/office/drawing/2014/main" id="{05FD0985-91EF-829B-BAC4-53D6879E48B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2531320"/>
            <a:ext cx="603785" cy="603785"/>
          </a:xfrm>
          <a:prstGeom prst="rect">
            <a:avLst/>
          </a:prstGeom>
        </p:spPr>
      </p:pic>
      <p:pic>
        <p:nvPicPr>
          <p:cNvPr id="12" name="Graphic 11" descr="Stethoscope with solid fill">
            <a:extLst>
              <a:ext uri="{FF2B5EF4-FFF2-40B4-BE49-F238E27FC236}">
                <a16:creationId xmlns:a16="http://schemas.microsoft.com/office/drawing/2014/main" id="{9A82EBD8-1457-90CE-6F09-59FD1FBF43B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6810814"/>
            <a:ext cx="401586" cy="401586"/>
          </a:xfrm>
          <a:prstGeom prst="rect">
            <a:avLst/>
          </a:prstGeom>
        </p:spPr>
      </p:pic>
      <p:pic>
        <p:nvPicPr>
          <p:cNvPr id="13" name="Graphic 12" descr="Stethoscope with solid fill">
            <a:extLst>
              <a:ext uri="{FF2B5EF4-FFF2-40B4-BE49-F238E27FC236}">
                <a16:creationId xmlns:a16="http://schemas.microsoft.com/office/drawing/2014/main" id="{541183E5-C62A-E44B-A2E5-966F7AABD88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4782499"/>
            <a:ext cx="401586" cy="401586"/>
          </a:xfrm>
          <a:prstGeom prst="rect">
            <a:avLst/>
          </a:prstGeom>
        </p:spPr>
      </p:pic>
      <p:sp>
        <p:nvSpPr>
          <p:cNvPr id="15" name="TextBox 14">
            <a:extLst>
              <a:ext uri="{FF2B5EF4-FFF2-40B4-BE49-F238E27FC236}">
                <a16:creationId xmlns:a16="http://schemas.microsoft.com/office/drawing/2014/main" id="{36AB4935-CABB-F4C3-42A1-41E674C8E4BE}"/>
              </a:ext>
            </a:extLst>
          </p:cNvPr>
          <p:cNvSpPr txBox="1"/>
          <p:nvPr/>
        </p:nvSpPr>
        <p:spPr>
          <a:xfrm>
            <a:off x="400144" y="218384"/>
            <a:ext cx="4853940" cy="1569660"/>
          </a:xfrm>
          <a:prstGeom prst="rect">
            <a:avLst/>
          </a:prstGeom>
          <a:noFill/>
        </p:spPr>
        <p:txBody>
          <a:bodyPr wrap="square" rtlCol="0">
            <a:spAutoFit/>
          </a:bodyPr>
          <a:lstStyle/>
          <a:p>
            <a:r>
              <a:rPr lang="en-US" sz="3200" b="1" dirty="0">
                <a:solidFill>
                  <a:srgbClr val="FFFF00"/>
                </a:solidFill>
                <a:latin typeface="Unbounded ExtraBold" pitchFamily="2" charset="0"/>
              </a:rPr>
              <a:t>Techniques Used </a:t>
            </a:r>
            <a:r>
              <a:rPr lang="en-US" sz="3200" b="1" dirty="0">
                <a:latin typeface="Unbounded ExtraBold" pitchFamily="2" charset="0"/>
              </a:rPr>
              <a:t>- </a:t>
            </a:r>
            <a:r>
              <a:rPr lang="en-US" sz="3200" b="1" dirty="0">
                <a:solidFill>
                  <a:schemeClr val="bg1"/>
                </a:solidFill>
                <a:latin typeface="Unbounded ExtraBold" pitchFamily="2" charset="0"/>
              </a:rPr>
              <a:t>Data Loading and Initial Exploration</a:t>
            </a:r>
          </a:p>
        </p:txBody>
      </p:sp>
      <p:sp>
        <p:nvSpPr>
          <p:cNvPr id="8" name="Oval 7">
            <a:extLst>
              <a:ext uri="{FF2B5EF4-FFF2-40B4-BE49-F238E27FC236}">
                <a16:creationId xmlns:a16="http://schemas.microsoft.com/office/drawing/2014/main" id="{85BBD978-955D-1EE0-9C46-63E84E2DFF87}"/>
              </a:ext>
            </a:extLst>
          </p:cNvPr>
          <p:cNvSpPr/>
          <p:nvPr/>
        </p:nvSpPr>
        <p:spPr>
          <a:xfrm rot="20869336">
            <a:off x="5508312" y="-1019913"/>
            <a:ext cx="10206082" cy="10137028"/>
          </a:xfrm>
          <a:prstGeom prst="ellipse">
            <a:avLst/>
          </a:prstGeom>
          <a:gradFill flip="none" rotWithShape="1">
            <a:gsLst>
              <a:gs pos="0">
                <a:srgbClr val="E3CFC8"/>
              </a:gs>
              <a:gs pos="71000">
                <a:srgbClr val="2F195F"/>
              </a:gs>
              <a:gs pos="100000">
                <a:srgbClr val="2F195F"/>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a:extLst>
              <a:ext uri="{FF2B5EF4-FFF2-40B4-BE49-F238E27FC236}">
                <a16:creationId xmlns:a16="http://schemas.microsoft.com/office/drawing/2014/main" id="{82A08BA4-FC0C-315A-ABA5-9D543341600C}"/>
              </a:ext>
            </a:extLst>
          </p:cNvPr>
          <p:cNvSpPr txBox="1"/>
          <p:nvPr/>
        </p:nvSpPr>
        <p:spPr>
          <a:xfrm>
            <a:off x="-5381810" y="302252"/>
            <a:ext cx="3449256" cy="1077218"/>
          </a:xfrm>
          <a:prstGeom prst="rect">
            <a:avLst/>
          </a:prstGeom>
          <a:noFill/>
        </p:spPr>
        <p:txBody>
          <a:bodyPr wrap="square" rtlCol="0">
            <a:spAutoFit/>
          </a:bodyPr>
          <a:lstStyle/>
          <a:p>
            <a:r>
              <a:rPr lang="en-IN" sz="3200" dirty="0">
                <a:solidFill>
                  <a:srgbClr val="FC5130"/>
                </a:solidFill>
                <a:latin typeface="Unbounded ExtraBold" pitchFamily="2" charset="0"/>
              </a:rPr>
              <a:t>Dataset</a:t>
            </a:r>
            <a:r>
              <a:rPr lang="en-IN" sz="3200" dirty="0"/>
              <a:t> </a:t>
            </a:r>
            <a:r>
              <a:rPr lang="en-IN" sz="3200" dirty="0">
                <a:solidFill>
                  <a:srgbClr val="FFFAFF"/>
                </a:solidFill>
                <a:latin typeface="Unbounded ExtraBold" pitchFamily="2" charset="0"/>
              </a:rPr>
              <a:t>Overview</a:t>
            </a:r>
          </a:p>
        </p:txBody>
      </p:sp>
      <p:grpSp>
        <p:nvGrpSpPr>
          <p:cNvPr id="23" name="Group 22">
            <a:extLst>
              <a:ext uri="{FF2B5EF4-FFF2-40B4-BE49-F238E27FC236}">
                <a16:creationId xmlns:a16="http://schemas.microsoft.com/office/drawing/2014/main" id="{8035FAAE-E291-77B2-69E2-523624A55424}"/>
              </a:ext>
            </a:extLst>
          </p:cNvPr>
          <p:cNvGrpSpPr/>
          <p:nvPr/>
        </p:nvGrpSpPr>
        <p:grpSpPr>
          <a:xfrm>
            <a:off x="14205272" y="-1019913"/>
            <a:ext cx="10206082" cy="10137028"/>
            <a:chOff x="5508312" y="-1019913"/>
            <a:chExt cx="10206082" cy="10137028"/>
          </a:xfrm>
        </p:grpSpPr>
        <p:sp>
          <p:nvSpPr>
            <p:cNvPr id="19" name="Oval 18">
              <a:extLst>
                <a:ext uri="{FF2B5EF4-FFF2-40B4-BE49-F238E27FC236}">
                  <a16:creationId xmlns:a16="http://schemas.microsoft.com/office/drawing/2014/main" id="{A3715FC2-E24C-2DA4-52E4-ACCEDF23A3EE}"/>
                </a:ext>
              </a:extLst>
            </p:cNvPr>
            <p:cNvSpPr/>
            <p:nvPr/>
          </p:nvSpPr>
          <p:spPr>
            <a:xfrm rot="20869336">
              <a:off x="5508312" y="-1019913"/>
              <a:ext cx="10206082" cy="10137028"/>
            </a:xfrm>
            <a:prstGeom prst="ellipse">
              <a:avLst/>
            </a:prstGeom>
            <a:gradFill flip="none" rotWithShape="1">
              <a:gsLst>
                <a:gs pos="0">
                  <a:srgbClr val="E3CFC8"/>
                </a:gs>
                <a:gs pos="71000">
                  <a:srgbClr val="2F195F"/>
                </a:gs>
                <a:gs pos="100000">
                  <a:srgbClr val="2F195F"/>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098" name="Picture 2" descr="Story pin image">
              <a:extLst>
                <a:ext uri="{FF2B5EF4-FFF2-40B4-BE49-F238E27FC236}">
                  <a16:creationId xmlns:a16="http://schemas.microsoft.com/office/drawing/2014/main" id="{B7B04CCB-117B-CA27-6ED6-2EAC7F05465B}"/>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7745" b="95245" l="9783" r="93071">
                          <a14:foregroundMark x1="43750" y1="7745" x2="50679" y2="8967"/>
                          <a14:foregroundMark x1="73641" y1="93478" x2="83696" y2="94293"/>
                          <a14:foregroundMark x1="93071" y1="84918" x2="92799" y2="88587"/>
                          <a14:foregroundMark x1="20652" y1="95245" x2="23098" y2="95245"/>
                        </a14:backgroundRemoval>
                      </a14:imgEffect>
                      <a14:imgEffect>
                        <a14:artisticTexturizer/>
                      </a14:imgEffect>
                    </a14:imgLayer>
                  </a14:imgProps>
                </a:ext>
                <a:ext uri="{28A0092B-C50C-407E-A947-70E740481C1C}">
                  <a14:useLocalDpi xmlns:a14="http://schemas.microsoft.com/office/drawing/2010/main" val="0"/>
                </a:ext>
              </a:extLst>
            </a:blip>
            <a:srcRect/>
            <a:stretch>
              <a:fillRect/>
            </a:stretch>
          </p:blipFill>
          <p:spPr bwMode="auto">
            <a:xfrm>
              <a:off x="6680272" y="302252"/>
              <a:ext cx="6966959" cy="6966959"/>
            </a:xfrm>
            <a:prstGeom prst="rect">
              <a:avLst/>
            </a:prstGeom>
            <a:noFill/>
            <a:effectLst>
              <a:outerShdw blurRad="50800" dist="38100" dir="13500000" algn="br"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grpSp>
        <p:nvGrpSpPr>
          <p:cNvPr id="25" name="Group 24">
            <a:extLst>
              <a:ext uri="{FF2B5EF4-FFF2-40B4-BE49-F238E27FC236}">
                <a16:creationId xmlns:a16="http://schemas.microsoft.com/office/drawing/2014/main" id="{1AEC3694-8A79-CAEE-E003-1928254AC92F}"/>
              </a:ext>
            </a:extLst>
          </p:cNvPr>
          <p:cNvGrpSpPr/>
          <p:nvPr/>
        </p:nvGrpSpPr>
        <p:grpSpPr>
          <a:xfrm>
            <a:off x="-17402912" y="1305310"/>
            <a:ext cx="6296211" cy="5550016"/>
            <a:chOff x="-7804900" y="1305310"/>
            <a:chExt cx="6296211" cy="5550016"/>
          </a:xfrm>
          <a:effectLst>
            <a:outerShdw blurRad="50800" dist="38100" algn="l" rotWithShape="0">
              <a:prstClr val="black">
                <a:alpha val="40000"/>
              </a:prstClr>
            </a:outerShdw>
          </a:effectLst>
        </p:grpSpPr>
        <p:sp>
          <p:nvSpPr>
            <p:cNvPr id="20" name="Rectangle: Rounded Corners 19">
              <a:extLst>
                <a:ext uri="{FF2B5EF4-FFF2-40B4-BE49-F238E27FC236}">
                  <a16:creationId xmlns:a16="http://schemas.microsoft.com/office/drawing/2014/main" id="{BC0A4CCC-FB77-B17A-F78B-F7A5B85B7A1E}"/>
                </a:ext>
              </a:extLst>
            </p:cNvPr>
            <p:cNvSpPr/>
            <p:nvPr/>
          </p:nvSpPr>
          <p:spPr>
            <a:xfrm>
              <a:off x="-7804900" y="1305310"/>
              <a:ext cx="6296211" cy="5136130"/>
            </a:xfrm>
            <a:prstGeom prst="roundRect">
              <a:avLst>
                <a:gd name="adj" fmla="val 6974"/>
              </a:avLst>
            </a:prstGeom>
            <a:solidFill>
              <a:srgbClr val="FFFA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TextBox 23">
              <a:extLst>
                <a:ext uri="{FF2B5EF4-FFF2-40B4-BE49-F238E27FC236}">
                  <a16:creationId xmlns:a16="http://schemas.microsoft.com/office/drawing/2014/main" id="{0322861A-F8ED-83F5-B584-6A9793ACB9B4}"/>
                </a:ext>
              </a:extLst>
            </p:cNvPr>
            <p:cNvSpPr txBox="1"/>
            <p:nvPr/>
          </p:nvSpPr>
          <p:spPr>
            <a:xfrm>
              <a:off x="-7653414" y="1346126"/>
              <a:ext cx="5993238" cy="5509200"/>
            </a:xfrm>
            <a:prstGeom prst="rect">
              <a:avLst/>
            </a:prstGeom>
            <a:noFill/>
          </p:spPr>
          <p:txBody>
            <a:bodyPr wrap="square" rtlCol="0">
              <a:spAutoFit/>
            </a:bodyPr>
            <a:lstStyle/>
            <a:p>
              <a:pPr marL="285750" indent="-285750">
                <a:buFont typeface="Arial" panose="020B0604020202020204" pitchFamily="34" charset="0"/>
                <a:buChar char="•"/>
              </a:pPr>
              <a:r>
                <a:rPr lang="en-US" sz="2200" b="1" dirty="0">
                  <a:latin typeface="Aptos Display" panose="020B0004020202020204" pitchFamily="34" charset="0"/>
                </a:rPr>
                <a:t>Data Structure</a:t>
              </a:r>
              <a:r>
                <a:rPr lang="en-US" sz="2200" dirty="0">
                  <a:latin typeface="Aptos Display" panose="020B0004020202020204" pitchFamily="34" charset="0"/>
                </a:rPr>
                <a:t>: The dataset includes a CSV file (covid_clinical_trials.csv) with columns like Status, Phases, Age, Start Date, and Outcome Measures, alongside XML files for detailed study information.</a:t>
              </a:r>
            </a:p>
            <a:p>
              <a:pPr marL="285750" indent="-285750">
                <a:buFont typeface="Arial" panose="020B0604020202020204" pitchFamily="34" charset="0"/>
                <a:buChar char="•"/>
              </a:pPr>
              <a:r>
                <a:rPr lang="en-US" sz="2200" b="1" dirty="0">
                  <a:latin typeface="Aptos Display" panose="020B0004020202020204" pitchFamily="34" charset="0"/>
                </a:rPr>
                <a:t>Key Features</a:t>
              </a:r>
              <a:r>
                <a:rPr lang="en-US" sz="2200" dirty="0">
                  <a:latin typeface="Aptos Display" panose="020B0004020202020204" pitchFamily="34" charset="0"/>
                </a:rPr>
                <a:t>:</a:t>
              </a:r>
            </a:p>
            <a:p>
              <a:pPr lvl="1"/>
              <a:r>
                <a:rPr lang="en-US" sz="2200" b="1" dirty="0">
                  <a:latin typeface="Aptos Display" panose="020B0004020202020204" pitchFamily="34" charset="0"/>
                </a:rPr>
                <a:t>NCT Number</a:t>
              </a:r>
              <a:r>
                <a:rPr lang="en-US" sz="2200" dirty="0">
                  <a:latin typeface="Aptos Display" panose="020B0004020202020204" pitchFamily="34" charset="0"/>
                </a:rPr>
                <a:t>: Unique identifier for each trial.</a:t>
              </a:r>
            </a:p>
            <a:p>
              <a:pPr lvl="1"/>
              <a:r>
                <a:rPr lang="en-US" sz="2200" b="1" dirty="0">
                  <a:latin typeface="Aptos Display" panose="020B0004020202020204" pitchFamily="34" charset="0"/>
                </a:rPr>
                <a:t>Status</a:t>
              </a:r>
              <a:r>
                <a:rPr lang="en-US" sz="2200" dirty="0">
                  <a:latin typeface="Aptos Display" panose="020B0004020202020204" pitchFamily="34" charset="0"/>
                </a:rPr>
                <a:t>: Indicates trial progress (e.g., Completed, Recruiting).</a:t>
              </a:r>
            </a:p>
            <a:p>
              <a:pPr lvl="1"/>
              <a:r>
                <a:rPr lang="en-US" sz="2200" b="1" dirty="0">
                  <a:latin typeface="Aptos Display" panose="020B0004020202020204" pitchFamily="34" charset="0"/>
                </a:rPr>
                <a:t>Phases</a:t>
              </a:r>
              <a:r>
                <a:rPr lang="en-US" sz="2200" dirty="0">
                  <a:latin typeface="Aptos Display" panose="020B0004020202020204" pitchFamily="34" charset="0"/>
                </a:rPr>
                <a:t>: Trial phase (e.g., Phase 1, Phase 2).</a:t>
              </a:r>
            </a:p>
            <a:p>
              <a:pPr lvl="1"/>
              <a:r>
                <a:rPr lang="en-US" sz="2200" b="1" dirty="0">
                  <a:latin typeface="Aptos Display" panose="020B0004020202020204" pitchFamily="34" charset="0"/>
                </a:rPr>
                <a:t>Start Date</a:t>
              </a:r>
              <a:r>
                <a:rPr lang="en-US" sz="2200" dirty="0">
                  <a:latin typeface="Aptos Display" panose="020B0004020202020204" pitchFamily="34" charset="0"/>
                </a:rPr>
                <a:t>: When the trial began.</a:t>
              </a:r>
            </a:p>
            <a:p>
              <a:pPr lvl="1"/>
              <a:r>
                <a:rPr lang="en-US" sz="2200" b="1" dirty="0">
                  <a:latin typeface="Aptos Display" panose="020B0004020202020204" pitchFamily="34" charset="0"/>
                </a:rPr>
                <a:t>Demographics</a:t>
              </a:r>
              <a:r>
                <a:rPr lang="en-US" sz="2200" dirty="0">
                  <a:latin typeface="Aptos Display" panose="020B0004020202020204" pitchFamily="34" charset="0"/>
                </a:rPr>
                <a:t>: Age and gender distributions.</a:t>
              </a:r>
            </a:p>
            <a:p>
              <a:pPr marL="285750" indent="-285750">
                <a:buFont typeface="Arial" panose="020B0604020202020204" pitchFamily="34" charset="0"/>
                <a:buChar char="•"/>
              </a:pPr>
              <a:r>
                <a:rPr lang="en-US" sz="2200" b="1" dirty="0">
                  <a:latin typeface="Aptos Display" panose="020B0004020202020204" pitchFamily="34" charset="0"/>
                </a:rPr>
                <a:t>Challenges</a:t>
              </a:r>
              <a:r>
                <a:rPr lang="en-US" sz="2200" dirty="0">
                  <a:latin typeface="Aptos Display" panose="020B0004020202020204" pitchFamily="34" charset="0"/>
                </a:rPr>
                <a:t>: Missing data, inconsistent date formats, and the need to preprocess categorical variables for analysis.</a:t>
              </a:r>
            </a:p>
            <a:p>
              <a:endParaRPr lang="en-IN" sz="2200" dirty="0">
                <a:latin typeface="Aptos Display" panose="020B0004020202020204" pitchFamily="34" charset="0"/>
              </a:endParaRPr>
            </a:p>
          </p:txBody>
        </p:sp>
      </p:grpSp>
      <p:grpSp>
        <p:nvGrpSpPr>
          <p:cNvPr id="43" name="Group 42">
            <a:extLst>
              <a:ext uri="{FF2B5EF4-FFF2-40B4-BE49-F238E27FC236}">
                <a16:creationId xmlns:a16="http://schemas.microsoft.com/office/drawing/2014/main" id="{E4A7818E-027D-8B79-8583-63DFDE8BAAEB}"/>
              </a:ext>
            </a:extLst>
          </p:cNvPr>
          <p:cNvGrpSpPr/>
          <p:nvPr/>
        </p:nvGrpSpPr>
        <p:grpSpPr>
          <a:xfrm>
            <a:off x="607852" y="1974197"/>
            <a:ext cx="5245693" cy="4096345"/>
            <a:chOff x="-10090582" y="1890329"/>
            <a:chExt cx="11086949" cy="4096345"/>
          </a:xfrm>
        </p:grpSpPr>
        <p:sp>
          <p:nvSpPr>
            <p:cNvPr id="28" name="TextBox 27">
              <a:extLst>
                <a:ext uri="{FF2B5EF4-FFF2-40B4-BE49-F238E27FC236}">
                  <a16:creationId xmlns:a16="http://schemas.microsoft.com/office/drawing/2014/main" id="{3E7FAF3A-5FE3-39A6-429B-AC23405BFDEA}"/>
                </a:ext>
              </a:extLst>
            </p:cNvPr>
            <p:cNvSpPr txBox="1"/>
            <p:nvPr/>
          </p:nvSpPr>
          <p:spPr>
            <a:xfrm>
              <a:off x="-10034359" y="1890329"/>
              <a:ext cx="11030726" cy="1754326"/>
            </a:xfrm>
            <a:prstGeom prst="rect">
              <a:avLst/>
            </a:prstGeom>
            <a:noFill/>
          </p:spPr>
          <p:txBody>
            <a:bodyPr wrap="square" rtlCol="0">
              <a:spAutoFit/>
            </a:bodyPr>
            <a:lstStyle/>
            <a:p>
              <a:r>
                <a:rPr lang="en-IN" b="1" dirty="0">
                  <a:solidFill>
                    <a:schemeClr val="bg1"/>
                  </a:solidFill>
                  <a:latin typeface="Aptos Display" panose="020B0004020202020204" pitchFamily="34" charset="0"/>
                </a:rPr>
                <a:t>Initial Exploration</a:t>
              </a:r>
              <a:r>
                <a:rPr lang="en-IN" dirty="0">
                  <a:solidFill>
                    <a:schemeClr val="bg1"/>
                  </a:solidFill>
                  <a:latin typeface="Aptos Display" panose="020B0004020202020204" pitchFamily="34" charset="0"/>
                </a:rPr>
                <a:t>:</a:t>
              </a:r>
            </a:p>
            <a:p>
              <a:pPr lvl="1"/>
              <a:r>
                <a:rPr lang="en-IN" dirty="0">
                  <a:solidFill>
                    <a:schemeClr val="bg1"/>
                  </a:solidFill>
                  <a:latin typeface="Aptos Display" panose="020B0004020202020204" pitchFamily="34" charset="0"/>
                </a:rPr>
                <a:t>Displayed first few rows: </a:t>
              </a:r>
              <a:r>
                <a:rPr lang="en-IN" dirty="0" err="1">
                  <a:solidFill>
                    <a:schemeClr val="bg1"/>
                  </a:solidFill>
                  <a:latin typeface="Aptos Display" panose="020B0004020202020204" pitchFamily="34" charset="0"/>
                </a:rPr>
                <a:t>df.head</a:t>
              </a:r>
              <a:r>
                <a:rPr lang="en-IN" dirty="0">
                  <a:solidFill>
                    <a:schemeClr val="bg1"/>
                  </a:solidFill>
                  <a:latin typeface="Aptos Display" panose="020B0004020202020204" pitchFamily="34" charset="0"/>
                </a:rPr>
                <a:t>().</a:t>
              </a:r>
            </a:p>
            <a:p>
              <a:pPr lvl="1"/>
              <a:r>
                <a:rPr lang="en-IN" dirty="0">
                  <a:solidFill>
                    <a:schemeClr val="bg1"/>
                  </a:solidFill>
                  <a:latin typeface="Aptos Display" panose="020B0004020202020204" pitchFamily="34" charset="0"/>
                </a:rPr>
                <a:t>Checked data types and missing values: df.info().</a:t>
              </a:r>
            </a:p>
            <a:p>
              <a:pPr lvl="1"/>
              <a:r>
                <a:rPr lang="en-IN" dirty="0">
                  <a:solidFill>
                    <a:schemeClr val="bg1"/>
                  </a:solidFill>
                  <a:latin typeface="Aptos Display" panose="020B0004020202020204" pitchFamily="34" charset="0"/>
                </a:rPr>
                <a:t>Generated summary statistics: </a:t>
              </a:r>
              <a:r>
                <a:rPr lang="en-IN" dirty="0" err="1">
                  <a:solidFill>
                    <a:schemeClr val="bg1"/>
                  </a:solidFill>
                  <a:latin typeface="Aptos Display" panose="020B0004020202020204" pitchFamily="34" charset="0"/>
                </a:rPr>
                <a:t>df.describe</a:t>
              </a:r>
              <a:r>
                <a:rPr lang="en-IN" dirty="0">
                  <a:solidFill>
                    <a:schemeClr val="bg1"/>
                  </a:solidFill>
                  <a:latin typeface="Aptos Display" panose="020B0004020202020204" pitchFamily="34" charset="0"/>
                </a:rPr>
                <a:t>().</a:t>
              </a:r>
            </a:p>
            <a:p>
              <a:r>
                <a:rPr lang="en-IN" b="1" dirty="0">
                  <a:solidFill>
                    <a:schemeClr val="bg1"/>
                  </a:solidFill>
                  <a:latin typeface="Aptos Display" panose="020B0004020202020204" pitchFamily="34" charset="0"/>
                </a:rPr>
                <a:t>Purpose</a:t>
              </a:r>
              <a:r>
                <a:rPr lang="en-IN" dirty="0">
                  <a:solidFill>
                    <a:schemeClr val="bg1"/>
                  </a:solidFill>
                  <a:latin typeface="Aptos Display" panose="020B0004020202020204" pitchFamily="34" charset="0"/>
                </a:rPr>
                <a:t>: Understand dataset structure, identify missing data, and verify data integrity.</a:t>
              </a:r>
            </a:p>
            <a:p>
              <a:endParaRPr lang="en-IN" dirty="0">
                <a:solidFill>
                  <a:schemeClr val="bg1"/>
                </a:solidFill>
                <a:latin typeface="Aptos Display" panose="020B0004020202020204" pitchFamily="34" charset="0"/>
              </a:endParaRPr>
            </a:p>
          </p:txBody>
        </p:sp>
        <p:grpSp>
          <p:nvGrpSpPr>
            <p:cNvPr id="42" name="Group 41">
              <a:extLst>
                <a:ext uri="{FF2B5EF4-FFF2-40B4-BE49-F238E27FC236}">
                  <a16:creationId xmlns:a16="http://schemas.microsoft.com/office/drawing/2014/main" id="{9C1E0146-2AD9-8E48-C28E-2BEE5CBD96BF}"/>
                </a:ext>
              </a:extLst>
            </p:cNvPr>
            <p:cNvGrpSpPr/>
            <p:nvPr/>
          </p:nvGrpSpPr>
          <p:grpSpPr>
            <a:xfrm>
              <a:off x="-10090582" y="3688403"/>
              <a:ext cx="11030726" cy="2298271"/>
              <a:chOff x="-10086575" y="3626058"/>
              <a:chExt cx="11030726" cy="2298271"/>
            </a:xfrm>
          </p:grpSpPr>
          <p:sp>
            <p:nvSpPr>
              <p:cNvPr id="29" name="Rectangle: Rounded Corners 28">
                <a:extLst>
                  <a:ext uri="{FF2B5EF4-FFF2-40B4-BE49-F238E27FC236}">
                    <a16:creationId xmlns:a16="http://schemas.microsoft.com/office/drawing/2014/main" id="{481CABFB-B74A-7773-CE3E-1D1A15A19AD4}"/>
                  </a:ext>
                </a:extLst>
              </p:cNvPr>
              <p:cNvSpPr/>
              <p:nvPr/>
            </p:nvSpPr>
            <p:spPr>
              <a:xfrm>
                <a:off x="-10086575" y="3626058"/>
                <a:ext cx="11030726" cy="2298271"/>
              </a:xfrm>
              <a:prstGeom prst="roundRect">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Rectangle: Rounded Corners 35">
                <a:extLst>
                  <a:ext uri="{FF2B5EF4-FFF2-40B4-BE49-F238E27FC236}">
                    <a16:creationId xmlns:a16="http://schemas.microsoft.com/office/drawing/2014/main" id="{A387AB06-0579-CA47-E2E5-A13565F55C25}"/>
                  </a:ext>
                </a:extLst>
              </p:cNvPr>
              <p:cNvSpPr/>
              <p:nvPr/>
            </p:nvSpPr>
            <p:spPr>
              <a:xfrm>
                <a:off x="-10039107" y="3723274"/>
                <a:ext cx="10888485" cy="529331"/>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TextBox 36">
                <a:extLst>
                  <a:ext uri="{FF2B5EF4-FFF2-40B4-BE49-F238E27FC236}">
                    <a16:creationId xmlns:a16="http://schemas.microsoft.com/office/drawing/2014/main" id="{53E4EB6F-1A10-6015-A99B-7148AD368CA5}"/>
                  </a:ext>
                </a:extLst>
              </p:cNvPr>
              <p:cNvSpPr txBox="1"/>
              <p:nvPr/>
            </p:nvSpPr>
            <p:spPr>
              <a:xfrm>
                <a:off x="-9852742" y="3773797"/>
                <a:ext cx="3138931"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38" name="Oval 37">
                <a:extLst>
                  <a:ext uri="{FF2B5EF4-FFF2-40B4-BE49-F238E27FC236}">
                    <a16:creationId xmlns:a16="http://schemas.microsoft.com/office/drawing/2014/main" id="{C213664C-224D-1E28-92C4-624B2CDFA003}"/>
                  </a:ext>
                </a:extLst>
              </p:cNvPr>
              <p:cNvSpPr/>
              <p:nvPr/>
            </p:nvSpPr>
            <p:spPr>
              <a:xfrm>
                <a:off x="-704908" y="3879425"/>
                <a:ext cx="380436" cy="180000"/>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9" name="Oval 38">
                <a:extLst>
                  <a:ext uri="{FF2B5EF4-FFF2-40B4-BE49-F238E27FC236}">
                    <a16:creationId xmlns:a16="http://schemas.microsoft.com/office/drawing/2014/main" id="{39B2AD90-7889-5DA8-0D17-ABC0520AB96C}"/>
                  </a:ext>
                </a:extLst>
              </p:cNvPr>
              <p:cNvSpPr/>
              <p:nvPr/>
            </p:nvSpPr>
            <p:spPr>
              <a:xfrm>
                <a:off x="-249583" y="3875045"/>
                <a:ext cx="380436" cy="180000"/>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Oval 39">
                <a:extLst>
                  <a:ext uri="{FF2B5EF4-FFF2-40B4-BE49-F238E27FC236}">
                    <a16:creationId xmlns:a16="http://schemas.microsoft.com/office/drawing/2014/main" id="{CA6C16AF-7273-DFDB-0080-6353B53430C6}"/>
                  </a:ext>
                </a:extLst>
              </p:cNvPr>
              <p:cNvSpPr/>
              <p:nvPr/>
            </p:nvSpPr>
            <p:spPr>
              <a:xfrm>
                <a:off x="205744" y="3879425"/>
                <a:ext cx="380436" cy="180000"/>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 name="TextBox 40">
                <a:extLst>
                  <a:ext uri="{FF2B5EF4-FFF2-40B4-BE49-F238E27FC236}">
                    <a16:creationId xmlns:a16="http://schemas.microsoft.com/office/drawing/2014/main" id="{E41A2B46-980F-1490-A8FA-745EDB67B76D}"/>
                  </a:ext>
                </a:extLst>
              </p:cNvPr>
              <p:cNvSpPr txBox="1"/>
              <p:nvPr/>
            </p:nvSpPr>
            <p:spPr>
              <a:xfrm>
                <a:off x="-9794349" y="4402984"/>
                <a:ext cx="4982237" cy="923330"/>
              </a:xfrm>
              <a:prstGeom prst="rect">
                <a:avLst/>
              </a:prstGeom>
              <a:noFill/>
            </p:spPr>
            <p:txBody>
              <a:bodyPr wrap="square" rtlCol="0">
                <a:spAutoFit/>
              </a:bodyPr>
              <a:lstStyle/>
              <a:p>
                <a:r>
                  <a:rPr lang="en-IN" dirty="0">
                    <a:solidFill>
                      <a:srgbClr val="FFFF00"/>
                    </a:solidFill>
                  </a:rPr>
                  <a:t>print</a:t>
                </a:r>
                <a:r>
                  <a:rPr lang="en-IN" dirty="0">
                    <a:solidFill>
                      <a:schemeClr val="bg1"/>
                    </a:solidFill>
                  </a:rPr>
                  <a:t>(</a:t>
                </a:r>
                <a:r>
                  <a:rPr lang="en-IN" dirty="0" err="1">
                    <a:solidFill>
                      <a:srgbClr val="FC5130"/>
                    </a:solidFill>
                  </a:rPr>
                  <a:t>df.head</a:t>
                </a:r>
                <a:r>
                  <a:rPr lang="en-IN" dirty="0">
                    <a:solidFill>
                      <a:srgbClr val="FC5130"/>
                    </a:solidFill>
                  </a:rPr>
                  <a:t>()</a:t>
                </a:r>
                <a:r>
                  <a:rPr lang="en-IN" dirty="0">
                    <a:solidFill>
                      <a:schemeClr val="bg1"/>
                    </a:solidFill>
                  </a:rPr>
                  <a:t>)</a:t>
                </a:r>
              </a:p>
              <a:p>
                <a:r>
                  <a:rPr lang="en-IN" dirty="0">
                    <a:solidFill>
                      <a:srgbClr val="FFFF00"/>
                    </a:solidFill>
                  </a:rPr>
                  <a:t>print</a:t>
                </a:r>
                <a:r>
                  <a:rPr lang="en-IN" dirty="0">
                    <a:solidFill>
                      <a:schemeClr val="bg1"/>
                    </a:solidFill>
                  </a:rPr>
                  <a:t>(</a:t>
                </a:r>
                <a:r>
                  <a:rPr lang="en-IN" dirty="0">
                    <a:solidFill>
                      <a:srgbClr val="FC5130"/>
                    </a:solidFill>
                  </a:rPr>
                  <a:t>df.info()</a:t>
                </a:r>
                <a:r>
                  <a:rPr lang="en-IN" dirty="0">
                    <a:solidFill>
                      <a:schemeClr val="bg1"/>
                    </a:solidFill>
                  </a:rPr>
                  <a:t>)</a:t>
                </a:r>
              </a:p>
              <a:p>
                <a:r>
                  <a:rPr lang="en-IN" dirty="0">
                    <a:solidFill>
                      <a:srgbClr val="FFFF00"/>
                    </a:solidFill>
                  </a:rPr>
                  <a:t>print</a:t>
                </a:r>
                <a:r>
                  <a:rPr lang="en-IN" dirty="0">
                    <a:solidFill>
                      <a:schemeClr val="bg1"/>
                    </a:solidFill>
                  </a:rPr>
                  <a:t>(</a:t>
                </a:r>
                <a:r>
                  <a:rPr lang="en-IN" dirty="0" err="1">
                    <a:solidFill>
                      <a:srgbClr val="FC5130"/>
                    </a:solidFill>
                  </a:rPr>
                  <a:t>df.describe</a:t>
                </a:r>
                <a:r>
                  <a:rPr lang="en-IN" dirty="0">
                    <a:solidFill>
                      <a:srgbClr val="FC5130"/>
                    </a:solidFill>
                  </a:rPr>
                  <a:t>()</a:t>
                </a:r>
                <a:r>
                  <a:rPr lang="en-IN" dirty="0">
                    <a:solidFill>
                      <a:schemeClr val="bg1"/>
                    </a:solidFill>
                  </a:rPr>
                  <a:t>)</a:t>
                </a:r>
              </a:p>
            </p:txBody>
          </p:sp>
        </p:grpSp>
      </p:grpSp>
      <p:grpSp>
        <p:nvGrpSpPr>
          <p:cNvPr id="35" name="Group 34">
            <a:extLst>
              <a:ext uri="{FF2B5EF4-FFF2-40B4-BE49-F238E27FC236}">
                <a16:creationId xmlns:a16="http://schemas.microsoft.com/office/drawing/2014/main" id="{A31F5AEF-B3F8-51DE-9418-C24A605D4D74}"/>
              </a:ext>
            </a:extLst>
          </p:cNvPr>
          <p:cNvGrpSpPr/>
          <p:nvPr/>
        </p:nvGrpSpPr>
        <p:grpSpPr>
          <a:xfrm>
            <a:off x="6896872" y="1212273"/>
            <a:ext cx="4853940" cy="4858269"/>
            <a:chOff x="6896872" y="1212273"/>
            <a:chExt cx="4853940" cy="4858269"/>
          </a:xfrm>
        </p:grpSpPr>
        <p:sp>
          <p:nvSpPr>
            <p:cNvPr id="27" name="Rectangle: Rounded Corners 26">
              <a:extLst>
                <a:ext uri="{FF2B5EF4-FFF2-40B4-BE49-F238E27FC236}">
                  <a16:creationId xmlns:a16="http://schemas.microsoft.com/office/drawing/2014/main" id="{202AF054-5316-0994-9B0C-8169219130A7}"/>
                </a:ext>
              </a:extLst>
            </p:cNvPr>
            <p:cNvSpPr/>
            <p:nvPr/>
          </p:nvSpPr>
          <p:spPr>
            <a:xfrm>
              <a:off x="6896872" y="1212273"/>
              <a:ext cx="4853940" cy="4858269"/>
            </a:xfrm>
            <a:prstGeom prst="roundRect">
              <a:avLst/>
            </a:prstGeom>
            <a:solidFill>
              <a:srgbClr val="FFFAFF"/>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TextBox 32">
              <a:extLst>
                <a:ext uri="{FF2B5EF4-FFF2-40B4-BE49-F238E27FC236}">
                  <a16:creationId xmlns:a16="http://schemas.microsoft.com/office/drawing/2014/main" id="{D0391D5E-12B5-4435-8777-1E561DDF3FA6}"/>
                </a:ext>
              </a:extLst>
            </p:cNvPr>
            <p:cNvSpPr txBox="1"/>
            <p:nvPr/>
          </p:nvSpPr>
          <p:spPr>
            <a:xfrm>
              <a:off x="7098587" y="1481706"/>
              <a:ext cx="4347297" cy="4278094"/>
            </a:xfrm>
            <a:prstGeom prst="rect">
              <a:avLst/>
            </a:prstGeom>
            <a:noFill/>
          </p:spPr>
          <p:txBody>
            <a:bodyPr wrap="square" rtlCol="0">
              <a:spAutoFit/>
            </a:bodyPr>
            <a:lstStyle/>
            <a:p>
              <a:r>
                <a:rPr lang="en-US" sz="1600" b="1" dirty="0"/>
                <a:t>print(</a:t>
              </a:r>
              <a:r>
                <a:rPr lang="en-US" sz="1600" b="1" dirty="0" err="1"/>
                <a:t>df.head</a:t>
              </a:r>
              <a:r>
                <a:rPr lang="en-US" sz="1600" b="1" dirty="0"/>
                <a:t>()): </a:t>
              </a:r>
              <a:r>
                <a:rPr lang="en-US" sz="1600" dirty="0"/>
                <a:t>This displays the first 5 rows of the </a:t>
              </a:r>
              <a:r>
                <a:rPr lang="en-US" sz="1600" dirty="0" err="1"/>
                <a:t>DataFrame</a:t>
              </a:r>
              <a:r>
                <a:rPr lang="en-US" sz="1600" dirty="0"/>
                <a:t> </a:t>
              </a:r>
              <a:r>
                <a:rPr lang="en-US" sz="1600" dirty="0" err="1"/>
                <a:t>df</a:t>
              </a:r>
              <a:r>
                <a:rPr lang="en-US" sz="1600" dirty="0"/>
                <a:t>. It's useful for a quick preview of the data.</a:t>
              </a:r>
            </a:p>
            <a:p>
              <a:endParaRPr lang="en-US" sz="1600" dirty="0"/>
            </a:p>
            <a:p>
              <a:r>
                <a:rPr lang="en-US" sz="1600" b="1" dirty="0"/>
                <a:t>print(df.info()): </a:t>
              </a:r>
              <a:r>
                <a:rPr lang="en-US" sz="1600" dirty="0"/>
                <a:t>This provides a concise summary of the </a:t>
              </a:r>
              <a:r>
                <a:rPr lang="en-US" sz="1600" dirty="0" err="1"/>
                <a:t>DataFrame</a:t>
              </a:r>
              <a:r>
                <a:rPr lang="en-US" sz="1600" dirty="0"/>
                <a:t>, including the number of rows and columns, data types of each column, and the memory usage. It helps understand the structure and characteristics of your data.</a:t>
              </a:r>
            </a:p>
            <a:p>
              <a:endParaRPr lang="en-US" sz="1600" dirty="0"/>
            </a:p>
            <a:p>
              <a:r>
                <a:rPr lang="en-US" sz="1600" b="1" dirty="0">
                  <a:latin typeface="+mj-lt"/>
                </a:rPr>
                <a:t>print(</a:t>
              </a:r>
              <a:r>
                <a:rPr lang="en-US" sz="1600" b="1" dirty="0" err="1">
                  <a:latin typeface="+mj-lt"/>
                </a:rPr>
                <a:t>df.describe</a:t>
              </a:r>
              <a:r>
                <a:rPr lang="en-US" sz="1600" b="1" dirty="0">
                  <a:latin typeface="+mj-lt"/>
                </a:rPr>
                <a:t>()): </a:t>
              </a:r>
              <a:r>
                <a:rPr lang="en-US" sz="1600" dirty="0"/>
                <a:t>This generates descriptive statistics for numerical columns in the </a:t>
              </a:r>
              <a:r>
                <a:rPr lang="en-US" sz="1600" dirty="0" err="1"/>
                <a:t>DataFrame</a:t>
              </a:r>
              <a:r>
                <a:rPr lang="en-US" sz="1600" dirty="0"/>
                <a:t>, including count, mean, standard deviation, minimum, quartiles, and maximum. It gives a quick overview of the central tendency and dispersion of your numerical data.</a:t>
              </a:r>
              <a:endParaRPr lang="en-IN" sz="1600" dirty="0"/>
            </a:p>
          </p:txBody>
        </p:sp>
      </p:grpSp>
      <p:grpSp>
        <p:nvGrpSpPr>
          <p:cNvPr id="54" name="Group 53">
            <a:extLst>
              <a:ext uri="{FF2B5EF4-FFF2-40B4-BE49-F238E27FC236}">
                <a16:creationId xmlns:a16="http://schemas.microsoft.com/office/drawing/2014/main" id="{9A527B9E-325F-D36C-7FF3-F8166B2368AA}"/>
              </a:ext>
            </a:extLst>
          </p:cNvPr>
          <p:cNvGrpSpPr/>
          <p:nvPr/>
        </p:nvGrpSpPr>
        <p:grpSpPr>
          <a:xfrm>
            <a:off x="548640" y="7929434"/>
            <a:ext cx="11030726" cy="3664792"/>
            <a:chOff x="548640" y="2072640"/>
            <a:chExt cx="11030726" cy="3664792"/>
          </a:xfrm>
        </p:grpSpPr>
        <p:sp>
          <p:nvSpPr>
            <p:cNvPr id="55" name="TextBox 54">
              <a:extLst>
                <a:ext uri="{FF2B5EF4-FFF2-40B4-BE49-F238E27FC236}">
                  <a16:creationId xmlns:a16="http://schemas.microsoft.com/office/drawing/2014/main" id="{AF7BD10F-C79B-7889-9BC7-F4839DDEA1DA}"/>
                </a:ext>
              </a:extLst>
            </p:cNvPr>
            <p:cNvSpPr txBox="1"/>
            <p:nvPr/>
          </p:nvSpPr>
          <p:spPr>
            <a:xfrm>
              <a:off x="612634" y="2072640"/>
              <a:ext cx="10966732" cy="646331"/>
            </a:xfrm>
            <a:prstGeom prst="rect">
              <a:avLst/>
            </a:prstGeom>
            <a:noFill/>
          </p:spPr>
          <p:txBody>
            <a:bodyPr wrap="square" rtlCol="0">
              <a:spAutoFit/>
            </a:bodyPr>
            <a:lstStyle/>
            <a:p>
              <a:r>
                <a:rPr lang="en-US" b="1" dirty="0">
                  <a:solidFill>
                    <a:srgbClr val="FFFAFF"/>
                  </a:solidFill>
                  <a:latin typeface="+mj-lt"/>
                </a:rPr>
                <a:t>Libraries</a:t>
              </a:r>
              <a:r>
                <a:rPr lang="en-US" dirty="0">
                  <a:solidFill>
                    <a:srgbClr val="FFFAFF"/>
                  </a:solidFill>
                  <a:latin typeface="+mj-lt"/>
                </a:rPr>
                <a:t>: Utilized Python libraries including Pandas for data manipulation, NumPy for numerical operations, Seaborn, and Matplotlib for visualizations.</a:t>
              </a:r>
            </a:p>
          </p:txBody>
        </p:sp>
        <p:grpSp>
          <p:nvGrpSpPr>
            <p:cNvPr id="56" name="Group 55">
              <a:extLst>
                <a:ext uri="{FF2B5EF4-FFF2-40B4-BE49-F238E27FC236}">
                  <a16:creationId xmlns:a16="http://schemas.microsoft.com/office/drawing/2014/main" id="{8C3715BD-D7F3-4378-CFA4-12D48376580C}"/>
                </a:ext>
              </a:extLst>
            </p:cNvPr>
            <p:cNvGrpSpPr/>
            <p:nvPr/>
          </p:nvGrpSpPr>
          <p:grpSpPr>
            <a:xfrm>
              <a:off x="548640" y="2750486"/>
              <a:ext cx="11030726" cy="2986946"/>
              <a:chOff x="548640" y="2750486"/>
              <a:chExt cx="11030726" cy="2986946"/>
            </a:xfrm>
          </p:grpSpPr>
          <p:sp>
            <p:nvSpPr>
              <p:cNvPr id="57" name="Rectangle: Rounded Corners 56">
                <a:extLst>
                  <a:ext uri="{FF2B5EF4-FFF2-40B4-BE49-F238E27FC236}">
                    <a16:creationId xmlns:a16="http://schemas.microsoft.com/office/drawing/2014/main" id="{A16FC2D7-1242-DC3E-2508-E083EA270A87}"/>
                  </a:ext>
                </a:extLst>
              </p:cNvPr>
              <p:cNvSpPr/>
              <p:nvPr/>
            </p:nvSpPr>
            <p:spPr>
              <a:xfrm>
                <a:off x="548640" y="3253740"/>
                <a:ext cx="11030726" cy="2483692"/>
              </a:xfrm>
              <a:prstGeom prst="roundRect">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58" name="Group 57">
                <a:extLst>
                  <a:ext uri="{FF2B5EF4-FFF2-40B4-BE49-F238E27FC236}">
                    <a16:creationId xmlns:a16="http://schemas.microsoft.com/office/drawing/2014/main" id="{1798B5C6-1BA1-B632-5A42-912351D04ED6}"/>
                  </a:ext>
                </a:extLst>
              </p:cNvPr>
              <p:cNvGrpSpPr/>
              <p:nvPr/>
            </p:nvGrpSpPr>
            <p:grpSpPr>
              <a:xfrm>
                <a:off x="612634" y="3337052"/>
                <a:ext cx="10888486" cy="538746"/>
                <a:chOff x="612634" y="1942592"/>
                <a:chExt cx="10888486" cy="538746"/>
              </a:xfrm>
            </p:grpSpPr>
            <p:sp>
              <p:nvSpPr>
                <p:cNvPr id="61" name="Rectangle: Rounded Corners 60">
                  <a:extLst>
                    <a:ext uri="{FF2B5EF4-FFF2-40B4-BE49-F238E27FC236}">
                      <a16:creationId xmlns:a16="http://schemas.microsoft.com/office/drawing/2014/main" id="{F09FE26F-DCD4-FFB3-3E0A-C4DE4555E9A7}"/>
                    </a:ext>
                  </a:extLst>
                </p:cNvPr>
                <p:cNvSpPr/>
                <p:nvPr/>
              </p:nvSpPr>
              <p:spPr>
                <a:xfrm>
                  <a:off x="612634" y="1942592"/>
                  <a:ext cx="10888486" cy="538746"/>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62" name="Group 61">
                  <a:extLst>
                    <a:ext uri="{FF2B5EF4-FFF2-40B4-BE49-F238E27FC236}">
                      <a16:creationId xmlns:a16="http://schemas.microsoft.com/office/drawing/2014/main" id="{D0621FC8-6797-CBD8-CBC0-A8DFACACA348}"/>
                    </a:ext>
                  </a:extLst>
                </p:cNvPr>
                <p:cNvGrpSpPr/>
                <p:nvPr/>
              </p:nvGrpSpPr>
              <p:grpSpPr>
                <a:xfrm>
                  <a:off x="10420438" y="2103965"/>
                  <a:ext cx="775988" cy="216000"/>
                  <a:chOff x="10152214" y="2103965"/>
                  <a:chExt cx="775988" cy="216000"/>
                </a:xfrm>
              </p:grpSpPr>
              <p:sp>
                <p:nvSpPr>
                  <p:cNvPr id="4096" name="Oval 4095">
                    <a:extLst>
                      <a:ext uri="{FF2B5EF4-FFF2-40B4-BE49-F238E27FC236}">
                        <a16:creationId xmlns:a16="http://schemas.microsoft.com/office/drawing/2014/main" id="{BB520039-2D04-A53B-9FFE-894983C16D04}"/>
                      </a:ext>
                    </a:extLst>
                  </p:cNvPr>
                  <p:cNvSpPr/>
                  <p:nvPr/>
                </p:nvSpPr>
                <p:spPr>
                  <a:xfrm>
                    <a:off x="10152214" y="2103965"/>
                    <a:ext cx="216000" cy="216000"/>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097" name="Oval 4096">
                    <a:extLst>
                      <a:ext uri="{FF2B5EF4-FFF2-40B4-BE49-F238E27FC236}">
                        <a16:creationId xmlns:a16="http://schemas.microsoft.com/office/drawing/2014/main" id="{36E7B8EC-0800-D832-2899-13042877BABD}"/>
                      </a:ext>
                    </a:extLst>
                  </p:cNvPr>
                  <p:cNvSpPr/>
                  <p:nvPr/>
                </p:nvSpPr>
                <p:spPr>
                  <a:xfrm>
                    <a:off x="10432208" y="2103965"/>
                    <a:ext cx="216000" cy="216000"/>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99" name="Oval 4098">
                    <a:extLst>
                      <a:ext uri="{FF2B5EF4-FFF2-40B4-BE49-F238E27FC236}">
                        <a16:creationId xmlns:a16="http://schemas.microsoft.com/office/drawing/2014/main" id="{927F7002-0E0F-BA01-684F-F8320CAB5117}"/>
                      </a:ext>
                    </a:extLst>
                  </p:cNvPr>
                  <p:cNvSpPr/>
                  <p:nvPr/>
                </p:nvSpPr>
                <p:spPr>
                  <a:xfrm>
                    <a:off x="10712202" y="2103965"/>
                    <a:ext cx="216000" cy="216000"/>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63" name="TextBox 62">
                  <a:extLst>
                    <a:ext uri="{FF2B5EF4-FFF2-40B4-BE49-F238E27FC236}">
                      <a16:creationId xmlns:a16="http://schemas.microsoft.com/office/drawing/2014/main" id="{837F8D55-F663-C320-E0DE-33F5F3D2A07B}"/>
                    </a:ext>
                  </a:extLst>
                </p:cNvPr>
                <p:cNvSpPr txBox="1"/>
                <p:nvPr/>
              </p:nvSpPr>
              <p:spPr>
                <a:xfrm>
                  <a:off x="881375" y="2006992"/>
                  <a:ext cx="1715081"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grpSp>
          <p:sp>
            <p:nvSpPr>
              <p:cNvPr id="59" name="TextBox 58">
                <a:extLst>
                  <a:ext uri="{FF2B5EF4-FFF2-40B4-BE49-F238E27FC236}">
                    <a16:creationId xmlns:a16="http://schemas.microsoft.com/office/drawing/2014/main" id="{A255BBB4-E7E4-B55C-98DD-01D03079E34C}"/>
                  </a:ext>
                </a:extLst>
              </p:cNvPr>
              <p:cNvSpPr txBox="1"/>
              <p:nvPr/>
            </p:nvSpPr>
            <p:spPr>
              <a:xfrm>
                <a:off x="611112" y="2750486"/>
                <a:ext cx="1569720" cy="369332"/>
              </a:xfrm>
              <a:prstGeom prst="rect">
                <a:avLst/>
              </a:prstGeom>
              <a:noFill/>
            </p:spPr>
            <p:txBody>
              <a:bodyPr wrap="square" rtlCol="0">
                <a:spAutoFit/>
              </a:bodyPr>
              <a:lstStyle/>
              <a:p>
                <a:r>
                  <a:rPr lang="en-IN" b="1" dirty="0">
                    <a:solidFill>
                      <a:srgbClr val="FFFAFF"/>
                    </a:solidFill>
                    <a:latin typeface="+mj-lt"/>
                  </a:rPr>
                  <a:t>Loading Data:</a:t>
                </a:r>
              </a:p>
            </p:txBody>
          </p:sp>
          <p:sp>
            <p:nvSpPr>
              <p:cNvPr id="60" name="TextBox 59">
                <a:extLst>
                  <a:ext uri="{FF2B5EF4-FFF2-40B4-BE49-F238E27FC236}">
                    <a16:creationId xmlns:a16="http://schemas.microsoft.com/office/drawing/2014/main" id="{E799691E-F6B5-4739-B7D0-69352235F391}"/>
                  </a:ext>
                </a:extLst>
              </p:cNvPr>
              <p:cNvSpPr txBox="1"/>
              <p:nvPr/>
            </p:nvSpPr>
            <p:spPr>
              <a:xfrm>
                <a:off x="762620" y="4082260"/>
                <a:ext cx="4635505" cy="1200329"/>
              </a:xfrm>
              <a:prstGeom prst="rect">
                <a:avLst/>
              </a:prstGeom>
              <a:noFill/>
            </p:spPr>
            <p:txBody>
              <a:bodyPr wrap="square" rtlCol="0">
                <a:spAutoFit/>
              </a:bodyPr>
              <a:lstStyle/>
              <a:p>
                <a:r>
                  <a:rPr lang="en-IN" dirty="0">
                    <a:solidFill>
                      <a:schemeClr val="bg1"/>
                    </a:solidFill>
                  </a:rPr>
                  <a:t>import </a:t>
                </a:r>
                <a:r>
                  <a:rPr lang="en-IN" dirty="0">
                    <a:solidFill>
                      <a:srgbClr val="FC5130"/>
                    </a:solidFill>
                  </a:rPr>
                  <a:t>pandas</a:t>
                </a:r>
                <a:r>
                  <a:rPr lang="en-IN" dirty="0">
                    <a:solidFill>
                      <a:schemeClr val="bg1"/>
                    </a:solidFill>
                  </a:rPr>
                  <a:t> as </a:t>
                </a:r>
                <a:r>
                  <a:rPr lang="en-IN" dirty="0">
                    <a:solidFill>
                      <a:srgbClr val="FC5130"/>
                    </a:solidFill>
                  </a:rPr>
                  <a:t>pd</a:t>
                </a:r>
              </a:p>
              <a:p>
                <a:r>
                  <a:rPr lang="en-IN" dirty="0">
                    <a:solidFill>
                      <a:schemeClr val="bg1"/>
                    </a:solidFill>
                  </a:rPr>
                  <a:t>Import </a:t>
                </a:r>
                <a:r>
                  <a:rPr lang="en-IN" dirty="0" err="1">
                    <a:solidFill>
                      <a:srgbClr val="FC5130"/>
                    </a:solidFill>
                  </a:rPr>
                  <a:t>numpy</a:t>
                </a:r>
                <a:r>
                  <a:rPr lang="en-IN" dirty="0">
                    <a:solidFill>
                      <a:srgbClr val="FC5130"/>
                    </a:solidFill>
                  </a:rPr>
                  <a:t> as </a:t>
                </a:r>
                <a:r>
                  <a:rPr lang="en-IN" dirty="0">
                    <a:solidFill>
                      <a:schemeClr val="bg1"/>
                    </a:solidFill>
                  </a:rPr>
                  <a:t>np</a:t>
                </a:r>
              </a:p>
              <a:p>
                <a:r>
                  <a:rPr lang="en-IN" dirty="0">
                    <a:solidFill>
                      <a:schemeClr val="bg1"/>
                    </a:solidFill>
                  </a:rPr>
                  <a:t>Import</a:t>
                </a:r>
                <a:r>
                  <a:rPr lang="en-IN" dirty="0">
                    <a:solidFill>
                      <a:srgbClr val="FC5130"/>
                    </a:solidFill>
                  </a:rPr>
                  <a:t> </a:t>
                </a:r>
                <a:r>
                  <a:rPr lang="en-IN" dirty="0" err="1">
                    <a:solidFill>
                      <a:srgbClr val="FC5130"/>
                    </a:solidFill>
                  </a:rPr>
                  <a:t>math.plotlib</a:t>
                </a:r>
                <a:r>
                  <a:rPr lang="en-IN" dirty="0">
                    <a:solidFill>
                      <a:schemeClr val="bg1"/>
                    </a:solidFill>
                  </a:rPr>
                  <a:t> as </a:t>
                </a:r>
                <a:r>
                  <a:rPr lang="en-IN" dirty="0" err="1">
                    <a:solidFill>
                      <a:srgbClr val="FC5130"/>
                    </a:solidFill>
                  </a:rPr>
                  <a:t>plt</a:t>
                </a:r>
                <a:endParaRPr lang="en-IN" dirty="0">
                  <a:solidFill>
                    <a:srgbClr val="FC5130"/>
                  </a:solidFill>
                </a:endParaRPr>
              </a:p>
              <a:p>
                <a:r>
                  <a:rPr lang="en-IN" dirty="0" err="1">
                    <a:solidFill>
                      <a:schemeClr val="bg1"/>
                    </a:solidFill>
                  </a:rPr>
                  <a:t>df</a:t>
                </a:r>
                <a:r>
                  <a:rPr lang="en-IN" dirty="0">
                    <a:solidFill>
                      <a:schemeClr val="bg1"/>
                    </a:solidFill>
                  </a:rPr>
                  <a:t> = </a:t>
                </a:r>
                <a:r>
                  <a:rPr lang="en-IN" dirty="0" err="1">
                    <a:solidFill>
                      <a:srgbClr val="FC5130"/>
                    </a:solidFill>
                  </a:rPr>
                  <a:t>pd.read_csv</a:t>
                </a:r>
                <a:r>
                  <a:rPr lang="en-IN" dirty="0">
                    <a:solidFill>
                      <a:schemeClr val="bg1"/>
                    </a:solidFill>
                  </a:rPr>
                  <a:t>(</a:t>
                </a:r>
                <a:r>
                  <a:rPr lang="en-IN" dirty="0">
                    <a:solidFill>
                      <a:srgbClr val="92D050"/>
                    </a:solidFill>
                  </a:rPr>
                  <a:t>'covid_clinical_trials.csv'</a:t>
                </a:r>
                <a:r>
                  <a:rPr lang="en-IN" dirty="0">
                    <a:solidFill>
                      <a:schemeClr val="bg1"/>
                    </a:solidFill>
                  </a:rPr>
                  <a:t>)</a:t>
                </a:r>
              </a:p>
            </p:txBody>
          </p:sp>
        </p:grpSp>
      </p:grpSp>
      <p:grpSp>
        <p:nvGrpSpPr>
          <p:cNvPr id="4107" name="Group 4106">
            <a:extLst>
              <a:ext uri="{FF2B5EF4-FFF2-40B4-BE49-F238E27FC236}">
                <a16:creationId xmlns:a16="http://schemas.microsoft.com/office/drawing/2014/main" id="{FF3F2CC3-1848-4801-175B-44BB99104B77}"/>
              </a:ext>
            </a:extLst>
          </p:cNvPr>
          <p:cNvGrpSpPr/>
          <p:nvPr/>
        </p:nvGrpSpPr>
        <p:grpSpPr>
          <a:xfrm>
            <a:off x="7003552" y="-2228564"/>
            <a:ext cx="4853940" cy="1528915"/>
            <a:chOff x="6896872" y="1372939"/>
            <a:chExt cx="4853940" cy="6154413"/>
          </a:xfrm>
        </p:grpSpPr>
        <p:sp>
          <p:nvSpPr>
            <p:cNvPr id="4108" name="Rectangle: Rounded Corners 4107">
              <a:extLst>
                <a:ext uri="{FF2B5EF4-FFF2-40B4-BE49-F238E27FC236}">
                  <a16:creationId xmlns:a16="http://schemas.microsoft.com/office/drawing/2014/main" id="{37E9D027-5C71-A813-FF0F-6F91B82C509C}"/>
                </a:ext>
              </a:extLst>
            </p:cNvPr>
            <p:cNvSpPr/>
            <p:nvPr/>
          </p:nvSpPr>
          <p:spPr>
            <a:xfrm>
              <a:off x="6896872" y="1372939"/>
              <a:ext cx="4853940" cy="6154413"/>
            </a:xfrm>
            <a:prstGeom prst="roundRect">
              <a:avLst/>
            </a:prstGeom>
            <a:solidFill>
              <a:srgbClr val="FFFAFF"/>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109" name="TextBox 4108">
              <a:extLst>
                <a:ext uri="{FF2B5EF4-FFF2-40B4-BE49-F238E27FC236}">
                  <a16:creationId xmlns:a16="http://schemas.microsoft.com/office/drawing/2014/main" id="{CA01C347-EC93-8371-7640-62124EB878B9}"/>
                </a:ext>
              </a:extLst>
            </p:cNvPr>
            <p:cNvSpPr txBox="1"/>
            <p:nvPr/>
          </p:nvSpPr>
          <p:spPr>
            <a:xfrm>
              <a:off x="7121808" y="1815483"/>
              <a:ext cx="4347297" cy="4379448"/>
            </a:xfrm>
            <a:prstGeom prst="rect">
              <a:avLst/>
            </a:prstGeom>
            <a:noFill/>
          </p:spPr>
          <p:txBody>
            <a:bodyPr wrap="square" rtlCol="0">
              <a:spAutoFit/>
            </a:bodyPr>
            <a:lstStyle/>
            <a:p>
              <a:r>
                <a:rPr lang="en-US" sz="1600" dirty="0" err="1"/>
                <a:t>df.shape</a:t>
              </a:r>
              <a:r>
                <a:rPr lang="en-US" sz="1600" dirty="0"/>
                <a:t> returns a tuple representing the dimensions of the </a:t>
              </a:r>
              <a:r>
                <a:rPr lang="en-US" sz="1600" dirty="0" err="1"/>
                <a:t>DataFrame</a:t>
              </a:r>
              <a:r>
                <a:rPr lang="en-US" sz="1600" dirty="0"/>
                <a:t> </a:t>
              </a:r>
              <a:r>
                <a:rPr lang="en-US" sz="1600" dirty="0" err="1"/>
                <a:t>df</a:t>
              </a:r>
              <a:r>
                <a:rPr lang="en-US" sz="1600" dirty="0"/>
                <a:t>. The tuple contains two elements: (</a:t>
              </a:r>
              <a:r>
                <a:rPr lang="en-US" sz="1600" dirty="0" err="1"/>
                <a:t>number_of_rows</a:t>
              </a:r>
              <a:r>
                <a:rPr lang="en-US" sz="1600" dirty="0"/>
                <a:t>, </a:t>
              </a:r>
              <a:r>
                <a:rPr lang="en-US" sz="1600" dirty="0" err="1"/>
                <a:t>number_of_columns</a:t>
              </a:r>
              <a:r>
                <a:rPr lang="en-US" sz="1600" dirty="0"/>
                <a:t>).  For This project this will be </a:t>
              </a:r>
              <a:r>
                <a:rPr lang="en-US" sz="1700" b="1" u="sng" dirty="0"/>
                <a:t>(5783, 27)</a:t>
              </a:r>
              <a:endParaRPr lang="en-IN" sz="1700" b="1" u="sng" dirty="0"/>
            </a:p>
          </p:txBody>
        </p:sp>
      </p:grpSp>
      <p:grpSp>
        <p:nvGrpSpPr>
          <p:cNvPr id="4110" name="Group 4109">
            <a:extLst>
              <a:ext uri="{FF2B5EF4-FFF2-40B4-BE49-F238E27FC236}">
                <a16:creationId xmlns:a16="http://schemas.microsoft.com/office/drawing/2014/main" id="{6A7F8DA7-8994-C61E-BA82-338203803C81}"/>
              </a:ext>
            </a:extLst>
          </p:cNvPr>
          <p:cNvGrpSpPr/>
          <p:nvPr/>
        </p:nvGrpSpPr>
        <p:grpSpPr>
          <a:xfrm>
            <a:off x="-5693568" y="2264245"/>
            <a:ext cx="5219092" cy="2298271"/>
            <a:chOff x="-5675278" y="3924671"/>
            <a:chExt cx="5219092" cy="2298271"/>
          </a:xfrm>
        </p:grpSpPr>
        <p:sp>
          <p:nvSpPr>
            <p:cNvPr id="4111" name="Rectangle: Rounded Corners 4110">
              <a:extLst>
                <a:ext uri="{FF2B5EF4-FFF2-40B4-BE49-F238E27FC236}">
                  <a16:creationId xmlns:a16="http://schemas.microsoft.com/office/drawing/2014/main" id="{464A9CF1-3344-D894-CE4B-69A1AC85307D}"/>
                </a:ext>
              </a:extLst>
            </p:cNvPr>
            <p:cNvSpPr/>
            <p:nvPr/>
          </p:nvSpPr>
          <p:spPr>
            <a:xfrm>
              <a:off x="-5675278" y="3924671"/>
              <a:ext cx="5219092" cy="2298271"/>
            </a:xfrm>
            <a:prstGeom prst="roundRect">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12" name="Rectangle: Rounded Corners 4111">
              <a:extLst>
                <a:ext uri="{FF2B5EF4-FFF2-40B4-BE49-F238E27FC236}">
                  <a16:creationId xmlns:a16="http://schemas.microsoft.com/office/drawing/2014/main" id="{4987C878-BA9E-5C00-B000-2DA0D9BBCC7C}"/>
                </a:ext>
              </a:extLst>
            </p:cNvPr>
            <p:cNvSpPr/>
            <p:nvPr/>
          </p:nvSpPr>
          <p:spPr>
            <a:xfrm>
              <a:off x="-5652819" y="4021887"/>
              <a:ext cx="5151792" cy="529331"/>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113" name="TextBox 4112">
              <a:extLst>
                <a:ext uri="{FF2B5EF4-FFF2-40B4-BE49-F238E27FC236}">
                  <a16:creationId xmlns:a16="http://schemas.microsoft.com/office/drawing/2014/main" id="{2B4C83EC-E1B6-1F4D-08FF-E717FF1A89B5}"/>
                </a:ext>
              </a:extLst>
            </p:cNvPr>
            <p:cNvSpPr txBox="1"/>
            <p:nvPr/>
          </p:nvSpPr>
          <p:spPr>
            <a:xfrm>
              <a:off x="-5564642" y="4072410"/>
              <a:ext cx="1485158"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4114" name="Oval 4113">
              <a:extLst>
                <a:ext uri="{FF2B5EF4-FFF2-40B4-BE49-F238E27FC236}">
                  <a16:creationId xmlns:a16="http://schemas.microsoft.com/office/drawing/2014/main" id="{8AC99416-612F-18D0-C4D1-508378CE9C7B}"/>
                </a:ext>
              </a:extLst>
            </p:cNvPr>
            <p:cNvSpPr/>
            <p:nvPr/>
          </p:nvSpPr>
          <p:spPr>
            <a:xfrm>
              <a:off x="-1236424" y="4178038"/>
              <a:ext cx="180000" cy="180000"/>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115" name="Oval 4114">
              <a:extLst>
                <a:ext uri="{FF2B5EF4-FFF2-40B4-BE49-F238E27FC236}">
                  <a16:creationId xmlns:a16="http://schemas.microsoft.com/office/drawing/2014/main" id="{DE926D19-25C5-99FF-1EF2-6D5B3992F38E}"/>
                </a:ext>
              </a:extLst>
            </p:cNvPr>
            <p:cNvSpPr/>
            <p:nvPr/>
          </p:nvSpPr>
          <p:spPr>
            <a:xfrm>
              <a:off x="-1020991" y="4173658"/>
              <a:ext cx="180000" cy="180000"/>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16" name="Oval 4115">
              <a:extLst>
                <a:ext uri="{FF2B5EF4-FFF2-40B4-BE49-F238E27FC236}">
                  <a16:creationId xmlns:a16="http://schemas.microsoft.com/office/drawing/2014/main" id="{35328A71-9781-9827-69D4-136345DF0551}"/>
                </a:ext>
              </a:extLst>
            </p:cNvPr>
            <p:cNvSpPr/>
            <p:nvPr/>
          </p:nvSpPr>
          <p:spPr>
            <a:xfrm>
              <a:off x="-805557" y="4178038"/>
              <a:ext cx="180000" cy="180000"/>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17" name="TextBox 4116">
              <a:extLst>
                <a:ext uri="{FF2B5EF4-FFF2-40B4-BE49-F238E27FC236}">
                  <a16:creationId xmlns:a16="http://schemas.microsoft.com/office/drawing/2014/main" id="{1BCFC5CF-5E1F-C408-0783-15AEBBC8A7B2}"/>
                </a:ext>
              </a:extLst>
            </p:cNvPr>
            <p:cNvSpPr txBox="1"/>
            <p:nvPr/>
          </p:nvSpPr>
          <p:spPr>
            <a:xfrm>
              <a:off x="-5537014" y="4701597"/>
              <a:ext cx="2357302" cy="369332"/>
            </a:xfrm>
            <a:prstGeom prst="rect">
              <a:avLst/>
            </a:prstGeom>
            <a:noFill/>
          </p:spPr>
          <p:txBody>
            <a:bodyPr wrap="square" rtlCol="0">
              <a:spAutoFit/>
            </a:bodyPr>
            <a:lstStyle/>
            <a:p>
              <a:r>
                <a:rPr lang="en-IN" dirty="0">
                  <a:solidFill>
                    <a:srgbClr val="FFFF00"/>
                  </a:solidFill>
                </a:rPr>
                <a:t>print</a:t>
              </a:r>
              <a:r>
                <a:rPr lang="en-IN" dirty="0">
                  <a:solidFill>
                    <a:schemeClr val="bg1"/>
                  </a:solidFill>
                </a:rPr>
                <a:t>(</a:t>
              </a:r>
              <a:r>
                <a:rPr lang="en-IN" dirty="0" err="1">
                  <a:solidFill>
                    <a:srgbClr val="FC5130"/>
                  </a:solidFill>
                </a:rPr>
                <a:t>df.shape</a:t>
              </a:r>
              <a:r>
                <a:rPr lang="en-IN" dirty="0">
                  <a:solidFill>
                    <a:schemeClr val="bg1"/>
                  </a:solidFill>
                </a:rPr>
                <a:t>)</a:t>
              </a:r>
            </a:p>
          </p:txBody>
        </p:sp>
      </p:grpSp>
    </p:spTree>
    <p:extLst>
      <p:ext uri="{BB962C8B-B14F-4D97-AF65-F5344CB8AC3E}">
        <p14:creationId xmlns:p14="http://schemas.microsoft.com/office/powerpoint/2010/main" val="18528816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F195F"/>
        </a:solidFill>
        <a:effectLst/>
      </p:bgPr>
    </p:bg>
    <p:spTree>
      <p:nvGrpSpPr>
        <p:cNvPr id="1" name="">
          <a:extLst>
            <a:ext uri="{FF2B5EF4-FFF2-40B4-BE49-F238E27FC236}">
              <a16:creationId xmlns:a16="http://schemas.microsoft.com/office/drawing/2014/main" id="{2C5F9455-5551-F299-91D4-EDBA3877A350}"/>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8FD89AB0-A6EE-FD70-46BC-F6417D1D2D5C}"/>
              </a:ext>
            </a:extLst>
          </p:cNvPr>
          <p:cNvSpPr txBox="1"/>
          <p:nvPr/>
        </p:nvSpPr>
        <p:spPr>
          <a:xfrm>
            <a:off x="1018571" y="-6341740"/>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2" name="Group 1">
            <a:extLst>
              <a:ext uri="{FF2B5EF4-FFF2-40B4-BE49-F238E27FC236}">
                <a16:creationId xmlns:a16="http://schemas.microsoft.com/office/drawing/2014/main" id="{C7F4A980-A8A3-8ACE-4BD1-38EA42305ADE}"/>
              </a:ext>
            </a:extLst>
          </p:cNvPr>
          <p:cNvGrpSpPr/>
          <p:nvPr/>
        </p:nvGrpSpPr>
        <p:grpSpPr>
          <a:xfrm>
            <a:off x="6770084" y="-7606934"/>
            <a:ext cx="6193562" cy="6731703"/>
            <a:chOff x="6770084" y="270980"/>
            <a:chExt cx="6193562" cy="6731703"/>
          </a:xfrm>
        </p:grpSpPr>
        <p:sp>
          <p:nvSpPr>
            <p:cNvPr id="7" name="Oval 6">
              <a:extLst>
                <a:ext uri="{FF2B5EF4-FFF2-40B4-BE49-F238E27FC236}">
                  <a16:creationId xmlns:a16="http://schemas.microsoft.com/office/drawing/2014/main" id="{70ECB94E-E08B-AB96-2D0E-2EA640E8D802}"/>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B9120EE5-A6FC-CAE8-F4F3-F2E81808D733}"/>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E76C8BAF-BC2E-620B-77C0-2B7F6A80372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7614589"/>
            <a:ext cx="914400" cy="914400"/>
          </a:xfrm>
          <a:prstGeom prst="rect">
            <a:avLst/>
          </a:prstGeom>
        </p:spPr>
      </p:pic>
      <p:pic>
        <p:nvPicPr>
          <p:cNvPr id="10" name="Graphic 9" descr="Stethoscope with solid fill">
            <a:extLst>
              <a:ext uri="{FF2B5EF4-FFF2-40B4-BE49-F238E27FC236}">
                <a16:creationId xmlns:a16="http://schemas.microsoft.com/office/drawing/2014/main" id="{29CBF394-4873-625F-6D40-F7E2183EC9F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2256776"/>
            <a:ext cx="914400" cy="914400"/>
          </a:xfrm>
          <a:prstGeom prst="rect">
            <a:avLst/>
          </a:prstGeom>
        </p:spPr>
      </p:pic>
      <p:pic>
        <p:nvPicPr>
          <p:cNvPr id="11" name="Graphic 10" descr="Stethoscope with solid fill">
            <a:extLst>
              <a:ext uri="{FF2B5EF4-FFF2-40B4-BE49-F238E27FC236}">
                <a16:creationId xmlns:a16="http://schemas.microsoft.com/office/drawing/2014/main" id="{B90147AC-9A88-E1E8-2924-7A1DF0C44F3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2531320"/>
            <a:ext cx="603785" cy="603785"/>
          </a:xfrm>
          <a:prstGeom prst="rect">
            <a:avLst/>
          </a:prstGeom>
        </p:spPr>
      </p:pic>
      <p:pic>
        <p:nvPicPr>
          <p:cNvPr id="12" name="Graphic 11" descr="Stethoscope with solid fill">
            <a:extLst>
              <a:ext uri="{FF2B5EF4-FFF2-40B4-BE49-F238E27FC236}">
                <a16:creationId xmlns:a16="http://schemas.microsoft.com/office/drawing/2014/main" id="{2B3E52B4-8EF5-536C-9B01-BF40B32D2A9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6810814"/>
            <a:ext cx="401586" cy="401586"/>
          </a:xfrm>
          <a:prstGeom prst="rect">
            <a:avLst/>
          </a:prstGeom>
        </p:spPr>
      </p:pic>
      <p:pic>
        <p:nvPicPr>
          <p:cNvPr id="13" name="Graphic 12" descr="Stethoscope with solid fill">
            <a:extLst>
              <a:ext uri="{FF2B5EF4-FFF2-40B4-BE49-F238E27FC236}">
                <a16:creationId xmlns:a16="http://schemas.microsoft.com/office/drawing/2014/main" id="{B545031A-58EC-C7D9-2815-580A6CD8FB6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4782499"/>
            <a:ext cx="401586" cy="401586"/>
          </a:xfrm>
          <a:prstGeom prst="rect">
            <a:avLst/>
          </a:prstGeom>
        </p:spPr>
      </p:pic>
      <p:grpSp>
        <p:nvGrpSpPr>
          <p:cNvPr id="43" name="Group 42">
            <a:extLst>
              <a:ext uri="{FF2B5EF4-FFF2-40B4-BE49-F238E27FC236}">
                <a16:creationId xmlns:a16="http://schemas.microsoft.com/office/drawing/2014/main" id="{0D08CAFA-ECB6-825B-637A-A6B9CFAD3072}"/>
              </a:ext>
            </a:extLst>
          </p:cNvPr>
          <p:cNvGrpSpPr/>
          <p:nvPr/>
        </p:nvGrpSpPr>
        <p:grpSpPr>
          <a:xfrm>
            <a:off x="607852" y="8618837"/>
            <a:ext cx="5245693" cy="4096345"/>
            <a:chOff x="-10090582" y="1890329"/>
            <a:chExt cx="11086949" cy="4096345"/>
          </a:xfrm>
        </p:grpSpPr>
        <p:sp>
          <p:nvSpPr>
            <p:cNvPr id="28" name="TextBox 27">
              <a:extLst>
                <a:ext uri="{FF2B5EF4-FFF2-40B4-BE49-F238E27FC236}">
                  <a16:creationId xmlns:a16="http://schemas.microsoft.com/office/drawing/2014/main" id="{C0D49A22-AB99-772E-962E-0BBD1F5CB621}"/>
                </a:ext>
              </a:extLst>
            </p:cNvPr>
            <p:cNvSpPr txBox="1"/>
            <p:nvPr/>
          </p:nvSpPr>
          <p:spPr>
            <a:xfrm>
              <a:off x="-10034359" y="1890329"/>
              <a:ext cx="11030726" cy="1754326"/>
            </a:xfrm>
            <a:prstGeom prst="rect">
              <a:avLst/>
            </a:prstGeom>
            <a:noFill/>
          </p:spPr>
          <p:txBody>
            <a:bodyPr wrap="square" rtlCol="0">
              <a:spAutoFit/>
            </a:bodyPr>
            <a:lstStyle/>
            <a:p>
              <a:r>
                <a:rPr lang="en-IN" b="1" dirty="0">
                  <a:solidFill>
                    <a:schemeClr val="bg1"/>
                  </a:solidFill>
                  <a:latin typeface="Aptos Display" panose="020B0004020202020204" pitchFamily="34" charset="0"/>
                </a:rPr>
                <a:t>Initial Exploration</a:t>
              </a:r>
              <a:r>
                <a:rPr lang="en-IN" dirty="0">
                  <a:solidFill>
                    <a:schemeClr val="bg1"/>
                  </a:solidFill>
                  <a:latin typeface="Aptos Display" panose="020B0004020202020204" pitchFamily="34" charset="0"/>
                </a:rPr>
                <a:t>:</a:t>
              </a:r>
            </a:p>
            <a:p>
              <a:pPr lvl="1"/>
              <a:r>
                <a:rPr lang="en-IN" dirty="0">
                  <a:solidFill>
                    <a:schemeClr val="bg1"/>
                  </a:solidFill>
                  <a:latin typeface="Aptos Display" panose="020B0004020202020204" pitchFamily="34" charset="0"/>
                </a:rPr>
                <a:t>Displayed first few rows: </a:t>
              </a:r>
              <a:r>
                <a:rPr lang="en-IN" dirty="0" err="1">
                  <a:solidFill>
                    <a:schemeClr val="bg1"/>
                  </a:solidFill>
                  <a:latin typeface="Aptos Display" panose="020B0004020202020204" pitchFamily="34" charset="0"/>
                </a:rPr>
                <a:t>df.head</a:t>
              </a:r>
              <a:r>
                <a:rPr lang="en-IN" dirty="0">
                  <a:solidFill>
                    <a:schemeClr val="bg1"/>
                  </a:solidFill>
                  <a:latin typeface="Aptos Display" panose="020B0004020202020204" pitchFamily="34" charset="0"/>
                </a:rPr>
                <a:t>().</a:t>
              </a:r>
            </a:p>
            <a:p>
              <a:pPr lvl="1"/>
              <a:r>
                <a:rPr lang="en-IN" dirty="0">
                  <a:solidFill>
                    <a:schemeClr val="bg1"/>
                  </a:solidFill>
                  <a:latin typeface="Aptos Display" panose="020B0004020202020204" pitchFamily="34" charset="0"/>
                </a:rPr>
                <a:t>Checked data types and missing values: df.info().</a:t>
              </a:r>
            </a:p>
            <a:p>
              <a:pPr lvl="1"/>
              <a:r>
                <a:rPr lang="en-IN" dirty="0">
                  <a:solidFill>
                    <a:schemeClr val="bg1"/>
                  </a:solidFill>
                  <a:latin typeface="Aptos Display" panose="020B0004020202020204" pitchFamily="34" charset="0"/>
                </a:rPr>
                <a:t>Generated summary statistics: </a:t>
              </a:r>
              <a:r>
                <a:rPr lang="en-IN" dirty="0" err="1">
                  <a:solidFill>
                    <a:schemeClr val="bg1"/>
                  </a:solidFill>
                  <a:latin typeface="Aptos Display" panose="020B0004020202020204" pitchFamily="34" charset="0"/>
                </a:rPr>
                <a:t>df.describe</a:t>
              </a:r>
              <a:r>
                <a:rPr lang="en-IN" dirty="0">
                  <a:solidFill>
                    <a:schemeClr val="bg1"/>
                  </a:solidFill>
                  <a:latin typeface="Aptos Display" panose="020B0004020202020204" pitchFamily="34" charset="0"/>
                </a:rPr>
                <a:t>().</a:t>
              </a:r>
            </a:p>
            <a:p>
              <a:r>
                <a:rPr lang="en-IN" b="1" dirty="0">
                  <a:solidFill>
                    <a:schemeClr val="bg1"/>
                  </a:solidFill>
                  <a:latin typeface="Aptos Display" panose="020B0004020202020204" pitchFamily="34" charset="0"/>
                </a:rPr>
                <a:t>Purpose</a:t>
              </a:r>
              <a:r>
                <a:rPr lang="en-IN" dirty="0">
                  <a:solidFill>
                    <a:schemeClr val="bg1"/>
                  </a:solidFill>
                  <a:latin typeface="Aptos Display" panose="020B0004020202020204" pitchFamily="34" charset="0"/>
                </a:rPr>
                <a:t>: Understand dataset structure, identify missing data, and verify data integrity.</a:t>
              </a:r>
            </a:p>
            <a:p>
              <a:endParaRPr lang="en-IN" dirty="0">
                <a:solidFill>
                  <a:schemeClr val="bg1"/>
                </a:solidFill>
                <a:latin typeface="Aptos Display" panose="020B0004020202020204" pitchFamily="34" charset="0"/>
              </a:endParaRPr>
            </a:p>
          </p:txBody>
        </p:sp>
        <p:grpSp>
          <p:nvGrpSpPr>
            <p:cNvPr id="42" name="Group 41">
              <a:extLst>
                <a:ext uri="{FF2B5EF4-FFF2-40B4-BE49-F238E27FC236}">
                  <a16:creationId xmlns:a16="http://schemas.microsoft.com/office/drawing/2014/main" id="{FFE5C88B-933F-5741-A682-272DD9DBDC77}"/>
                </a:ext>
              </a:extLst>
            </p:cNvPr>
            <p:cNvGrpSpPr/>
            <p:nvPr/>
          </p:nvGrpSpPr>
          <p:grpSpPr>
            <a:xfrm>
              <a:off x="-10090582" y="3688403"/>
              <a:ext cx="11030726" cy="2298271"/>
              <a:chOff x="-10086575" y="3626058"/>
              <a:chExt cx="11030726" cy="2298271"/>
            </a:xfrm>
          </p:grpSpPr>
          <p:sp>
            <p:nvSpPr>
              <p:cNvPr id="29" name="Rectangle: Rounded Corners 28">
                <a:extLst>
                  <a:ext uri="{FF2B5EF4-FFF2-40B4-BE49-F238E27FC236}">
                    <a16:creationId xmlns:a16="http://schemas.microsoft.com/office/drawing/2014/main" id="{74D29264-3CB0-1B28-9EEA-FFAD74062A32}"/>
                  </a:ext>
                </a:extLst>
              </p:cNvPr>
              <p:cNvSpPr/>
              <p:nvPr/>
            </p:nvSpPr>
            <p:spPr>
              <a:xfrm>
                <a:off x="-10086575" y="3626058"/>
                <a:ext cx="11030726" cy="2298271"/>
              </a:xfrm>
              <a:prstGeom prst="roundRect">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Rectangle: Rounded Corners 35">
                <a:extLst>
                  <a:ext uri="{FF2B5EF4-FFF2-40B4-BE49-F238E27FC236}">
                    <a16:creationId xmlns:a16="http://schemas.microsoft.com/office/drawing/2014/main" id="{B3965FF4-16D4-7349-1A43-563828FC54BD}"/>
                  </a:ext>
                </a:extLst>
              </p:cNvPr>
              <p:cNvSpPr/>
              <p:nvPr/>
            </p:nvSpPr>
            <p:spPr>
              <a:xfrm>
                <a:off x="-10039107" y="3723274"/>
                <a:ext cx="10888485" cy="529331"/>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TextBox 36">
                <a:extLst>
                  <a:ext uri="{FF2B5EF4-FFF2-40B4-BE49-F238E27FC236}">
                    <a16:creationId xmlns:a16="http://schemas.microsoft.com/office/drawing/2014/main" id="{E9655D54-52A9-6B77-BC86-5FBB253B3ECB}"/>
                  </a:ext>
                </a:extLst>
              </p:cNvPr>
              <p:cNvSpPr txBox="1"/>
              <p:nvPr/>
            </p:nvSpPr>
            <p:spPr>
              <a:xfrm>
                <a:off x="-9852742" y="3773797"/>
                <a:ext cx="3138931"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sp>
            <p:nvSpPr>
              <p:cNvPr id="38" name="Oval 37">
                <a:extLst>
                  <a:ext uri="{FF2B5EF4-FFF2-40B4-BE49-F238E27FC236}">
                    <a16:creationId xmlns:a16="http://schemas.microsoft.com/office/drawing/2014/main" id="{AF75FBB6-E2C2-990E-8DF2-AC65E4C5A484}"/>
                  </a:ext>
                </a:extLst>
              </p:cNvPr>
              <p:cNvSpPr/>
              <p:nvPr/>
            </p:nvSpPr>
            <p:spPr>
              <a:xfrm>
                <a:off x="-704908" y="3879425"/>
                <a:ext cx="380436" cy="180000"/>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9" name="Oval 38">
                <a:extLst>
                  <a:ext uri="{FF2B5EF4-FFF2-40B4-BE49-F238E27FC236}">
                    <a16:creationId xmlns:a16="http://schemas.microsoft.com/office/drawing/2014/main" id="{81DFBDFC-5995-FA93-513E-DBB5B1967EA9}"/>
                  </a:ext>
                </a:extLst>
              </p:cNvPr>
              <p:cNvSpPr/>
              <p:nvPr/>
            </p:nvSpPr>
            <p:spPr>
              <a:xfrm>
                <a:off x="-249583" y="3875045"/>
                <a:ext cx="380436" cy="180000"/>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Oval 39">
                <a:extLst>
                  <a:ext uri="{FF2B5EF4-FFF2-40B4-BE49-F238E27FC236}">
                    <a16:creationId xmlns:a16="http://schemas.microsoft.com/office/drawing/2014/main" id="{05D2C8B0-3F97-8092-ABBA-B0A8D1A712EB}"/>
                  </a:ext>
                </a:extLst>
              </p:cNvPr>
              <p:cNvSpPr/>
              <p:nvPr/>
            </p:nvSpPr>
            <p:spPr>
              <a:xfrm>
                <a:off x="205744" y="3879425"/>
                <a:ext cx="380436" cy="180000"/>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 name="TextBox 40">
                <a:extLst>
                  <a:ext uri="{FF2B5EF4-FFF2-40B4-BE49-F238E27FC236}">
                    <a16:creationId xmlns:a16="http://schemas.microsoft.com/office/drawing/2014/main" id="{75D97AE9-E3AF-8405-6EAF-4A97B70D330B}"/>
                  </a:ext>
                </a:extLst>
              </p:cNvPr>
              <p:cNvSpPr txBox="1"/>
              <p:nvPr/>
            </p:nvSpPr>
            <p:spPr>
              <a:xfrm>
                <a:off x="-9794349" y="4402984"/>
                <a:ext cx="4982237" cy="923330"/>
              </a:xfrm>
              <a:prstGeom prst="rect">
                <a:avLst/>
              </a:prstGeom>
              <a:noFill/>
            </p:spPr>
            <p:txBody>
              <a:bodyPr wrap="square" rtlCol="0">
                <a:spAutoFit/>
              </a:bodyPr>
              <a:lstStyle/>
              <a:p>
                <a:r>
                  <a:rPr lang="en-IN" dirty="0">
                    <a:solidFill>
                      <a:srgbClr val="FFFF00"/>
                    </a:solidFill>
                  </a:rPr>
                  <a:t>print</a:t>
                </a:r>
                <a:r>
                  <a:rPr lang="en-IN" dirty="0">
                    <a:solidFill>
                      <a:schemeClr val="bg1"/>
                    </a:solidFill>
                  </a:rPr>
                  <a:t>(</a:t>
                </a:r>
                <a:r>
                  <a:rPr lang="en-IN" dirty="0" err="1">
                    <a:solidFill>
                      <a:srgbClr val="FC5130"/>
                    </a:solidFill>
                  </a:rPr>
                  <a:t>df.head</a:t>
                </a:r>
                <a:r>
                  <a:rPr lang="en-IN" dirty="0">
                    <a:solidFill>
                      <a:srgbClr val="FC5130"/>
                    </a:solidFill>
                  </a:rPr>
                  <a:t>()</a:t>
                </a:r>
                <a:r>
                  <a:rPr lang="en-IN" dirty="0">
                    <a:solidFill>
                      <a:schemeClr val="bg1"/>
                    </a:solidFill>
                  </a:rPr>
                  <a:t>)</a:t>
                </a:r>
              </a:p>
              <a:p>
                <a:r>
                  <a:rPr lang="en-IN" dirty="0">
                    <a:solidFill>
                      <a:srgbClr val="FFFF00"/>
                    </a:solidFill>
                  </a:rPr>
                  <a:t>print</a:t>
                </a:r>
                <a:r>
                  <a:rPr lang="en-IN" dirty="0">
                    <a:solidFill>
                      <a:schemeClr val="bg1"/>
                    </a:solidFill>
                  </a:rPr>
                  <a:t>(</a:t>
                </a:r>
                <a:r>
                  <a:rPr lang="en-IN" dirty="0">
                    <a:solidFill>
                      <a:srgbClr val="FC5130"/>
                    </a:solidFill>
                  </a:rPr>
                  <a:t>df.info()</a:t>
                </a:r>
                <a:r>
                  <a:rPr lang="en-IN" dirty="0">
                    <a:solidFill>
                      <a:schemeClr val="bg1"/>
                    </a:solidFill>
                  </a:rPr>
                  <a:t>)</a:t>
                </a:r>
              </a:p>
              <a:p>
                <a:r>
                  <a:rPr lang="en-IN" dirty="0">
                    <a:solidFill>
                      <a:srgbClr val="FFFF00"/>
                    </a:solidFill>
                  </a:rPr>
                  <a:t>print</a:t>
                </a:r>
                <a:r>
                  <a:rPr lang="en-IN" dirty="0">
                    <a:solidFill>
                      <a:schemeClr val="bg1"/>
                    </a:solidFill>
                  </a:rPr>
                  <a:t>(</a:t>
                </a:r>
                <a:r>
                  <a:rPr lang="en-IN" dirty="0" err="1">
                    <a:solidFill>
                      <a:srgbClr val="FC5130"/>
                    </a:solidFill>
                  </a:rPr>
                  <a:t>df.describe</a:t>
                </a:r>
                <a:r>
                  <a:rPr lang="en-IN" dirty="0">
                    <a:solidFill>
                      <a:srgbClr val="FC5130"/>
                    </a:solidFill>
                  </a:rPr>
                  <a:t>()</a:t>
                </a:r>
                <a:r>
                  <a:rPr lang="en-IN" dirty="0">
                    <a:solidFill>
                      <a:schemeClr val="bg1"/>
                    </a:solidFill>
                  </a:rPr>
                  <a:t>)</a:t>
                </a:r>
              </a:p>
            </p:txBody>
          </p:sp>
        </p:grpSp>
      </p:grpSp>
      <p:grpSp>
        <p:nvGrpSpPr>
          <p:cNvPr id="35" name="Group 34">
            <a:extLst>
              <a:ext uri="{FF2B5EF4-FFF2-40B4-BE49-F238E27FC236}">
                <a16:creationId xmlns:a16="http://schemas.microsoft.com/office/drawing/2014/main" id="{C6B9B59A-9C66-65E6-31E2-0C36AA3C0673}"/>
              </a:ext>
            </a:extLst>
          </p:cNvPr>
          <p:cNvGrpSpPr/>
          <p:nvPr/>
        </p:nvGrpSpPr>
        <p:grpSpPr>
          <a:xfrm>
            <a:off x="6896872" y="7856913"/>
            <a:ext cx="4853940" cy="4858269"/>
            <a:chOff x="6896872" y="1212273"/>
            <a:chExt cx="4853940" cy="4858269"/>
          </a:xfrm>
        </p:grpSpPr>
        <p:sp>
          <p:nvSpPr>
            <p:cNvPr id="27" name="Rectangle: Rounded Corners 26">
              <a:extLst>
                <a:ext uri="{FF2B5EF4-FFF2-40B4-BE49-F238E27FC236}">
                  <a16:creationId xmlns:a16="http://schemas.microsoft.com/office/drawing/2014/main" id="{3C5671CE-49E5-F773-61D3-72872B6544D1}"/>
                </a:ext>
              </a:extLst>
            </p:cNvPr>
            <p:cNvSpPr/>
            <p:nvPr/>
          </p:nvSpPr>
          <p:spPr>
            <a:xfrm>
              <a:off x="6896872" y="1212273"/>
              <a:ext cx="4853940" cy="4858269"/>
            </a:xfrm>
            <a:prstGeom prst="roundRect">
              <a:avLst/>
            </a:prstGeom>
            <a:solidFill>
              <a:srgbClr val="FFFAFF"/>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TextBox 32">
              <a:extLst>
                <a:ext uri="{FF2B5EF4-FFF2-40B4-BE49-F238E27FC236}">
                  <a16:creationId xmlns:a16="http://schemas.microsoft.com/office/drawing/2014/main" id="{705B639E-CBCC-EA62-73C0-BEB6577D751A}"/>
                </a:ext>
              </a:extLst>
            </p:cNvPr>
            <p:cNvSpPr txBox="1"/>
            <p:nvPr/>
          </p:nvSpPr>
          <p:spPr>
            <a:xfrm>
              <a:off x="7098587" y="1481706"/>
              <a:ext cx="4347297" cy="4278094"/>
            </a:xfrm>
            <a:prstGeom prst="rect">
              <a:avLst/>
            </a:prstGeom>
            <a:noFill/>
          </p:spPr>
          <p:txBody>
            <a:bodyPr wrap="square" rtlCol="0">
              <a:spAutoFit/>
            </a:bodyPr>
            <a:lstStyle/>
            <a:p>
              <a:r>
                <a:rPr lang="en-US" sz="1600" b="1" dirty="0"/>
                <a:t>print(</a:t>
              </a:r>
              <a:r>
                <a:rPr lang="en-US" sz="1600" b="1" dirty="0" err="1"/>
                <a:t>df.head</a:t>
              </a:r>
              <a:r>
                <a:rPr lang="en-US" sz="1600" b="1" dirty="0"/>
                <a:t>()): </a:t>
              </a:r>
              <a:r>
                <a:rPr lang="en-US" sz="1600" dirty="0"/>
                <a:t>This displays the first 5 rows of the </a:t>
              </a:r>
              <a:r>
                <a:rPr lang="en-US" sz="1600" dirty="0" err="1"/>
                <a:t>DataFrame</a:t>
              </a:r>
              <a:r>
                <a:rPr lang="en-US" sz="1600" dirty="0"/>
                <a:t> </a:t>
              </a:r>
              <a:r>
                <a:rPr lang="en-US" sz="1600" dirty="0" err="1"/>
                <a:t>df</a:t>
              </a:r>
              <a:r>
                <a:rPr lang="en-US" sz="1600" dirty="0"/>
                <a:t>. It's useful for a quick preview of the data.</a:t>
              </a:r>
            </a:p>
            <a:p>
              <a:endParaRPr lang="en-US" sz="1600" dirty="0"/>
            </a:p>
            <a:p>
              <a:r>
                <a:rPr lang="en-US" sz="1600" b="1" dirty="0"/>
                <a:t>print(df.info()): </a:t>
              </a:r>
              <a:r>
                <a:rPr lang="en-US" sz="1600" dirty="0"/>
                <a:t>This provides a concise summary of the </a:t>
              </a:r>
              <a:r>
                <a:rPr lang="en-US" sz="1600" dirty="0" err="1"/>
                <a:t>DataFrame</a:t>
              </a:r>
              <a:r>
                <a:rPr lang="en-US" sz="1600" dirty="0"/>
                <a:t>, including the number of rows and columns, data types of each column, and the memory usage. It helps understand the structure and characteristics of your data.</a:t>
              </a:r>
            </a:p>
            <a:p>
              <a:endParaRPr lang="en-US" sz="1600" dirty="0"/>
            </a:p>
            <a:p>
              <a:r>
                <a:rPr lang="en-US" sz="1600" b="1" dirty="0">
                  <a:latin typeface="+mj-lt"/>
                </a:rPr>
                <a:t>print(</a:t>
              </a:r>
              <a:r>
                <a:rPr lang="en-US" sz="1600" b="1" dirty="0" err="1">
                  <a:latin typeface="+mj-lt"/>
                </a:rPr>
                <a:t>df.describe</a:t>
              </a:r>
              <a:r>
                <a:rPr lang="en-US" sz="1600" b="1" dirty="0">
                  <a:latin typeface="+mj-lt"/>
                </a:rPr>
                <a:t>()): </a:t>
              </a:r>
              <a:r>
                <a:rPr lang="en-US" sz="1600" dirty="0"/>
                <a:t>This generates descriptive statistics for numerical columns in the </a:t>
              </a:r>
              <a:r>
                <a:rPr lang="en-US" sz="1600" dirty="0" err="1"/>
                <a:t>DataFrame</a:t>
              </a:r>
              <a:r>
                <a:rPr lang="en-US" sz="1600" dirty="0"/>
                <a:t>, including count, mean, standard deviation, minimum, quartiles, and maximum. It gives a quick overview of the central tendency and dispersion of your numerical data.</a:t>
              </a:r>
              <a:endParaRPr lang="en-IN" sz="1600" dirty="0"/>
            </a:p>
          </p:txBody>
        </p:sp>
      </p:grpSp>
      <p:grpSp>
        <p:nvGrpSpPr>
          <p:cNvPr id="54" name="Group 53">
            <a:extLst>
              <a:ext uri="{FF2B5EF4-FFF2-40B4-BE49-F238E27FC236}">
                <a16:creationId xmlns:a16="http://schemas.microsoft.com/office/drawing/2014/main" id="{7DC97114-37C8-B641-0929-2FF36E8C1760}"/>
              </a:ext>
            </a:extLst>
          </p:cNvPr>
          <p:cNvGrpSpPr/>
          <p:nvPr/>
        </p:nvGrpSpPr>
        <p:grpSpPr>
          <a:xfrm>
            <a:off x="266740" y="7001106"/>
            <a:ext cx="11030726" cy="3664792"/>
            <a:chOff x="548640" y="2072640"/>
            <a:chExt cx="11030726" cy="3664792"/>
          </a:xfrm>
        </p:grpSpPr>
        <p:sp>
          <p:nvSpPr>
            <p:cNvPr id="55" name="TextBox 54">
              <a:extLst>
                <a:ext uri="{FF2B5EF4-FFF2-40B4-BE49-F238E27FC236}">
                  <a16:creationId xmlns:a16="http://schemas.microsoft.com/office/drawing/2014/main" id="{C7AC3181-8F4F-488F-7DA4-9D24AA816AC0}"/>
                </a:ext>
              </a:extLst>
            </p:cNvPr>
            <p:cNvSpPr txBox="1"/>
            <p:nvPr/>
          </p:nvSpPr>
          <p:spPr>
            <a:xfrm>
              <a:off x="612634" y="2072640"/>
              <a:ext cx="10966732" cy="646331"/>
            </a:xfrm>
            <a:prstGeom prst="rect">
              <a:avLst/>
            </a:prstGeom>
            <a:noFill/>
          </p:spPr>
          <p:txBody>
            <a:bodyPr wrap="square" rtlCol="0">
              <a:spAutoFit/>
            </a:bodyPr>
            <a:lstStyle/>
            <a:p>
              <a:r>
                <a:rPr lang="en-US" b="1" dirty="0">
                  <a:solidFill>
                    <a:srgbClr val="FFFAFF"/>
                  </a:solidFill>
                  <a:latin typeface="+mj-lt"/>
                </a:rPr>
                <a:t>Libraries</a:t>
              </a:r>
              <a:r>
                <a:rPr lang="en-US" dirty="0">
                  <a:solidFill>
                    <a:srgbClr val="FFFAFF"/>
                  </a:solidFill>
                  <a:latin typeface="+mj-lt"/>
                </a:rPr>
                <a:t>: Utilized Python libraries including Pandas for data manipulation, NumPy for numerical operations, Seaborn, and Matplotlib for visualizations.</a:t>
              </a:r>
            </a:p>
          </p:txBody>
        </p:sp>
        <p:grpSp>
          <p:nvGrpSpPr>
            <p:cNvPr id="56" name="Group 55">
              <a:extLst>
                <a:ext uri="{FF2B5EF4-FFF2-40B4-BE49-F238E27FC236}">
                  <a16:creationId xmlns:a16="http://schemas.microsoft.com/office/drawing/2014/main" id="{C3C7F991-68B4-4870-71DD-7C6348FBFD44}"/>
                </a:ext>
              </a:extLst>
            </p:cNvPr>
            <p:cNvGrpSpPr/>
            <p:nvPr/>
          </p:nvGrpSpPr>
          <p:grpSpPr>
            <a:xfrm>
              <a:off x="548640" y="2750486"/>
              <a:ext cx="11030726" cy="2986946"/>
              <a:chOff x="548640" y="2750486"/>
              <a:chExt cx="11030726" cy="2986946"/>
            </a:xfrm>
          </p:grpSpPr>
          <p:sp>
            <p:nvSpPr>
              <p:cNvPr id="57" name="Rectangle: Rounded Corners 56">
                <a:extLst>
                  <a:ext uri="{FF2B5EF4-FFF2-40B4-BE49-F238E27FC236}">
                    <a16:creationId xmlns:a16="http://schemas.microsoft.com/office/drawing/2014/main" id="{D2CDD13F-C623-CE4D-46B6-5ABB5BBB9850}"/>
                  </a:ext>
                </a:extLst>
              </p:cNvPr>
              <p:cNvSpPr/>
              <p:nvPr/>
            </p:nvSpPr>
            <p:spPr>
              <a:xfrm>
                <a:off x="548640" y="3253740"/>
                <a:ext cx="11030726" cy="2483692"/>
              </a:xfrm>
              <a:prstGeom prst="roundRect">
                <a:avLst/>
              </a:prstGeom>
              <a:solidFill>
                <a:srgbClr val="0F10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58" name="Group 57">
                <a:extLst>
                  <a:ext uri="{FF2B5EF4-FFF2-40B4-BE49-F238E27FC236}">
                    <a16:creationId xmlns:a16="http://schemas.microsoft.com/office/drawing/2014/main" id="{F286B930-5612-673C-2A22-B9D7F15F2838}"/>
                  </a:ext>
                </a:extLst>
              </p:cNvPr>
              <p:cNvGrpSpPr/>
              <p:nvPr/>
            </p:nvGrpSpPr>
            <p:grpSpPr>
              <a:xfrm>
                <a:off x="612634" y="3337052"/>
                <a:ext cx="10888486" cy="538746"/>
                <a:chOff x="612634" y="1942592"/>
                <a:chExt cx="10888486" cy="538746"/>
              </a:xfrm>
            </p:grpSpPr>
            <p:sp>
              <p:nvSpPr>
                <p:cNvPr id="61" name="Rectangle: Rounded Corners 60">
                  <a:extLst>
                    <a:ext uri="{FF2B5EF4-FFF2-40B4-BE49-F238E27FC236}">
                      <a16:creationId xmlns:a16="http://schemas.microsoft.com/office/drawing/2014/main" id="{362A7C66-B49E-44B4-EE7D-813BC77A62E8}"/>
                    </a:ext>
                  </a:extLst>
                </p:cNvPr>
                <p:cNvSpPr/>
                <p:nvPr/>
              </p:nvSpPr>
              <p:spPr>
                <a:xfrm>
                  <a:off x="612634" y="1942592"/>
                  <a:ext cx="10888486" cy="538746"/>
                </a:xfrm>
                <a:prstGeom prst="roundRect">
                  <a:avLst>
                    <a:gd name="adj" fmla="val 50000"/>
                  </a:avLst>
                </a:prstGeom>
                <a:solidFill>
                  <a:srgbClr val="30303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62" name="Group 61">
                  <a:extLst>
                    <a:ext uri="{FF2B5EF4-FFF2-40B4-BE49-F238E27FC236}">
                      <a16:creationId xmlns:a16="http://schemas.microsoft.com/office/drawing/2014/main" id="{B6E12484-4F7D-EE6E-E69A-B23F18795D5A}"/>
                    </a:ext>
                  </a:extLst>
                </p:cNvPr>
                <p:cNvGrpSpPr/>
                <p:nvPr/>
              </p:nvGrpSpPr>
              <p:grpSpPr>
                <a:xfrm>
                  <a:off x="10420438" y="2103965"/>
                  <a:ext cx="775988" cy="216000"/>
                  <a:chOff x="10152214" y="2103965"/>
                  <a:chExt cx="775988" cy="216000"/>
                </a:xfrm>
              </p:grpSpPr>
              <p:sp>
                <p:nvSpPr>
                  <p:cNvPr id="4096" name="Oval 4095">
                    <a:extLst>
                      <a:ext uri="{FF2B5EF4-FFF2-40B4-BE49-F238E27FC236}">
                        <a16:creationId xmlns:a16="http://schemas.microsoft.com/office/drawing/2014/main" id="{D7BD3626-2657-9AFA-7F8D-3ACE90252CAF}"/>
                      </a:ext>
                    </a:extLst>
                  </p:cNvPr>
                  <p:cNvSpPr/>
                  <p:nvPr/>
                </p:nvSpPr>
                <p:spPr>
                  <a:xfrm>
                    <a:off x="10152214" y="2103965"/>
                    <a:ext cx="216000" cy="216000"/>
                  </a:xfrm>
                  <a:prstGeom prst="ellipse">
                    <a:avLst/>
                  </a:prstGeom>
                  <a:solidFill>
                    <a:srgbClr val="FFFF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097" name="Oval 4096">
                    <a:extLst>
                      <a:ext uri="{FF2B5EF4-FFF2-40B4-BE49-F238E27FC236}">
                        <a16:creationId xmlns:a16="http://schemas.microsoft.com/office/drawing/2014/main" id="{E093BD7A-B5B6-4844-B734-8D3CE0773D01}"/>
                      </a:ext>
                    </a:extLst>
                  </p:cNvPr>
                  <p:cNvSpPr/>
                  <p:nvPr/>
                </p:nvSpPr>
                <p:spPr>
                  <a:xfrm>
                    <a:off x="10432208" y="2103965"/>
                    <a:ext cx="216000" cy="216000"/>
                  </a:xfrm>
                  <a:prstGeom prst="ellipse">
                    <a:avLst/>
                  </a:prstGeom>
                  <a:solidFill>
                    <a:srgbClr val="00B05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99" name="Oval 4098">
                    <a:extLst>
                      <a:ext uri="{FF2B5EF4-FFF2-40B4-BE49-F238E27FC236}">
                        <a16:creationId xmlns:a16="http://schemas.microsoft.com/office/drawing/2014/main" id="{DCE34EC5-A6B8-492A-6AA4-AACFE6F42C2C}"/>
                      </a:ext>
                    </a:extLst>
                  </p:cNvPr>
                  <p:cNvSpPr/>
                  <p:nvPr/>
                </p:nvSpPr>
                <p:spPr>
                  <a:xfrm>
                    <a:off x="10712202" y="2103965"/>
                    <a:ext cx="216000" cy="216000"/>
                  </a:xfrm>
                  <a:prstGeom prst="ellipse">
                    <a:avLst/>
                  </a:prstGeom>
                  <a:solidFill>
                    <a:srgbClr val="FC513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63" name="TextBox 62">
                  <a:extLst>
                    <a:ext uri="{FF2B5EF4-FFF2-40B4-BE49-F238E27FC236}">
                      <a16:creationId xmlns:a16="http://schemas.microsoft.com/office/drawing/2014/main" id="{54B33B37-BD62-7459-9355-76F87F716A38}"/>
                    </a:ext>
                  </a:extLst>
                </p:cNvPr>
                <p:cNvSpPr txBox="1"/>
                <p:nvPr/>
              </p:nvSpPr>
              <p:spPr>
                <a:xfrm>
                  <a:off x="881375" y="2006992"/>
                  <a:ext cx="1715081" cy="369332"/>
                </a:xfrm>
                <a:prstGeom prst="rect">
                  <a:avLst/>
                </a:prstGeom>
                <a:noFill/>
              </p:spPr>
              <p:txBody>
                <a:bodyPr wrap="square" rtlCol="0">
                  <a:spAutoFit/>
                </a:bodyPr>
                <a:lstStyle/>
                <a:p>
                  <a:r>
                    <a:rPr lang="en-IN" dirty="0">
                      <a:solidFill>
                        <a:schemeClr val="bg2">
                          <a:lumMod val="75000"/>
                        </a:schemeClr>
                      </a:solidFill>
                      <a:latin typeface="Unbounded ExtraBold" pitchFamily="2" charset="0"/>
                    </a:rPr>
                    <a:t>python</a:t>
                  </a:r>
                </a:p>
              </p:txBody>
            </p:sp>
          </p:grpSp>
          <p:sp>
            <p:nvSpPr>
              <p:cNvPr id="59" name="TextBox 58">
                <a:extLst>
                  <a:ext uri="{FF2B5EF4-FFF2-40B4-BE49-F238E27FC236}">
                    <a16:creationId xmlns:a16="http://schemas.microsoft.com/office/drawing/2014/main" id="{464A4277-0E1C-78E7-84B2-04E32210E989}"/>
                  </a:ext>
                </a:extLst>
              </p:cNvPr>
              <p:cNvSpPr txBox="1"/>
              <p:nvPr/>
            </p:nvSpPr>
            <p:spPr>
              <a:xfrm>
                <a:off x="611112" y="2750486"/>
                <a:ext cx="1569720" cy="369332"/>
              </a:xfrm>
              <a:prstGeom prst="rect">
                <a:avLst/>
              </a:prstGeom>
              <a:noFill/>
            </p:spPr>
            <p:txBody>
              <a:bodyPr wrap="square" rtlCol="0">
                <a:spAutoFit/>
              </a:bodyPr>
              <a:lstStyle/>
              <a:p>
                <a:r>
                  <a:rPr lang="en-IN" b="1" dirty="0">
                    <a:solidFill>
                      <a:srgbClr val="FFFAFF"/>
                    </a:solidFill>
                    <a:latin typeface="+mj-lt"/>
                  </a:rPr>
                  <a:t>Loading Data:</a:t>
                </a:r>
              </a:p>
            </p:txBody>
          </p:sp>
          <p:sp>
            <p:nvSpPr>
              <p:cNvPr id="60" name="TextBox 59">
                <a:extLst>
                  <a:ext uri="{FF2B5EF4-FFF2-40B4-BE49-F238E27FC236}">
                    <a16:creationId xmlns:a16="http://schemas.microsoft.com/office/drawing/2014/main" id="{2B2F5E5A-F0E0-1F43-2858-DD4F96A9C1A6}"/>
                  </a:ext>
                </a:extLst>
              </p:cNvPr>
              <p:cNvSpPr txBox="1"/>
              <p:nvPr/>
            </p:nvSpPr>
            <p:spPr>
              <a:xfrm>
                <a:off x="762620" y="4082260"/>
                <a:ext cx="4635505" cy="1200329"/>
              </a:xfrm>
              <a:prstGeom prst="rect">
                <a:avLst/>
              </a:prstGeom>
              <a:noFill/>
            </p:spPr>
            <p:txBody>
              <a:bodyPr wrap="square" rtlCol="0">
                <a:spAutoFit/>
              </a:bodyPr>
              <a:lstStyle/>
              <a:p>
                <a:r>
                  <a:rPr lang="en-IN" dirty="0">
                    <a:solidFill>
                      <a:schemeClr val="bg1"/>
                    </a:solidFill>
                  </a:rPr>
                  <a:t>import </a:t>
                </a:r>
                <a:r>
                  <a:rPr lang="en-IN" dirty="0">
                    <a:solidFill>
                      <a:srgbClr val="FC5130"/>
                    </a:solidFill>
                  </a:rPr>
                  <a:t>pandas</a:t>
                </a:r>
                <a:r>
                  <a:rPr lang="en-IN" dirty="0">
                    <a:solidFill>
                      <a:schemeClr val="bg1"/>
                    </a:solidFill>
                  </a:rPr>
                  <a:t> as </a:t>
                </a:r>
                <a:r>
                  <a:rPr lang="en-IN" dirty="0">
                    <a:solidFill>
                      <a:srgbClr val="FC5130"/>
                    </a:solidFill>
                  </a:rPr>
                  <a:t>pd</a:t>
                </a:r>
              </a:p>
              <a:p>
                <a:r>
                  <a:rPr lang="en-IN" dirty="0">
                    <a:solidFill>
                      <a:schemeClr val="bg1"/>
                    </a:solidFill>
                  </a:rPr>
                  <a:t>Import </a:t>
                </a:r>
                <a:r>
                  <a:rPr lang="en-IN" dirty="0" err="1">
                    <a:solidFill>
                      <a:srgbClr val="FC5130"/>
                    </a:solidFill>
                  </a:rPr>
                  <a:t>numpy</a:t>
                </a:r>
                <a:r>
                  <a:rPr lang="en-IN" dirty="0">
                    <a:solidFill>
                      <a:srgbClr val="FC5130"/>
                    </a:solidFill>
                  </a:rPr>
                  <a:t> as </a:t>
                </a:r>
                <a:r>
                  <a:rPr lang="en-IN" dirty="0">
                    <a:solidFill>
                      <a:schemeClr val="bg1"/>
                    </a:solidFill>
                  </a:rPr>
                  <a:t>np</a:t>
                </a:r>
              </a:p>
              <a:p>
                <a:r>
                  <a:rPr lang="en-IN" dirty="0">
                    <a:solidFill>
                      <a:schemeClr val="bg1"/>
                    </a:solidFill>
                  </a:rPr>
                  <a:t>Import</a:t>
                </a:r>
                <a:r>
                  <a:rPr lang="en-IN" dirty="0">
                    <a:solidFill>
                      <a:srgbClr val="FC5130"/>
                    </a:solidFill>
                  </a:rPr>
                  <a:t> </a:t>
                </a:r>
                <a:r>
                  <a:rPr lang="en-IN" dirty="0" err="1">
                    <a:solidFill>
                      <a:srgbClr val="FC5130"/>
                    </a:solidFill>
                  </a:rPr>
                  <a:t>math.plotlib</a:t>
                </a:r>
                <a:r>
                  <a:rPr lang="en-IN" dirty="0">
                    <a:solidFill>
                      <a:schemeClr val="bg1"/>
                    </a:solidFill>
                  </a:rPr>
                  <a:t> as </a:t>
                </a:r>
                <a:r>
                  <a:rPr lang="en-IN" dirty="0" err="1">
                    <a:solidFill>
                      <a:srgbClr val="FC5130"/>
                    </a:solidFill>
                  </a:rPr>
                  <a:t>plt</a:t>
                </a:r>
                <a:endParaRPr lang="en-IN" dirty="0">
                  <a:solidFill>
                    <a:srgbClr val="FC5130"/>
                  </a:solidFill>
                </a:endParaRPr>
              </a:p>
              <a:p>
                <a:r>
                  <a:rPr lang="en-IN" dirty="0" err="1">
                    <a:solidFill>
                      <a:schemeClr val="bg1"/>
                    </a:solidFill>
                  </a:rPr>
                  <a:t>df</a:t>
                </a:r>
                <a:r>
                  <a:rPr lang="en-IN" dirty="0">
                    <a:solidFill>
                      <a:schemeClr val="bg1"/>
                    </a:solidFill>
                  </a:rPr>
                  <a:t> = </a:t>
                </a:r>
                <a:r>
                  <a:rPr lang="en-IN" dirty="0" err="1">
                    <a:solidFill>
                      <a:srgbClr val="FC5130"/>
                    </a:solidFill>
                  </a:rPr>
                  <a:t>pd.read_csv</a:t>
                </a:r>
                <a:r>
                  <a:rPr lang="en-IN" dirty="0">
                    <a:solidFill>
                      <a:schemeClr val="bg1"/>
                    </a:solidFill>
                  </a:rPr>
                  <a:t>(</a:t>
                </a:r>
                <a:r>
                  <a:rPr lang="en-IN" dirty="0">
                    <a:solidFill>
                      <a:srgbClr val="92D050"/>
                    </a:solidFill>
                  </a:rPr>
                  <a:t>'covid_clinical_trials.csv'</a:t>
                </a:r>
                <a:r>
                  <a:rPr lang="en-IN" dirty="0">
                    <a:solidFill>
                      <a:schemeClr val="bg1"/>
                    </a:solidFill>
                  </a:rPr>
                  <a:t>)</a:t>
                </a:r>
              </a:p>
            </p:txBody>
          </p:sp>
        </p:grpSp>
      </p:grpSp>
    </p:spTree>
    <p:extLst>
      <p:ext uri="{BB962C8B-B14F-4D97-AF65-F5344CB8AC3E}">
        <p14:creationId xmlns:p14="http://schemas.microsoft.com/office/powerpoint/2010/main" val="14872117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3CFC8"/>
        </a:solidFill>
        <a:effectLst/>
      </p:bgPr>
    </p:bg>
    <p:spTree>
      <p:nvGrpSpPr>
        <p:cNvPr id="1" name="">
          <a:extLst>
            <a:ext uri="{FF2B5EF4-FFF2-40B4-BE49-F238E27FC236}">
              <a16:creationId xmlns:a16="http://schemas.microsoft.com/office/drawing/2014/main" id="{F9D136CE-1E18-3D9D-EC5B-1638AC859ED2}"/>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ED8CF865-4C8B-CF7F-472F-B6FDA68BE06B}"/>
              </a:ext>
            </a:extLst>
          </p:cNvPr>
          <p:cNvSpPr txBox="1"/>
          <p:nvPr/>
        </p:nvSpPr>
        <p:spPr>
          <a:xfrm>
            <a:off x="1018571" y="-6341740"/>
            <a:ext cx="7396223" cy="3785652"/>
          </a:xfrm>
          <a:prstGeom prst="rect">
            <a:avLst/>
          </a:prstGeom>
          <a:noFill/>
        </p:spPr>
        <p:txBody>
          <a:bodyPr wrap="square" rtlCol="0">
            <a:spAutoFit/>
          </a:bodyPr>
          <a:lstStyle/>
          <a:p>
            <a:r>
              <a:rPr lang="en-IN" sz="8000" b="1" dirty="0">
                <a:solidFill>
                  <a:srgbClr val="0F1020"/>
                </a:solidFill>
                <a:latin typeface="Unbounded ExtraBold" pitchFamily="2" charset="0"/>
              </a:rPr>
              <a:t>COVID-19 Clinical Trials EDA</a:t>
            </a:r>
          </a:p>
        </p:txBody>
      </p:sp>
      <p:grpSp>
        <p:nvGrpSpPr>
          <p:cNvPr id="2" name="Group 1">
            <a:extLst>
              <a:ext uri="{FF2B5EF4-FFF2-40B4-BE49-F238E27FC236}">
                <a16:creationId xmlns:a16="http://schemas.microsoft.com/office/drawing/2014/main" id="{EF8C6CB7-FB27-4692-2DF0-8B994C0E13C3}"/>
              </a:ext>
            </a:extLst>
          </p:cNvPr>
          <p:cNvGrpSpPr/>
          <p:nvPr/>
        </p:nvGrpSpPr>
        <p:grpSpPr>
          <a:xfrm>
            <a:off x="6770084" y="-7606934"/>
            <a:ext cx="6193562" cy="6731703"/>
            <a:chOff x="6770084" y="270980"/>
            <a:chExt cx="6193562" cy="6731703"/>
          </a:xfrm>
        </p:grpSpPr>
        <p:sp>
          <p:nvSpPr>
            <p:cNvPr id="7" name="Oval 6">
              <a:extLst>
                <a:ext uri="{FF2B5EF4-FFF2-40B4-BE49-F238E27FC236}">
                  <a16:creationId xmlns:a16="http://schemas.microsoft.com/office/drawing/2014/main" id="{B176DCF7-4E1B-CD29-6A93-749E29D5ABE9}"/>
                </a:ext>
              </a:extLst>
            </p:cNvPr>
            <p:cNvSpPr/>
            <p:nvPr/>
          </p:nvSpPr>
          <p:spPr>
            <a:xfrm>
              <a:off x="6770084" y="613459"/>
              <a:ext cx="6193562" cy="6389224"/>
            </a:xfrm>
            <a:prstGeom prst="ellipse">
              <a:avLst/>
            </a:prstGeom>
            <a:gradFill flip="none" rotWithShape="1">
              <a:gsLst>
                <a:gs pos="0">
                  <a:srgbClr val="2F195F"/>
                </a:gs>
                <a:gs pos="44000">
                  <a:srgbClr val="0F1020"/>
                </a:gs>
                <a:gs pos="71000">
                  <a:srgbClr val="FC5130"/>
                </a:gs>
                <a:gs pos="100000">
                  <a:srgbClr val="FC5130"/>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This may contain: the earth wearing a face mask to protect it from the corona pandemic dust">
              <a:extLst>
                <a:ext uri="{FF2B5EF4-FFF2-40B4-BE49-F238E27FC236}">
                  <a16:creationId xmlns:a16="http://schemas.microsoft.com/office/drawing/2014/main" id="{549979E1-0FF8-C61A-8390-BCB82710417B}"/>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2962" y1="37596" x2="68071" y2="55127"/>
                          <a14:foregroundMark x1="68071" y1="55127" x2="66168" y2="58545"/>
                          <a14:foregroundMark x1="75543" y1="35832" x2="78668" y2="57552"/>
                          <a14:foregroundMark x1="78668" y1="57552" x2="77446" y2="59427"/>
                          <a14:foregroundMark x1="77989" y1="35943" x2="78261" y2="60309"/>
                          <a14:foregroundMark x1="78261" y1="60309" x2="65897" y2="72437"/>
                          <a14:foregroundMark x1="65897" y1="72437" x2="58832" y2="75965"/>
                          <a14:foregroundMark x1="62772" y1="72547" x2="51902" y2="78721"/>
                          <a14:foregroundMark x1="51902" y1="78721" x2="56793" y2="79272"/>
                        </a14:backgroundRemoval>
                      </a14:imgEffect>
                    </a14:imgLayer>
                  </a14:imgProps>
                </a:ext>
                <a:ext uri="{28A0092B-C50C-407E-A947-70E740481C1C}">
                  <a14:useLocalDpi xmlns:a14="http://schemas.microsoft.com/office/drawing/2010/main" val="0"/>
                </a:ext>
              </a:extLst>
            </a:blip>
            <a:srcRect/>
            <a:stretch>
              <a:fillRect/>
            </a:stretch>
          </p:blipFill>
          <p:spPr bwMode="auto">
            <a:xfrm>
              <a:off x="7193937" y="270980"/>
              <a:ext cx="5345855" cy="6587020"/>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Graphic 8" descr="Stethoscope with solid fill">
            <a:extLst>
              <a:ext uri="{FF2B5EF4-FFF2-40B4-BE49-F238E27FC236}">
                <a16:creationId xmlns:a16="http://schemas.microsoft.com/office/drawing/2014/main" id="{A6FA98E3-6C68-9342-B89C-2A6EBF1723F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18164">
            <a:off x="561371" y="-7614589"/>
            <a:ext cx="914400" cy="914400"/>
          </a:xfrm>
          <a:prstGeom prst="rect">
            <a:avLst/>
          </a:prstGeom>
        </p:spPr>
      </p:pic>
      <p:pic>
        <p:nvPicPr>
          <p:cNvPr id="10" name="Graphic 9" descr="Stethoscope with solid fill">
            <a:extLst>
              <a:ext uri="{FF2B5EF4-FFF2-40B4-BE49-F238E27FC236}">
                <a16:creationId xmlns:a16="http://schemas.microsoft.com/office/drawing/2014/main" id="{3CB7CA93-AB60-48A7-DA06-2BD2E867B92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438336">
            <a:off x="6439672" y="-2256776"/>
            <a:ext cx="914400" cy="914400"/>
          </a:xfrm>
          <a:prstGeom prst="rect">
            <a:avLst/>
          </a:prstGeom>
        </p:spPr>
      </p:pic>
      <p:pic>
        <p:nvPicPr>
          <p:cNvPr id="11" name="Graphic 10" descr="Stethoscope with solid fill">
            <a:extLst>
              <a:ext uri="{FF2B5EF4-FFF2-40B4-BE49-F238E27FC236}">
                <a16:creationId xmlns:a16="http://schemas.microsoft.com/office/drawing/2014/main" id="{2FD4ADCD-D3B5-6DD6-D350-6E80F01551C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235653">
            <a:off x="1111798" y="-2531320"/>
            <a:ext cx="603785" cy="603785"/>
          </a:xfrm>
          <a:prstGeom prst="rect">
            <a:avLst/>
          </a:prstGeom>
        </p:spPr>
      </p:pic>
      <p:pic>
        <p:nvPicPr>
          <p:cNvPr id="12" name="Graphic 11" descr="Stethoscope with solid fill">
            <a:extLst>
              <a:ext uri="{FF2B5EF4-FFF2-40B4-BE49-F238E27FC236}">
                <a16:creationId xmlns:a16="http://schemas.microsoft.com/office/drawing/2014/main" id="{FFC4881D-E761-5A73-0668-8F55FADB613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062643" y="-6810814"/>
            <a:ext cx="401586" cy="401586"/>
          </a:xfrm>
          <a:prstGeom prst="rect">
            <a:avLst/>
          </a:prstGeom>
        </p:spPr>
      </p:pic>
      <p:pic>
        <p:nvPicPr>
          <p:cNvPr id="13" name="Graphic 12" descr="Stethoscope with solid fill">
            <a:extLst>
              <a:ext uri="{FF2B5EF4-FFF2-40B4-BE49-F238E27FC236}">
                <a16:creationId xmlns:a16="http://schemas.microsoft.com/office/drawing/2014/main" id="{AB2F6D41-7703-EFCF-BC8A-EFA6AABE9F7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552146">
            <a:off x="6145437" y="-4782499"/>
            <a:ext cx="401586" cy="401586"/>
          </a:xfrm>
          <a:prstGeom prst="rect">
            <a:avLst/>
          </a:prstGeom>
        </p:spPr>
      </p:pic>
      <p:pic>
        <p:nvPicPr>
          <p:cNvPr id="5" name="Picture 4" descr="A statue of a person mopping the floor&#10;&#10;AI-generated content may be incorrect.">
            <a:extLst>
              <a:ext uri="{FF2B5EF4-FFF2-40B4-BE49-F238E27FC236}">
                <a16:creationId xmlns:a16="http://schemas.microsoft.com/office/drawing/2014/main" id="{1557663F-350A-E240-9997-38EF1E70A0B0}"/>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1875" l="10000" r="91797">
                        <a14:foregroundMark x1="33828" y1="78984" x2="34766" y2="88750"/>
                        <a14:foregroundMark x1="29844" y1="75391" x2="32344" y2="78672"/>
                        <a14:foregroundMark x1="59219" y1="89922" x2="59219" y2="89922"/>
                        <a14:foregroundMark x1="81875" y1="91875" x2="81875" y2="91875"/>
                        <a14:foregroundMark x1="87188" y1="90078" x2="87188" y2="90078"/>
                        <a14:foregroundMark x1="87500" y1="89766" x2="76797" y2="91719"/>
                        <a14:foregroundMark x1="89688" y1="89922" x2="87891" y2="90781"/>
                        <a14:foregroundMark x1="91797" y1="90547" x2="87813" y2="91719"/>
                        <a14:foregroundMark x1="81406" y1="89219" x2="71484" y2="90391"/>
                        <a14:foregroundMark x1="70703" y1="91250" x2="74922" y2="91875"/>
                        <a14:foregroundMark x1="69297" y1="91094" x2="71016" y2="91094"/>
                        <a14:foregroundMark x1="69844" y1="91406" x2="78750" y2="91250"/>
                        <a14:backgroundMark x1="49688" y1="84141" x2="49688" y2="84141"/>
                        <a14:backgroundMark x1="47500" y1="82344" x2="47500" y2="82344"/>
                        <a14:backgroundMark x1="46172" y1="82500" x2="46172" y2="82500"/>
                        <a14:backgroundMark x1="47656" y1="74688" x2="47656" y2="74688"/>
                        <a14:backgroundMark x1="49688" y1="81484" x2="49688" y2="81484"/>
                        <a14:backgroundMark x1="48828" y1="86094" x2="48828" y2="86094"/>
                        <a14:backgroundMark x1="48984" y1="85625" x2="48984" y2="85625"/>
                        <a14:backgroundMark x1="48984" y1="85938" x2="48984" y2="85938"/>
                      </a14:backgroundRemoval>
                    </a14:imgEffect>
                  </a14:imgLayer>
                </a14:imgProps>
              </a:ext>
              <a:ext uri="{28A0092B-C50C-407E-A947-70E740481C1C}">
                <a14:useLocalDpi xmlns:a14="http://schemas.microsoft.com/office/drawing/2010/main" val="0"/>
              </a:ext>
            </a:extLst>
          </a:blip>
          <a:stretch>
            <a:fillRect/>
          </a:stretch>
        </p:blipFill>
        <p:spPr>
          <a:xfrm>
            <a:off x="-1281066" y="182880"/>
            <a:ext cx="6858000" cy="6858000"/>
          </a:xfrm>
          <a:prstGeom prst="rect">
            <a:avLst/>
          </a:prstGeom>
        </p:spPr>
      </p:pic>
      <p:sp>
        <p:nvSpPr>
          <p:cNvPr id="16" name="TextBox 15">
            <a:extLst>
              <a:ext uri="{FF2B5EF4-FFF2-40B4-BE49-F238E27FC236}">
                <a16:creationId xmlns:a16="http://schemas.microsoft.com/office/drawing/2014/main" id="{F77297CB-F763-EBA4-9EEB-C9B23359BA61}"/>
              </a:ext>
            </a:extLst>
          </p:cNvPr>
          <p:cNvSpPr txBox="1"/>
          <p:nvPr/>
        </p:nvSpPr>
        <p:spPr>
          <a:xfrm>
            <a:off x="200139" y="268908"/>
            <a:ext cx="3449256" cy="1077218"/>
          </a:xfrm>
          <a:prstGeom prst="rect">
            <a:avLst/>
          </a:prstGeom>
          <a:noFill/>
        </p:spPr>
        <p:txBody>
          <a:bodyPr wrap="square" rtlCol="0">
            <a:spAutoFit/>
          </a:bodyPr>
          <a:lstStyle/>
          <a:p>
            <a:r>
              <a:rPr lang="en-IN" sz="3200" dirty="0">
                <a:latin typeface="Unbounded ExtraBold" pitchFamily="2" charset="0"/>
              </a:rPr>
              <a:t>Data</a:t>
            </a:r>
            <a:r>
              <a:rPr lang="en-IN" sz="3200" dirty="0">
                <a:solidFill>
                  <a:srgbClr val="FC5130"/>
                </a:solidFill>
                <a:latin typeface="Unbounded ExtraBold" pitchFamily="2" charset="0"/>
              </a:rPr>
              <a:t> Cleaning</a:t>
            </a:r>
            <a:endParaRPr lang="en-IN" sz="3200" dirty="0">
              <a:solidFill>
                <a:srgbClr val="FFFAFF"/>
              </a:solidFill>
              <a:latin typeface="Unbounded ExtraBold" pitchFamily="2" charset="0"/>
            </a:endParaRPr>
          </a:p>
        </p:txBody>
      </p:sp>
      <p:sp>
        <p:nvSpPr>
          <p:cNvPr id="3" name="Arrow: Right 2">
            <a:extLst>
              <a:ext uri="{FF2B5EF4-FFF2-40B4-BE49-F238E27FC236}">
                <a16:creationId xmlns:a16="http://schemas.microsoft.com/office/drawing/2014/main" id="{DFCC0770-E8B5-286A-2F37-5F8F7187DEB2}"/>
              </a:ext>
            </a:extLst>
          </p:cNvPr>
          <p:cNvSpPr/>
          <p:nvPr/>
        </p:nvSpPr>
        <p:spPr>
          <a:xfrm rot="12638826">
            <a:off x="6286722" y="2334538"/>
            <a:ext cx="8244840" cy="5788202"/>
          </a:xfrm>
          <a:prstGeom prst="rightArrow">
            <a:avLst/>
          </a:prstGeom>
          <a:gradFill>
            <a:gsLst>
              <a:gs pos="0">
                <a:srgbClr val="FC5130">
                  <a:alpha val="10000"/>
                </a:srgbClr>
              </a:gs>
              <a:gs pos="71000">
                <a:srgbClr val="E3CFC8"/>
              </a:gs>
              <a:gs pos="100000">
                <a:srgbClr val="E3CFC8">
                  <a:alpha val="27000"/>
                </a:srgbClr>
              </a:gs>
            </a:gsLst>
            <a:lin ang="135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4" name="Group 13">
            <a:extLst>
              <a:ext uri="{FF2B5EF4-FFF2-40B4-BE49-F238E27FC236}">
                <a16:creationId xmlns:a16="http://schemas.microsoft.com/office/drawing/2014/main" id="{C58F599C-BB09-AD84-31E5-C53DCD71032C}"/>
              </a:ext>
            </a:extLst>
          </p:cNvPr>
          <p:cNvGrpSpPr/>
          <p:nvPr/>
        </p:nvGrpSpPr>
        <p:grpSpPr>
          <a:xfrm>
            <a:off x="5478682" y="1667641"/>
            <a:ext cx="6306918" cy="1938992"/>
            <a:chOff x="5478682" y="712601"/>
            <a:chExt cx="6306918" cy="1938992"/>
          </a:xfrm>
        </p:grpSpPr>
        <p:sp>
          <p:nvSpPr>
            <p:cNvPr id="8" name="TextBox 7">
              <a:extLst>
                <a:ext uri="{FF2B5EF4-FFF2-40B4-BE49-F238E27FC236}">
                  <a16:creationId xmlns:a16="http://schemas.microsoft.com/office/drawing/2014/main" id="{CDB89A5B-28B8-A5C4-0C71-899EB2261FD7}"/>
                </a:ext>
              </a:extLst>
            </p:cNvPr>
            <p:cNvSpPr txBox="1"/>
            <p:nvPr/>
          </p:nvSpPr>
          <p:spPr>
            <a:xfrm>
              <a:off x="6096000" y="712601"/>
              <a:ext cx="5689600" cy="1938992"/>
            </a:xfrm>
            <a:prstGeom prst="rect">
              <a:avLst/>
            </a:prstGeom>
            <a:noFill/>
          </p:spPr>
          <p:txBody>
            <a:bodyPr wrap="square" rtlCol="0">
              <a:spAutoFit/>
            </a:bodyPr>
            <a:lstStyle/>
            <a:p>
              <a:r>
                <a:rPr lang="en-US" sz="2000" dirty="0">
                  <a:latin typeface="+mj-lt"/>
                </a:rPr>
                <a:t>Data cleaning is a critical first step – some estimate it can take up to 80% of a data project’s  In this phase, we will load the dataset, inspect it, handle missing values, and correct inconsistent data types. Ensuring clean data will make the analysis easier and more reliable.</a:t>
              </a:r>
              <a:endParaRPr lang="en-IN" sz="2000" dirty="0">
                <a:latin typeface="+mj-lt"/>
              </a:endParaRPr>
            </a:p>
          </p:txBody>
        </p:sp>
        <p:cxnSp>
          <p:nvCxnSpPr>
            <p:cNvPr id="17" name="Straight Connector 16">
              <a:extLst>
                <a:ext uri="{FF2B5EF4-FFF2-40B4-BE49-F238E27FC236}">
                  <a16:creationId xmlns:a16="http://schemas.microsoft.com/office/drawing/2014/main" id="{50C4029D-AC02-23F1-8BD0-1BF2CBB0AC6D}"/>
                </a:ext>
              </a:extLst>
            </p:cNvPr>
            <p:cNvCxnSpPr>
              <a:cxnSpLocks/>
            </p:cNvCxnSpPr>
            <p:nvPr/>
          </p:nvCxnSpPr>
          <p:spPr>
            <a:xfrm>
              <a:off x="5478682" y="1574800"/>
              <a:ext cx="420024" cy="0"/>
            </a:xfrm>
            <a:prstGeom prst="line">
              <a:avLst/>
            </a:prstGeom>
            <a:ln w="76200">
              <a:solidFill>
                <a:schemeClr val="tx1"/>
              </a:solidFill>
            </a:ln>
          </p:spPr>
          <p:style>
            <a:lnRef idx="2">
              <a:schemeClr val="accent1"/>
            </a:lnRef>
            <a:fillRef idx="0">
              <a:schemeClr val="accent1"/>
            </a:fillRef>
            <a:effectRef idx="1">
              <a:schemeClr val="accent1"/>
            </a:effectRef>
            <a:fontRef idx="minor">
              <a:schemeClr val="tx1"/>
            </a:fontRef>
          </p:style>
        </p:cxnSp>
      </p:grpSp>
      <p:grpSp>
        <p:nvGrpSpPr>
          <p:cNvPr id="15" name="Group 14">
            <a:extLst>
              <a:ext uri="{FF2B5EF4-FFF2-40B4-BE49-F238E27FC236}">
                <a16:creationId xmlns:a16="http://schemas.microsoft.com/office/drawing/2014/main" id="{5784B9D6-3919-99C6-42AD-B87585D67518}"/>
              </a:ext>
            </a:extLst>
          </p:cNvPr>
          <p:cNvGrpSpPr/>
          <p:nvPr/>
        </p:nvGrpSpPr>
        <p:grpSpPr>
          <a:xfrm>
            <a:off x="5478682" y="3597424"/>
            <a:ext cx="6306918" cy="1631216"/>
            <a:chOff x="5478682" y="712601"/>
            <a:chExt cx="6306918" cy="1631216"/>
          </a:xfrm>
        </p:grpSpPr>
        <p:sp>
          <p:nvSpPr>
            <p:cNvPr id="18" name="TextBox 17">
              <a:extLst>
                <a:ext uri="{FF2B5EF4-FFF2-40B4-BE49-F238E27FC236}">
                  <a16:creationId xmlns:a16="http://schemas.microsoft.com/office/drawing/2014/main" id="{B1E595BB-E58A-A2A3-0B83-174E23A2E8D1}"/>
                </a:ext>
              </a:extLst>
            </p:cNvPr>
            <p:cNvSpPr txBox="1"/>
            <p:nvPr/>
          </p:nvSpPr>
          <p:spPr>
            <a:xfrm>
              <a:off x="6096000" y="712601"/>
              <a:ext cx="5689600" cy="1631216"/>
            </a:xfrm>
            <a:prstGeom prst="rect">
              <a:avLst/>
            </a:prstGeom>
            <a:noFill/>
          </p:spPr>
          <p:txBody>
            <a:bodyPr wrap="square" rtlCol="0">
              <a:spAutoFit/>
            </a:bodyPr>
            <a:lstStyle/>
            <a:p>
              <a:r>
                <a:rPr lang="en-US" sz="2000" dirty="0">
                  <a:latin typeface="+mj-lt"/>
                </a:rPr>
                <a:t>Understand missing data – Check how many values are missing in each </a:t>
              </a:r>
              <a:r>
                <a:rPr lang="en-US" sz="2000" dirty="0" err="1">
                  <a:latin typeface="+mj-lt"/>
                </a:rPr>
                <a:t>column:columns</a:t>
              </a:r>
              <a:r>
                <a:rPr lang="en-US" sz="2000" dirty="0">
                  <a:latin typeface="+mj-lt"/>
                </a:rPr>
                <a:t> with a lot of </a:t>
              </a:r>
              <a:r>
                <a:rPr lang="en-US" sz="2000" dirty="0" err="1">
                  <a:latin typeface="+mj-lt"/>
                </a:rPr>
                <a:t>NaN</a:t>
              </a:r>
              <a:r>
                <a:rPr lang="en-US" sz="2000" dirty="0">
                  <a:latin typeface="+mj-lt"/>
                </a:rPr>
                <a:t> (missing) values In this dataset, you might find that columns </a:t>
              </a:r>
              <a:r>
                <a:rPr lang="en-US" sz="2000" b="1" dirty="0">
                  <a:latin typeface="+mj-lt"/>
                </a:rPr>
                <a:t>like “Acronym”, “Study Documents”, </a:t>
              </a:r>
              <a:r>
                <a:rPr lang="en-US" sz="2000" dirty="0">
                  <a:latin typeface="+mj-lt"/>
                </a:rPr>
                <a:t>or</a:t>
              </a:r>
              <a:r>
                <a:rPr lang="en-US" sz="2000" b="1" dirty="0">
                  <a:latin typeface="+mj-lt"/>
                </a:rPr>
                <a:t> “Results First Posted” </a:t>
              </a:r>
              <a:r>
                <a:rPr lang="en-US" sz="2000" dirty="0">
                  <a:latin typeface="+mj-lt"/>
                </a:rPr>
                <a:t>are largely empty.</a:t>
              </a:r>
              <a:endParaRPr lang="en-IN" sz="2000" dirty="0">
                <a:latin typeface="+mj-lt"/>
              </a:endParaRPr>
            </a:p>
          </p:txBody>
        </p:sp>
        <p:cxnSp>
          <p:nvCxnSpPr>
            <p:cNvPr id="19" name="Straight Connector 18">
              <a:extLst>
                <a:ext uri="{FF2B5EF4-FFF2-40B4-BE49-F238E27FC236}">
                  <a16:creationId xmlns:a16="http://schemas.microsoft.com/office/drawing/2014/main" id="{0051A2AF-9AE5-9CCD-A4EF-4CBB756E470F}"/>
                </a:ext>
              </a:extLst>
            </p:cNvPr>
            <p:cNvCxnSpPr>
              <a:cxnSpLocks/>
            </p:cNvCxnSpPr>
            <p:nvPr/>
          </p:nvCxnSpPr>
          <p:spPr>
            <a:xfrm>
              <a:off x="5478682" y="1528209"/>
              <a:ext cx="420024" cy="0"/>
            </a:xfrm>
            <a:prstGeom prst="line">
              <a:avLst/>
            </a:prstGeom>
            <a:ln w="76200">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31" name="TextBox 30">
            <a:extLst>
              <a:ext uri="{FF2B5EF4-FFF2-40B4-BE49-F238E27FC236}">
                <a16:creationId xmlns:a16="http://schemas.microsoft.com/office/drawing/2014/main" id="{30D9998F-DBAF-B512-839F-588517415A5F}"/>
              </a:ext>
            </a:extLst>
          </p:cNvPr>
          <p:cNvSpPr txBox="1"/>
          <p:nvPr/>
        </p:nvSpPr>
        <p:spPr>
          <a:xfrm>
            <a:off x="6096000" y="7715608"/>
            <a:ext cx="5392692" cy="6370975"/>
          </a:xfrm>
          <a:prstGeom prst="rect">
            <a:avLst/>
          </a:prstGeom>
          <a:noFill/>
        </p:spPr>
        <p:txBody>
          <a:bodyPr wrap="square" rtlCol="0">
            <a:spAutoFit/>
          </a:bodyPr>
          <a:lstStyle/>
          <a:p>
            <a:r>
              <a:rPr lang="en-IN" dirty="0"/>
              <a:t>For Our Dataset We used isnull function and sum function to find the total number of null values in each tuple:</a:t>
            </a:r>
            <a:br>
              <a:rPr lang="en-IN" dirty="0"/>
            </a:br>
            <a:r>
              <a:rPr lang="en-IN" dirty="0"/>
              <a:t>the result:</a:t>
            </a:r>
            <a:br>
              <a:rPr lang="en-IN" dirty="0"/>
            </a:br>
            <a:r>
              <a:rPr lang="en-IN" sz="1200" dirty="0"/>
              <a:t>Rank                          		0</a:t>
            </a:r>
          </a:p>
          <a:p>
            <a:r>
              <a:rPr lang="en-IN" sz="1200" dirty="0"/>
              <a:t>NCT Number                    		0</a:t>
            </a:r>
          </a:p>
          <a:p>
            <a:r>
              <a:rPr lang="en-IN" sz="1200" dirty="0"/>
              <a:t>Title                         		0</a:t>
            </a:r>
          </a:p>
          <a:p>
            <a:r>
              <a:rPr lang="en-IN" sz="1200" dirty="0"/>
              <a:t>Acronym                    		3303</a:t>
            </a:r>
          </a:p>
          <a:p>
            <a:r>
              <a:rPr lang="en-IN" sz="1200" dirty="0"/>
              <a:t>Status                       		0</a:t>
            </a:r>
          </a:p>
          <a:p>
            <a:r>
              <a:rPr lang="en-IN" sz="1200" dirty="0"/>
              <a:t>Study Results                 		0</a:t>
            </a:r>
          </a:p>
          <a:p>
            <a:r>
              <a:rPr lang="en-IN" sz="1200" dirty="0"/>
              <a:t>Conditions                   		0</a:t>
            </a:r>
          </a:p>
          <a:p>
            <a:r>
              <a:rPr lang="en-IN" sz="1200" dirty="0"/>
              <a:t>Interventions               		886</a:t>
            </a:r>
          </a:p>
          <a:p>
            <a:r>
              <a:rPr lang="en-IN" sz="1200" dirty="0"/>
              <a:t>Outcome Measures             		35</a:t>
            </a:r>
          </a:p>
          <a:p>
            <a:r>
              <a:rPr lang="en-IN" sz="1200" dirty="0"/>
              <a:t>Sponsor/Collaborators        	 	0</a:t>
            </a:r>
          </a:p>
          <a:p>
            <a:r>
              <a:rPr lang="en-IN" sz="1200" dirty="0"/>
              <a:t>Gender                       		10</a:t>
            </a:r>
          </a:p>
          <a:p>
            <a:r>
              <a:rPr lang="en-IN" sz="1200" dirty="0"/>
              <a:t>Age                           		0</a:t>
            </a:r>
          </a:p>
          <a:p>
            <a:r>
              <a:rPr lang="en-IN" sz="1200" dirty="0"/>
              <a:t>Phases                     		2461</a:t>
            </a:r>
          </a:p>
          <a:p>
            <a:r>
              <a:rPr lang="en-IN" sz="1200" dirty="0" err="1"/>
              <a:t>Enrollment</a:t>
            </a:r>
            <a:r>
              <a:rPr lang="en-IN" sz="1200" dirty="0"/>
              <a:t>                   		34</a:t>
            </a:r>
          </a:p>
          <a:p>
            <a:r>
              <a:rPr lang="en-IN" sz="1200" dirty="0"/>
              <a:t>Funded Bys                    		0</a:t>
            </a:r>
          </a:p>
          <a:p>
            <a:r>
              <a:rPr lang="en-IN" sz="1200" dirty="0"/>
              <a:t>Study Type                    		0</a:t>
            </a:r>
          </a:p>
          <a:p>
            <a:r>
              <a:rPr lang="en-IN" sz="1200" dirty="0"/>
              <a:t>Study Designs                		35</a:t>
            </a:r>
          </a:p>
          <a:p>
            <a:r>
              <a:rPr lang="en-IN" sz="1200" dirty="0"/>
              <a:t>Other IDs                     		1</a:t>
            </a:r>
          </a:p>
          <a:p>
            <a:r>
              <a:rPr lang="en-IN" sz="1200" dirty="0"/>
              <a:t>Start Date                   		34</a:t>
            </a:r>
          </a:p>
          <a:p>
            <a:r>
              <a:rPr lang="en-IN" sz="1200" dirty="0"/>
              <a:t>Primary Completion Date      	36</a:t>
            </a:r>
          </a:p>
          <a:p>
            <a:r>
              <a:rPr lang="en-IN" sz="1200" dirty="0"/>
              <a:t>Completion Date              		36</a:t>
            </a:r>
          </a:p>
          <a:p>
            <a:r>
              <a:rPr lang="en-IN" sz="1200" dirty="0"/>
              <a:t>First Posted                  		0</a:t>
            </a:r>
          </a:p>
          <a:p>
            <a:r>
              <a:rPr lang="en-IN" sz="1200" dirty="0"/>
              <a:t>Results First Posted      		5747</a:t>
            </a:r>
          </a:p>
          <a:p>
            <a:r>
              <a:rPr lang="en-IN" sz="1200" dirty="0"/>
              <a:t>Last Update Posted            		0</a:t>
            </a:r>
          </a:p>
          <a:p>
            <a:r>
              <a:rPr lang="en-IN" sz="1200" dirty="0"/>
              <a:t>Locations                   		585</a:t>
            </a:r>
          </a:p>
          <a:p>
            <a:r>
              <a:rPr lang="en-IN" sz="1200" dirty="0"/>
              <a:t>Study Documents            		5601</a:t>
            </a:r>
          </a:p>
          <a:p>
            <a:r>
              <a:rPr lang="en-IN" sz="1200" dirty="0"/>
              <a:t>URL                          		0</a:t>
            </a:r>
          </a:p>
        </p:txBody>
      </p:sp>
    </p:spTree>
    <p:extLst>
      <p:ext uri="{BB962C8B-B14F-4D97-AF65-F5344CB8AC3E}">
        <p14:creationId xmlns:p14="http://schemas.microsoft.com/office/powerpoint/2010/main" val="41390183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66667">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66667">
                                          <p:cBhvr additive="base">
                                            <p:cTn id="7" dur="1500" fill="hold"/>
                                            <p:tgtEl>
                                              <p:spTgt spid="5"/>
                                            </p:tgtEl>
                                            <p:attrNameLst>
                                              <p:attrName>ppt_x</p:attrName>
                                            </p:attrNameLst>
                                          </p:cBhvr>
                                          <p:tavLst>
                                            <p:tav tm="0">
                                              <p:val>
                                                <p:strVal val="0-#ppt_w/2"/>
                                              </p:val>
                                            </p:tav>
                                            <p:tav tm="100000">
                                              <p:val>
                                                <p:strVal val="#ppt_x"/>
                                              </p:val>
                                            </p:tav>
                                          </p:tavLst>
                                        </p:anim>
                                        <p:anim calcmode="lin" valueType="num" p14:bounceEnd="66667">
                                          <p:cBhvr additive="base">
                                            <p:cTn id="8" dur="1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66667">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14:bounceEnd="66667">
                                          <p:cBhvr additive="base">
                                            <p:cTn id="11" dur="1500" fill="hold"/>
                                            <p:tgtEl>
                                              <p:spTgt spid="16"/>
                                            </p:tgtEl>
                                            <p:attrNameLst>
                                              <p:attrName>ppt_x</p:attrName>
                                            </p:attrNameLst>
                                          </p:cBhvr>
                                          <p:tavLst>
                                            <p:tav tm="0">
                                              <p:val>
                                                <p:strVal val="0-#ppt_w/2"/>
                                              </p:val>
                                            </p:tav>
                                            <p:tav tm="100000">
                                              <p:val>
                                                <p:strVal val="#ppt_x"/>
                                              </p:val>
                                            </p:tav>
                                          </p:tavLst>
                                        </p:anim>
                                        <p:anim calcmode="lin" valueType="num" p14:bounceEnd="66667">
                                          <p:cBhvr additive="base">
                                            <p:cTn id="12" dur="1500" fill="hold"/>
                                            <p:tgtEl>
                                              <p:spTgt spid="16"/>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14:presetBounceEnd="75000">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14:bounceEnd="75000">
                                          <p:cBhvr additive="base">
                                            <p:cTn id="15" dur="2000" fill="hold"/>
                                            <p:tgtEl>
                                              <p:spTgt spid="14"/>
                                            </p:tgtEl>
                                            <p:attrNameLst>
                                              <p:attrName>ppt_x</p:attrName>
                                            </p:attrNameLst>
                                          </p:cBhvr>
                                          <p:tavLst>
                                            <p:tav tm="0">
                                              <p:val>
                                                <p:strVal val="1+#ppt_w/2"/>
                                              </p:val>
                                            </p:tav>
                                            <p:tav tm="100000">
                                              <p:val>
                                                <p:strVal val="#ppt_x"/>
                                              </p:val>
                                            </p:tav>
                                          </p:tavLst>
                                        </p:anim>
                                        <p:anim calcmode="lin" valueType="num" p14:bounceEnd="75000">
                                          <p:cBhvr additive="base">
                                            <p:cTn id="16" dur="20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14:presetBounceEnd="75000">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14:bounceEnd="75000">
                                          <p:cBhvr additive="base">
                                            <p:cTn id="19" dur="2000" fill="hold"/>
                                            <p:tgtEl>
                                              <p:spTgt spid="15"/>
                                            </p:tgtEl>
                                            <p:attrNameLst>
                                              <p:attrName>ppt_x</p:attrName>
                                            </p:attrNameLst>
                                          </p:cBhvr>
                                          <p:tavLst>
                                            <p:tav tm="0">
                                              <p:val>
                                                <p:strVal val="1+#ppt_w/2"/>
                                              </p:val>
                                            </p:tav>
                                            <p:tav tm="100000">
                                              <p:val>
                                                <p:strVal val="#ppt_x"/>
                                              </p:val>
                                            </p:tav>
                                          </p:tavLst>
                                        </p:anim>
                                        <p:anim calcmode="lin" valueType="num" p14:bounceEnd="75000">
                                          <p:cBhvr additive="base">
                                            <p:cTn id="20" dur="20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6" fill="hold" grpId="0" nodeType="withEffect" p14:presetBounceEnd="75000">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14:bounceEnd="75000">
                                          <p:cBhvr additive="base">
                                            <p:cTn id="23" dur="2000" fill="hold"/>
                                            <p:tgtEl>
                                              <p:spTgt spid="3"/>
                                            </p:tgtEl>
                                            <p:attrNameLst>
                                              <p:attrName>ppt_x</p:attrName>
                                            </p:attrNameLst>
                                          </p:cBhvr>
                                          <p:tavLst>
                                            <p:tav tm="0">
                                              <p:val>
                                                <p:strVal val="1+#ppt_w/2"/>
                                              </p:val>
                                            </p:tav>
                                            <p:tav tm="100000">
                                              <p:val>
                                                <p:strVal val="#ppt_x"/>
                                              </p:val>
                                            </p:tav>
                                          </p:tavLst>
                                        </p:anim>
                                        <p:anim calcmode="lin" valueType="num" p14:bounceEnd="75000">
                                          <p:cBhvr additive="base">
                                            <p:cTn id="24" dur="20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500" fill="hold"/>
                                            <p:tgtEl>
                                              <p:spTgt spid="5"/>
                                            </p:tgtEl>
                                            <p:attrNameLst>
                                              <p:attrName>ppt_x</p:attrName>
                                            </p:attrNameLst>
                                          </p:cBhvr>
                                          <p:tavLst>
                                            <p:tav tm="0">
                                              <p:val>
                                                <p:strVal val="0-#ppt_w/2"/>
                                              </p:val>
                                            </p:tav>
                                            <p:tav tm="100000">
                                              <p:val>
                                                <p:strVal val="#ppt_x"/>
                                              </p:val>
                                            </p:tav>
                                          </p:tavLst>
                                        </p:anim>
                                        <p:anim calcmode="lin" valueType="num">
                                          <p:cBhvr additive="base">
                                            <p:cTn id="8" dur="1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500" fill="hold"/>
                                            <p:tgtEl>
                                              <p:spTgt spid="16"/>
                                            </p:tgtEl>
                                            <p:attrNameLst>
                                              <p:attrName>ppt_x</p:attrName>
                                            </p:attrNameLst>
                                          </p:cBhvr>
                                          <p:tavLst>
                                            <p:tav tm="0">
                                              <p:val>
                                                <p:strVal val="0-#ppt_w/2"/>
                                              </p:val>
                                            </p:tav>
                                            <p:tav tm="100000">
                                              <p:val>
                                                <p:strVal val="#ppt_x"/>
                                              </p:val>
                                            </p:tav>
                                          </p:tavLst>
                                        </p:anim>
                                        <p:anim calcmode="lin" valueType="num">
                                          <p:cBhvr additive="base">
                                            <p:cTn id="12" dur="1500" fill="hold"/>
                                            <p:tgtEl>
                                              <p:spTgt spid="16"/>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2000" fill="hold"/>
                                            <p:tgtEl>
                                              <p:spTgt spid="14"/>
                                            </p:tgtEl>
                                            <p:attrNameLst>
                                              <p:attrName>ppt_x</p:attrName>
                                            </p:attrNameLst>
                                          </p:cBhvr>
                                          <p:tavLst>
                                            <p:tav tm="0">
                                              <p:val>
                                                <p:strVal val="1+#ppt_w/2"/>
                                              </p:val>
                                            </p:tav>
                                            <p:tav tm="100000">
                                              <p:val>
                                                <p:strVal val="#ppt_x"/>
                                              </p:val>
                                            </p:tav>
                                          </p:tavLst>
                                        </p:anim>
                                        <p:anim calcmode="lin" valueType="num">
                                          <p:cBhvr additive="base">
                                            <p:cTn id="16" dur="20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2000" fill="hold"/>
                                            <p:tgtEl>
                                              <p:spTgt spid="15"/>
                                            </p:tgtEl>
                                            <p:attrNameLst>
                                              <p:attrName>ppt_x</p:attrName>
                                            </p:attrNameLst>
                                          </p:cBhvr>
                                          <p:tavLst>
                                            <p:tav tm="0">
                                              <p:val>
                                                <p:strVal val="1+#ppt_w/2"/>
                                              </p:val>
                                            </p:tav>
                                            <p:tav tm="100000">
                                              <p:val>
                                                <p:strVal val="#ppt_x"/>
                                              </p:val>
                                            </p:tav>
                                          </p:tavLst>
                                        </p:anim>
                                        <p:anim calcmode="lin" valueType="num">
                                          <p:cBhvr additive="base">
                                            <p:cTn id="20" dur="20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6" fill="hold" grpId="0" nodeType="with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2000" fill="hold"/>
                                            <p:tgtEl>
                                              <p:spTgt spid="3"/>
                                            </p:tgtEl>
                                            <p:attrNameLst>
                                              <p:attrName>ppt_x</p:attrName>
                                            </p:attrNameLst>
                                          </p:cBhvr>
                                          <p:tavLst>
                                            <p:tav tm="0">
                                              <p:val>
                                                <p:strVal val="1+#ppt_w/2"/>
                                              </p:val>
                                            </p:tav>
                                            <p:tav tm="100000">
                                              <p:val>
                                                <p:strVal val="#ppt_x"/>
                                              </p:val>
                                            </p:tav>
                                          </p:tavLst>
                                        </p:anim>
                                        <p:anim calcmode="lin" valueType="num">
                                          <p:cBhvr additive="base">
                                            <p:cTn id="24" dur="20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3" grpId="0" animBg="1"/>
        </p:bldLst>
      </p:timing>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B950B15E-D592-4767-83B2-6F92F29DC28F}">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1585</TotalTime>
  <Words>8138</Words>
  <Application>Microsoft Office PowerPoint</Application>
  <PresentationFormat>Widescreen</PresentationFormat>
  <Paragraphs>670</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Aptos</vt:lpstr>
      <vt:lpstr>Aptos Display</vt:lpstr>
      <vt:lpstr>Arial</vt:lpstr>
      <vt:lpstr>Unbounded ExtraBold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christopher mathai</dc:creator>
  <cp:lastModifiedBy>christopher mathai</cp:lastModifiedBy>
  <cp:revision>7</cp:revision>
  <dcterms:created xsi:type="dcterms:W3CDTF">2025-06-22T14:20:27Z</dcterms:created>
  <dcterms:modified xsi:type="dcterms:W3CDTF">2025-07-02T16:39:54Z</dcterms:modified>
</cp:coreProperties>
</file>

<file path=docProps/thumbnail.jpeg>
</file>